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avi" ContentType="video/unknown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21"/>
  </p:notesMasterIdLst>
  <p:handoutMasterIdLst>
    <p:handoutMasterId r:id="rId22"/>
  </p:handoutMasterIdLst>
  <p:sldIdLst>
    <p:sldId id="400" r:id="rId2"/>
    <p:sldId id="441" r:id="rId3"/>
    <p:sldId id="406" r:id="rId4"/>
    <p:sldId id="270" r:id="rId5"/>
    <p:sldId id="428" r:id="rId6"/>
    <p:sldId id="434" r:id="rId7"/>
    <p:sldId id="407" r:id="rId8"/>
    <p:sldId id="376" r:id="rId9"/>
    <p:sldId id="438" r:id="rId10"/>
    <p:sldId id="433" r:id="rId11"/>
    <p:sldId id="431" r:id="rId12"/>
    <p:sldId id="430" r:id="rId13"/>
    <p:sldId id="444" r:id="rId14"/>
    <p:sldId id="446" r:id="rId15"/>
    <p:sldId id="452" r:id="rId16"/>
    <p:sldId id="449" r:id="rId17"/>
    <p:sldId id="416" r:id="rId18"/>
    <p:sldId id="423" r:id="rId19"/>
    <p:sldId id="411" r:id="rId20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CFD"/>
    <a:srgbClr val="4392FF"/>
    <a:srgbClr val="008000"/>
    <a:srgbClr val="79FF79"/>
    <a:srgbClr val="0000FF"/>
    <a:srgbClr val="FFFFFF"/>
    <a:srgbClr val="FFFF99"/>
    <a:srgbClr val="99FF99"/>
    <a:srgbClr val="FFD347"/>
    <a:srgbClr val="00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 snapToGrid="0">
      <p:cViewPr>
        <p:scale>
          <a:sx n="112" d="100"/>
          <a:sy n="112" d="100"/>
        </p:scale>
        <p:origin x="-744" y="112"/>
      </p:cViewPr>
      <p:guideLst>
        <p:guide orient="horz" pos="2166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1960" y="-104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rgbClr val="0000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it-IT"/>
              <a:t>P.Finocchiaro, INFN-LNS</a:t>
            </a:r>
            <a:endParaRPr lang="it-IT">
              <a:latin typeface="Times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it-IT"/>
              <a:t>10-Jul-2009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00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it-IT"/>
              <a:t>Santander Summer School, Catania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B5638D07-ABC4-654B-A31C-DD66696D816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106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r>
              <a:rPr lang="it-IT"/>
              <a:t>P.Finocchiaro, INFN-LNS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r>
              <a:rPr lang="it-IT"/>
              <a:t>10-Jul-2009</a:t>
            </a:r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r>
              <a:rPr lang="it-IT"/>
              <a:t>Santander Summer School, Catania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50BFDD0-E773-9147-9510-D05054DDFFA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63035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2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6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201940"/>
      </p:ext>
    </p:extLst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0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161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2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9" descr="logo_SOGIN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11" y="127448"/>
            <a:ext cx="825364" cy="598845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22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1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1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47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35CA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9571" name="AutoShape 3"/>
          <p:cNvSpPr>
            <a:spLocks noChangeArrowheads="1"/>
          </p:cNvSpPr>
          <p:nvPr/>
        </p:nvSpPr>
        <p:spPr bwMode="auto">
          <a:xfrm>
            <a:off x="57150" y="63500"/>
            <a:ext cx="9017000" cy="6410325"/>
          </a:xfrm>
          <a:prstGeom prst="roundRect">
            <a:avLst>
              <a:gd name="adj" fmla="val 1667"/>
            </a:avLst>
          </a:prstGeom>
          <a:solidFill>
            <a:schemeClr val="bg1"/>
          </a:solidFill>
          <a:ln w="28575">
            <a:solidFill>
              <a:srgbClr val="135CAE"/>
            </a:solidFill>
            <a:round/>
            <a:headEnd type="none" w="med" len="sm"/>
            <a:tailEnd type="none" w="med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6429375"/>
            <a:ext cx="87407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580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8748713" y="6547380"/>
            <a:ext cx="395287" cy="306000"/>
          </a:xfrm>
          <a:prstGeom prst="rect">
            <a:avLst/>
          </a:prstGeom>
          <a:solidFill>
            <a:srgbClr val="ECECE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fld id="{39B6CC3F-2A0B-9F41-B4C1-5326CD155D70}" type="slidenum">
              <a:rPr lang="it-IT" sz="1200">
                <a:solidFill>
                  <a:srgbClr val="0C3A6D"/>
                </a:solidFill>
                <a:latin typeface="Arial" charset="0"/>
                <a:cs typeface="+mn-cs"/>
              </a:rPr>
              <a:pPr algn="r">
                <a:defRPr/>
              </a:pPr>
              <a:t>‹#›</a:t>
            </a:fld>
            <a:endParaRPr lang="it-IT" sz="1200" dirty="0">
              <a:solidFill>
                <a:srgbClr val="0C3A6D"/>
              </a:solidFill>
              <a:latin typeface="Arial" charset="0"/>
              <a:cs typeface="+mn-cs"/>
            </a:endParaRPr>
          </a:p>
        </p:txBody>
      </p:sp>
      <p:sp>
        <p:nvSpPr>
          <p:cNvPr id="109584" name="Text Box 16"/>
          <p:cNvSpPr txBox="1">
            <a:spLocks noChangeArrowheads="1"/>
          </p:cNvSpPr>
          <p:nvPr userDrawn="1"/>
        </p:nvSpPr>
        <p:spPr bwMode="auto">
          <a:xfrm>
            <a:off x="0" y="6551613"/>
            <a:ext cx="8785225" cy="306387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l">
              <a:defRPr/>
            </a:pPr>
            <a:r>
              <a:rPr lang="it-IT" sz="900" dirty="0" smtClean="0">
                <a:solidFill>
                  <a:srgbClr val="FF0000"/>
                </a:solidFill>
                <a:latin typeface="Arial" charset="0"/>
                <a:cs typeface="+mn-cs"/>
              </a:rPr>
              <a:t>E2C 2013 –  3</a:t>
            </a:r>
            <a:r>
              <a:rPr lang="it-IT" sz="900" baseline="30000" dirty="0" smtClean="0">
                <a:solidFill>
                  <a:srgbClr val="FF0000"/>
                </a:solidFill>
                <a:latin typeface="Arial" charset="0"/>
                <a:cs typeface="+mn-cs"/>
              </a:rPr>
              <a:t>rd</a:t>
            </a:r>
            <a:r>
              <a:rPr lang="en-US" sz="900" b="0" dirty="0" smtClean="0">
                <a:latin typeface="Arial" charset="0"/>
                <a:cs typeface="+mn-cs"/>
              </a:rPr>
              <a:t> EUROPEAN ENERGY CONFERENCE October 27 - 30,</a:t>
            </a:r>
            <a:r>
              <a:rPr lang="en-US" sz="900" b="0" baseline="0" dirty="0" smtClean="0">
                <a:latin typeface="Arial" charset="0"/>
                <a:cs typeface="+mn-cs"/>
              </a:rPr>
              <a:t> 2013 Budapest, Hungary</a:t>
            </a:r>
            <a:r>
              <a:rPr lang="en-US" sz="900" b="0" dirty="0" smtClean="0">
                <a:latin typeface="Arial" charset="0"/>
                <a:cs typeface="+mn-cs"/>
              </a:rPr>
              <a:t>     			</a:t>
            </a:r>
            <a:r>
              <a:rPr lang="en-GB" sz="1000" dirty="0" smtClean="0">
                <a:solidFill>
                  <a:srgbClr val="008040"/>
                </a:solidFill>
                <a:latin typeface="Arial" charset="0"/>
                <a:cs typeface="+mn-cs"/>
              </a:rPr>
              <a:t>A</a:t>
            </a:r>
            <a:r>
              <a:rPr lang="en-GB" sz="1000" dirty="0">
                <a:solidFill>
                  <a:srgbClr val="008040"/>
                </a:solidFill>
                <a:latin typeface="Arial" charset="0"/>
                <a:cs typeface="+mn-cs"/>
              </a:rPr>
              <a:t>. Pappalardo</a:t>
            </a:r>
            <a:endParaRPr lang="it-IT" sz="1000" dirty="0">
              <a:solidFill>
                <a:srgbClr val="60079A"/>
              </a:solidFill>
              <a:latin typeface="Arial" charset="0"/>
              <a:cs typeface="+mn-cs"/>
            </a:endParaRPr>
          </a:p>
        </p:txBody>
      </p:sp>
      <p:pic>
        <p:nvPicPr>
          <p:cNvPr id="109582" name="Picture 14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6410325"/>
            <a:ext cx="87407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581" name="AutoShape 13"/>
          <p:cNvSpPr>
            <a:spLocks noChangeArrowheads="1"/>
          </p:cNvSpPr>
          <p:nvPr userDrawn="1"/>
        </p:nvSpPr>
        <p:spPr bwMode="auto">
          <a:xfrm>
            <a:off x="28575" y="38100"/>
            <a:ext cx="9086850" cy="6461125"/>
          </a:xfrm>
          <a:prstGeom prst="roundRect">
            <a:avLst>
              <a:gd name="adj" fmla="val 166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rgbClr val="135CAE"/>
                </a:solidFill>
                <a:round/>
                <a:headEnd type="none" w="med" len="sm"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34" name="Picture 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33350"/>
            <a:ext cx="6254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46.png"/><Relationship Id="rId5" Type="http://schemas.openxmlformats.org/officeDocument/2006/relationships/image" Target="../media/image25.png"/><Relationship Id="rId6" Type="http://schemas.openxmlformats.org/officeDocument/2006/relationships/image" Target="../media/image4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48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4.png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Microsoft_Word_97_-_2004_Document2.doc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"/><Relationship Id="rId3" Type="http://schemas.openxmlformats.org/officeDocument/2006/relationships/image" Target="../media/image3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8"/>
          <p:cNvGrpSpPr>
            <a:grpSpLocks/>
          </p:cNvGrpSpPr>
          <p:nvPr/>
        </p:nvGrpSpPr>
        <p:grpSpPr bwMode="auto">
          <a:xfrm>
            <a:off x="965200" y="2740434"/>
            <a:ext cx="7239000" cy="3163888"/>
            <a:chOff x="601" y="1609"/>
            <a:chExt cx="4560" cy="1993"/>
          </a:xfrm>
        </p:grpSpPr>
        <p:sp>
          <p:nvSpPr>
            <p:cNvPr id="4102" name="AutoShape 9"/>
            <p:cNvSpPr>
              <a:spLocks noChangeAspect="1" noChangeArrowheads="1"/>
            </p:cNvSpPr>
            <p:nvPr/>
          </p:nvSpPr>
          <p:spPr bwMode="auto">
            <a:xfrm rot="5400000">
              <a:off x="1106" y="3022"/>
              <a:ext cx="322" cy="230"/>
            </a:xfrm>
            <a:custGeom>
              <a:avLst/>
              <a:gdLst>
                <a:gd name="T0" fmla="*/ 4 w 21600"/>
                <a:gd name="T1" fmla="*/ 0 h 21600"/>
                <a:gd name="T2" fmla="*/ 3 w 21600"/>
                <a:gd name="T3" fmla="*/ 1 h 21600"/>
                <a:gd name="T4" fmla="*/ 0 w 21600"/>
                <a:gd name="T5" fmla="*/ 2 h 21600"/>
                <a:gd name="T6" fmla="*/ 2 w 21600"/>
                <a:gd name="T7" fmla="*/ 2 h 21600"/>
                <a:gd name="T8" fmla="*/ 4 w 21600"/>
                <a:gd name="T9" fmla="*/ 2 h 21600"/>
                <a:gd name="T10" fmla="*/ 5 w 21600"/>
                <a:gd name="T11" fmla="*/ 1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5308 h 21600"/>
                <a:gd name="T20" fmla="*/ 1931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521" y="0"/>
                  </a:moveTo>
                  <a:lnTo>
                    <a:pt x="11442" y="8279"/>
                  </a:lnTo>
                  <a:lnTo>
                    <a:pt x="13692" y="8279"/>
                  </a:lnTo>
                  <a:lnTo>
                    <a:pt x="13692" y="15284"/>
                  </a:lnTo>
                  <a:lnTo>
                    <a:pt x="0" y="15284"/>
                  </a:lnTo>
                  <a:lnTo>
                    <a:pt x="0" y="21600"/>
                  </a:lnTo>
                  <a:lnTo>
                    <a:pt x="19350" y="21600"/>
                  </a:lnTo>
                  <a:lnTo>
                    <a:pt x="19350" y="8279"/>
                  </a:lnTo>
                  <a:lnTo>
                    <a:pt x="21600" y="8279"/>
                  </a:lnTo>
                  <a:lnTo>
                    <a:pt x="16521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pic>
          <p:nvPicPr>
            <p:cNvPr id="4103" name="Picture 10" descr="radwaste_3D.jpg                                                00254DBA PFiMac_HD                      7C26869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" y="1692"/>
              <a:ext cx="1776" cy="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11" descr="database-1_blue.jpg                                            0020F515 PFiMac_HD                      7C268698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" y="3042"/>
              <a:ext cx="671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2" descr="images-1.jpg                                                   0020F515 PFiMac_HD                      7C268698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" y="1609"/>
              <a:ext cx="668" cy="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AutoShape 13"/>
            <p:cNvSpPr>
              <a:spLocks noChangeAspect="1" noChangeArrowheads="1"/>
            </p:cNvSpPr>
            <p:nvPr/>
          </p:nvSpPr>
          <p:spPr bwMode="auto">
            <a:xfrm rot="-5054109">
              <a:off x="3531" y="2087"/>
              <a:ext cx="286" cy="193"/>
            </a:xfrm>
            <a:prstGeom prst="leftRightArrow">
              <a:avLst>
                <a:gd name="adj1" fmla="val 50000"/>
                <a:gd name="adj2" fmla="val 29637"/>
              </a:avLst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>
                <a:rot lat="17587500" lon="21187496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vert="eaVert" wrap="none" anchor="ctr">
              <a:flatTx/>
            </a:bodyPr>
            <a:lstStyle/>
            <a:p>
              <a:pPr algn="l"/>
              <a:endParaRPr lang="en-US" sz="2400" b="0"/>
            </a:p>
          </p:txBody>
        </p:sp>
        <p:sp>
          <p:nvSpPr>
            <p:cNvPr id="4107" name="AutoShape 14"/>
            <p:cNvSpPr>
              <a:spLocks noChangeAspect="1" noChangeArrowheads="1"/>
            </p:cNvSpPr>
            <p:nvPr/>
          </p:nvSpPr>
          <p:spPr bwMode="auto">
            <a:xfrm>
              <a:off x="1849" y="2877"/>
              <a:ext cx="720" cy="325"/>
            </a:xfrm>
            <a:prstGeom prst="irregularSeal2">
              <a:avLst/>
            </a:prstGeom>
            <a:solidFill>
              <a:srgbClr val="FBFB9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r"/>
            </a:scene3d>
            <a:sp3d extrusionH="201600" prstMaterial="legacyPlastic">
              <a:bevelT w="13500" h="13500" prst="angle"/>
              <a:bevelB w="13500" h="13500" prst="angle"/>
              <a:extrusionClr>
                <a:srgbClr val="FBFB90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wireless</a:t>
              </a:r>
            </a:p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network</a:t>
              </a:r>
              <a:endParaRPr lang="it-IT" sz="1000">
                <a:solidFill>
                  <a:srgbClr val="FF0000"/>
                </a:solidFill>
              </a:endParaRPr>
            </a:p>
          </p:txBody>
        </p:sp>
        <p:sp>
          <p:nvSpPr>
            <p:cNvPr id="4108" name="Line 15"/>
            <p:cNvSpPr>
              <a:spLocks noChangeShapeType="1"/>
            </p:cNvSpPr>
            <p:nvPr/>
          </p:nvSpPr>
          <p:spPr bwMode="auto">
            <a:xfrm rot="19914388" flipV="1">
              <a:off x="2381" y="2634"/>
              <a:ext cx="964" cy="1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" name="AutoShape 16"/>
            <p:cNvSpPr>
              <a:spLocks noChangeAspect="1" noChangeArrowheads="1"/>
            </p:cNvSpPr>
            <p:nvPr/>
          </p:nvSpPr>
          <p:spPr bwMode="auto">
            <a:xfrm>
              <a:off x="1384" y="3086"/>
              <a:ext cx="340" cy="201"/>
            </a:xfrm>
            <a:prstGeom prst="cube">
              <a:avLst>
                <a:gd name="adj" fmla="val 25000"/>
              </a:avLst>
            </a:prstGeom>
            <a:solidFill>
              <a:srgbClr val="DD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Data</a:t>
              </a:r>
            </a:p>
          </p:txBody>
        </p:sp>
        <p:sp>
          <p:nvSpPr>
            <p:cNvPr id="4110" name="Oval 17"/>
            <p:cNvSpPr>
              <a:spLocks noChangeAspect="1" noChangeArrowheads="1"/>
            </p:cNvSpPr>
            <p:nvPr/>
          </p:nvSpPr>
          <p:spPr bwMode="auto">
            <a:xfrm>
              <a:off x="1993" y="3264"/>
              <a:ext cx="576" cy="288"/>
            </a:xfrm>
            <a:prstGeom prst="ellipse">
              <a:avLst/>
            </a:prstGeom>
            <a:solidFill>
              <a:srgbClr val="FBFB90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r"/>
            </a:scene3d>
            <a:sp3d extrusionH="201600" prstMaterial="legacyPlastic">
              <a:bevelT w="13500" h="13500" prst="angle"/>
              <a:bevelB w="13500" h="13500" prst="angle"/>
              <a:extrusionClr>
                <a:srgbClr val="FBFB90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wired</a:t>
              </a:r>
            </a:p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network</a:t>
              </a:r>
              <a:endParaRPr lang="it-IT" sz="1000">
                <a:solidFill>
                  <a:srgbClr val="FF0000"/>
                </a:solidFill>
              </a:endParaRPr>
            </a:p>
          </p:txBody>
        </p:sp>
        <p:sp>
          <p:nvSpPr>
            <p:cNvPr id="4111" name="Line 18"/>
            <p:cNvSpPr>
              <a:spLocks noChangeShapeType="1"/>
            </p:cNvSpPr>
            <p:nvPr/>
          </p:nvSpPr>
          <p:spPr bwMode="auto">
            <a:xfrm flipV="1">
              <a:off x="2521" y="2592"/>
              <a:ext cx="720" cy="7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" name="AutoShape 19"/>
            <p:cNvSpPr>
              <a:spLocks noChangeAspect="1" noChangeArrowheads="1"/>
            </p:cNvSpPr>
            <p:nvPr/>
          </p:nvSpPr>
          <p:spPr bwMode="auto">
            <a:xfrm>
              <a:off x="601" y="1609"/>
              <a:ext cx="4464" cy="1993"/>
            </a:xfrm>
            <a:prstGeom prst="roundRect">
              <a:avLst>
                <a:gd name="adj" fmla="val 4630"/>
              </a:avLst>
            </a:prstGeom>
            <a:noFill/>
            <a:ln w="38100">
              <a:solidFill>
                <a:srgbClr val="135CA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sz="2400" b="0"/>
            </a:p>
          </p:txBody>
        </p:sp>
        <p:grpSp>
          <p:nvGrpSpPr>
            <p:cNvPr id="4113" name="Group 20"/>
            <p:cNvGrpSpPr>
              <a:grpSpLocks/>
            </p:cNvGrpSpPr>
            <p:nvPr/>
          </p:nvGrpSpPr>
          <p:grpSpPr bwMode="auto">
            <a:xfrm>
              <a:off x="3257" y="2287"/>
              <a:ext cx="752" cy="641"/>
              <a:chOff x="3504" y="624"/>
              <a:chExt cx="1760" cy="1501"/>
            </a:xfrm>
          </p:grpSpPr>
          <p:grpSp>
            <p:nvGrpSpPr>
              <p:cNvPr id="4122" name="Group 21"/>
              <p:cNvGrpSpPr>
                <a:grpSpLocks/>
              </p:cNvGrpSpPr>
              <p:nvPr/>
            </p:nvGrpSpPr>
            <p:grpSpPr bwMode="auto">
              <a:xfrm>
                <a:off x="3504" y="624"/>
                <a:ext cx="1760" cy="1501"/>
                <a:chOff x="4032" y="624"/>
                <a:chExt cx="1520" cy="1296"/>
              </a:xfrm>
            </p:grpSpPr>
            <p:pic>
              <p:nvPicPr>
                <p:cNvPr id="4195" name="Picture 22" descr="apple-monitor-30.jpg                                           001280ECMacintosh_HD                   BF9E3FA7: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2" y="624"/>
                  <a:ext cx="1520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96" name="Rectangle 23"/>
                <p:cNvSpPr>
                  <a:spLocks noChangeArrowheads="1"/>
                </p:cNvSpPr>
                <p:nvPr/>
              </p:nvSpPr>
              <p:spPr bwMode="auto">
                <a:xfrm>
                  <a:off x="4109" y="720"/>
                  <a:ext cx="1363" cy="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97" name="Rectangle 24"/>
                <p:cNvSpPr>
                  <a:spLocks noChangeArrowheads="1"/>
                </p:cNvSpPr>
                <p:nvPr/>
              </p:nvSpPr>
              <p:spPr bwMode="auto">
                <a:xfrm>
                  <a:off x="5436" y="720"/>
                  <a:ext cx="34" cy="768"/>
                </a:xfrm>
                <a:prstGeom prst="rect">
                  <a:avLst/>
                </a:prstGeom>
                <a:solidFill>
                  <a:srgbClr val="C8C8C8"/>
                </a:solidFill>
                <a:ln w="6350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98" name="AutoShape 25"/>
                <p:cNvSpPr>
                  <a:spLocks noChangeArrowheads="1"/>
                </p:cNvSpPr>
                <p:nvPr/>
              </p:nvSpPr>
              <p:spPr bwMode="auto">
                <a:xfrm>
                  <a:off x="5439" y="912"/>
                  <a:ext cx="27" cy="45"/>
                </a:xfrm>
                <a:prstGeom prst="roundRect">
                  <a:avLst>
                    <a:gd name="adj" fmla="val 45833"/>
                  </a:avLst>
                </a:prstGeom>
                <a:solidFill>
                  <a:srgbClr val="0C84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99" name="Line 26"/>
                <p:cNvSpPr>
                  <a:spLocks noChangeShapeType="1"/>
                </p:cNvSpPr>
                <p:nvPr/>
              </p:nvSpPr>
              <p:spPr bwMode="auto">
                <a:xfrm>
                  <a:off x="5454" y="1452"/>
                  <a:ext cx="0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0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5454" y="717"/>
                  <a:ext cx="0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123" name="Picture 28" descr="Control_Panel.jpg                                              000D938DMacintosh HD                   C5534E62: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5" y="743"/>
                <a:ext cx="867" cy="855"/>
              </a:xfrm>
              <a:prstGeom prst="rect">
                <a:avLst/>
              </a:prstGeom>
              <a:noFill/>
              <a:ln w="635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124" name="Group 29"/>
              <p:cNvGrpSpPr>
                <a:grpSpLocks/>
              </p:cNvGrpSpPr>
              <p:nvPr/>
            </p:nvGrpSpPr>
            <p:grpSpPr bwMode="auto">
              <a:xfrm>
                <a:off x="4684" y="1460"/>
                <a:ext cx="233" cy="143"/>
                <a:chOff x="611" y="890"/>
                <a:chExt cx="3130" cy="1905"/>
              </a:xfrm>
            </p:grpSpPr>
            <p:sp>
              <p:nvSpPr>
                <p:cNvPr id="4135" name="Rectangle 30"/>
                <p:cNvSpPr>
                  <a:spLocks noChangeArrowheads="1"/>
                </p:cNvSpPr>
                <p:nvPr/>
              </p:nvSpPr>
              <p:spPr bwMode="auto">
                <a:xfrm>
                  <a:off x="611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36" name="Rectangle 31"/>
                <p:cNvSpPr>
                  <a:spLocks noChangeArrowheads="1"/>
                </p:cNvSpPr>
                <p:nvPr/>
              </p:nvSpPr>
              <p:spPr bwMode="auto">
                <a:xfrm>
                  <a:off x="1574" y="89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37" name="Rectangle 32"/>
                <p:cNvSpPr>
                  <a:spLocks noChangeArrowheads="1"/>
                </p:cNvSpPr>
                <p:nvPr/>
              </p:nvSpPr>
              <p:spPr bwMode="auto">
                <a:xfrm>
                  <a:off x="1253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38" name="Rectangle 33"/>
                <p:cNvSpPr>
                  <a:spLocks noChangeArrowheads="1"/>
                </p:cNvSpPr>
                <p:nvPr/>
              </p:nvSpPr>
              <p:spPr bwMode="auto">
                <a:xfrm>
                  <a:off x="932" y="89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39" name="Rectangle 34"/>
                <p:cNvSpPr>
                  <a:spLocks noChangeArrowheads="1"/>
                </p:cNvSpPr>
                <p:nvPr/>
              </p:nvSpPr>
              <p:spPr bwMode="auto">
                <a:xfrm>
                  <a:off x="1894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0" name="Rectangle 35"/>
                <p:cNvSpPr>
                  <a:spLocks noChangeArrowheads="1"/>
                </p:cNvSpPr>
                <p:nvPr/>
              </p:nvSpPr>
              <p:spPr bwMode="auto">
                <a:xfrm>
                  <a:off x="611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1" name="Rectangle 36"/>
                <p:cNvSpPr>
                  <a:spLocks noChangeArrowheads="1"/>
                </p:cNvSpPr>
                <p:nvPr/>
              </p:nvSpPr>
              <p:spPr bwMode="auto">
                <a:xfrm>
                  <a:off x="1574" y="123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2" name="Rectangle 37"/>
                <p:cNvSpPr>
                  <a:spLocks noChangeArrowheads="1"/>
                </p:cNvSpPr>
                <p:nvPr/>
              </p:nvSpPr>
              <p:spPr bwMode="auto">
                <a:xfrm>
                  <a:off x="1253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3" name="Rectangle 38"/>
                <p:cNvSpPr>
                  <a:spLocks noChangeArrowheads="1"/>
                </p:cNvSpPr>
                <p:nvPr/>
              </p:nvSpPr>
              <p:spPr bwMode="auto">
                <a:xfrm>
                  <a:off x="932" y="1230"/>
                  <a:ext cx="213" cy="227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4" name="Rectangle 39"/>
                <p:cNvSpPr>
                  <a:spLocks noChangeArrowheads="1"/>
                </p:cNvSpPr>
                <p:nvPr/>
              </p:nvSpPr>
              <p:spPr bwMode="auto">
                <a:xfrm>
                  <a:off x="1894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5" name="Rectangle 40"/>
                <p:cNvSpPr>
                  <a:spLocks noChangeArrowheads="1"/>
                </p:cNvSpPr>
                <p:nvPr/>
              </p:nvSpPr>
              <p:spPr bwMode="auto">
                <a:xfrm>
                  <a:off x="611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6" name="Rectangle 41"/>
                <p:cNvSpPr>
                  <a:spLocks noChangeArrowheads="1"/>
                </p:cNvSpPr>
                <p:nvPr/>
              </p:nvSpPr>
              <p:spPr bwMode="auto">
                <a:xfrm>
                  <a:off x="1574" y="1571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7" name="Rectangle 42"/>
                <p:cNvSpPr>
                  <a:spLocks noChangeArrowheads="1"/>
                </p:cNvSpPr>
                <p:nvPr/>
              </p:nvSpPr>
              <p:spPr bwMode="auto">
                <a:xfrm>
                  <a:off x="1253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8" name="Rectangle 43"/>
                <p:cNvSpPr>
                  <a:spLocks noChangeArrowheads="1"/>
                </p:cNvSpPr>
                <p:nvPr/>
              </p:nvSpPr>
              <p:spPr bwMode="auto">
                <a:xfrm>
                  <a:off x="932" y="1571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49" name="Rectangle 44"/>
                <p:cNvSpPr>
                  <a:spLocks noChangeArrowheads="1"/>
                </p:cNvSpPr>
                <p:nvPr/>
              </p:nvSpPr>
              <p:spPr bwMode="auto">
                <a:xfrm>
                  <a:off x="1894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0" name="Rectangle 45"/>
                <p:cNvSpPr>
                  <a:spLocks noChangeArrowheads="1"/>
                </p:cNvSpPr>
                <p:nvPr/>
              </p:nvSpPr>
              <p:spPr bwMode="auto">
                <a:xfrm>
                  <a:off x="2244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1" name="Rectangle 46"/>
                <p:cNvSpPr>
                  <a:spLocks noChangeArrowheads="1"/>
                </p:cNvSpPr>
                <p:nvPr/>
              </p:nvSpPr>
              <p:spPr bwMode="auto">
                <a:xfrm>
                  <a:off x="3207" y="89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2" name="Rectangle 47"/>
                <p:cNvSpPr>
                  <a:spLocks noChangeArrowheads="1"/>
                </p:cNvSpPr>
                <p:nvPr/>
              </p:nvSpPr>
              <p:spPr bwMode="auto">
                <a:xfrm>
                  <a:off x="2886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3" name="Rectangle 48"/>
                <p:cNvSpPr>
                  <a:spLocks noChangeArrowheads="1"/>
                </p:cNvSpPr>
                <p:nvPr/>
              </p:nvSpPr>
              <p:spPr bwMode="auto">
                <a:xfrm>
                  <a:off x="2565" y="89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4" name="Rectangle 49"/>
                <p:cNvSpPr>
                  <a:spLocks noChangeArrowheads="1"/>
                </p:cNvSpPr>
                <p:nvPr/>
              </p:nvSpPr>
              <p:spPr bwMode="auto">
                <a:xfrm>
                  <a:off x="3527" y="89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5" name="Rectangle 50"/>
                <p:cNvSpPr>
                  <a:spLocks noChangeArrowheads="1"/>
                </p:cNvSpPr>
                <p:nvPr/>
              </p:nvSpPr>
              <p:spPr bwMode="auto">
                <a:xfrm>
                  <a:off x="2244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6" name="Rectangle 51"/>
                <p:cNvSpPr>
                  <a:spLocks noChangeArrowheads="1"/>
                </p:cNvSpPr>
                <p:nvPr/>
              </p:nvSpPr>
              <p:spPr bwMode="auto">
                <a:xfrm>
                  <a:off x="3207" y="1230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7" name="Rectangle 52"/>
                <p:cNvSpPr>
                  <a:spLocks noChangeArrowheads="1"/>
                </p:cNvSpPr>
                <p:nvPr/>
              </p:nvSpPr>
              <p:spPr bwMode="auto">
                <a:xfrm>
                  <a:off x="2886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8" name="Rectangle 53"/>
                <p:cNvSpPr>
                  <a:spLocks noChangeArrowheads="1"/>
                </p:cNvSpPr>
                <p:nvPr/>
              </p:nvSpPr>
              <p:spPr bwMode="auto">
                <a:xfrm>
                  <a:off x="2565" y="1230"/>
                  <a:ext cx="213" cy="227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59" name="Rectangle 54"/>
                <p:cNvSpPr>
                  <a:spLocks noChangeArrowheads="1"/>
                </p:cNvSpPr>
                <p:nvPr/>
              </p:nvSpPr>
              <p:spPr bwMode="auto">
                <a:xfrm>
                  <a:off x="3527" y="1230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0" name="Rectangle 55"/>
                <p:cNvSpPr>
                  <a:spLocks noChangeArrowheads="1"/>
                </p:cNvSpPr>
                <p:nvPr/>
              </p:nvSpPr>
              <p:spPr bwMode="auto">
                <a:xfrm>
                  <a:off x="2244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1" name="Rectangle 56"/>
                <p:cNvSpPr>
                  <a:spLocks noChangeArrowheads="1"/>
                </p:cNvSpPr>
                <p:nvPr/>
              </p:nvSpPr>
              <p:spPr bwMode="auto">
                <a:xfrm>
                  <a:off x="3207" y="1571"/>
                  <a:ext cx="213" cy="226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2" name="Rectangle 57"/>
                <p:cNvSpPr>
                  <a:spLocks noChangeArrowheads="1"/>
                </p:cNvSpPr>
                <p:nvPr/>
              </p:nvSpPr>
              <p:spPr bwMode="auto">
                <a:xfrm>
                  <a:off x="2886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3" name="Rectangle 58"/>
                <p:cNvSpPr>
                  <a:spLocks noChangeArrowheads="1"/>
                </p:cNvSpPr>
                <p:nvPr/>
              </p:nvSpPr>
              <p:spPr bwMode="auto">
                <a:xfrm>
                  <a:off x="2565" y="1571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4" name="Rectangle 59"/>
                <p:cNvSpPr>
                  <a:spLocks noChangeArrowheads="1"/>
                </p:cNvSpPr>
                <p:nvPr/>
              </p:nvSpPr>
              <p:spPr bwMode="auto">
                <a:xfrm>
                  <a:off x="3527" y="1571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5" name="Rectangle 60"/>
                <p:cNvSpPr>
                  <a:spLocks noChangeArrowheads="1"/>
                </p:cNvSpPr>
                <p:nvPr/>
              </p:nvSpPr>
              <p:spPr bwMode="auto">
                <a:xfrm>
                  <a:off x="611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6" name="Rectangle 61"/>
                <p:cNvSpPr>
                  <a:spLocks noChangeArrowheads="1"/>
                </p:cNvSpPr>
                <p:nvPr/>
              </p:nvSpPr>
              <p:spPr bwMode="auto">
                <a:xfrm>
                  <a:off x="1574" y="188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7" name="Rectangle 62"/>
                <p:cNvSpPr>
                  <a:spLocks noChangeArrowheads="1"/>
                </p:cNvSpPr>
                <p:nvPr/>
              </p:nvSpPr>
              <p:spPr bwMode="auto">
                <a:xfrm>
                  <a:off x="1253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8" name="Rectangle 63"/>
                <p:cNvSpPr>
                  <a:spLocks noChangeArrowheads="1"/>
                </p:cNvSpPr>
                <p:nvPr/>
              </p:nvSpPr>
              <p:spPr bwMode="auto">
                <a:xfrm>
                  <a:off x="932" y="188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69" name="Rectangle 64"/>
                <p:cNvSpPr>
                  <a:spLocks noChangeArrowheads="1"/>
                </p:cNvSpPr>
                <p:nvPr/>
              </p:nvSpPr>
              <p:spPr bwMode="auto">
                <a:xfrm>
                  <a:off x="1894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0" name="Rectangle 65"/>
                <p:cNvSpPr>
                  <a:spLocks noChangeArrowheads="1"/>
                </p:cNvSpPr>
                <p:nvPr/>
              </p:nvSpPr>
              <p:spPr bwMode="auto">
                <a:xfrm>
                  <a:off x="611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1" name="Rectangle 66"/>
                <p:cNvSpPr>
                  <a:spLocks noChangeArrowheads="1"/>
                </p:cNvSpPr>
                <p:nvPr/>
              </p:nvSpPr>
              <p:spPr bwMode="auto">
                <a:xfrm>
                  <a:off x="1574" y="222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2" name="Rectangle 67"/>
                <p:cNvSpPr>
                  <a:spLocks noChangeArrowheads="1"/>
                </p:cNvSpPr>
                <p:nvPr/>
              </p:nvSpPr>
              <p:spPr bwMode="auto">
                <a:xfrm>
                  <a:off x="1253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3" name="Rectangle 68"/>
                <p:cNvSpPr>
                  <a:spLocks noChangeArrowheads="1"/>
                </p:cNvSpPr>
                <p:nvPr/>
              </p:nvSpPr>
              <p:spPr bwMode="auto">
                <a:xfrm>
                  <a:off x="932" y="2228"/>
                  <a:ext cx="213" cy="227"/>
                </a:xfrm>
                <a:prstGeom prst="rect">
                  <a:avLst/>
                </a:prstGeom>
                <a:solidFill>
                  <a:srgbClr val="FFCC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4" name="Rectangle 69"/>
                <p:cNvSpPr>
                  <a:spLocks noChangeArrowheads="1"/>
                </p:cNvSpPr>
                <p:nvPr/>
              </p:nvSpPr>
              <p:spPr bwMode="auto">
                <a:xfrm>
                  <a:off x="1894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5" name="Rectangle 70"/>
                <p:cNvSpPr>
                  <a:spLocks noChangeArrowheads="1"/>
                </p:cNvSpPr>
                <p:nvPr/>
              </p:nvSpPr>
              <p:spPr bwMode="auto">
                <a:xfrm>
                  <a:off x="611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6" name="Rectangle 71"/>
                <p:cNvSpPr>
                  <a:spLocks noChangeArrowheads="1"/>
                </p:cNvSpPr>
                <p:nvPr/>
              </p:nvSpPr>
              <p:spPr bwMode="auto">
                <a:xfrm>
                  <a:off x="1574" y="2569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7" name="Rectangle 72"/>
                <p:cNvSpPr>
                  <a:spLocks noChangeArrowheads="1"/>
                </p:cNvSpPr>
                <p:nvPr/>
              </p:nvSpPr>
              <p:spPr bwMode="auto">
                <a:xfrm>
                  <a:off x="1253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8" name="Rectangle 73"/>
                <p:cNvSpPr>
                  <a:spLocks noChangeArrowheads="1"/>
                </p:cNvSpPr>
                <p:nvPr/>
              </p:nvSpPr>
              <p:spPr bwMode="auto">
                <a:xfrm>
                  <a:off x="932" y="2569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79" name="Rectangle 74"/>
                <p:cNvSpPr>
                  <a:spLocks noChangeArrowheads="1"/>
                </p:cNvSpPr>
                <p:nvPr/>
              </p:nvSpPr>
              <p:spPr bwMode="auto">
                <a:xfrm>
                  <a:off x="1894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0" name="Rectangle 75"/>
                <p:cNvSpPr>
                  <a:spLocks noChangeArrowheads="1"/>
                </p:cNvSpPr>
                <p:nvPr/>
              </p:nvSpPr>
              <p:spPr bwMode="auto">
                <a:xfrm>
                  <a:off x="2244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1" name="Rectangle 76"/>
                <p:cNvSpPr>
                  <a:spLocks noChangeArrowheads="1"/>
                </p:cNvSpPr>
                <p:nvPr/>
              </p:nvSpPr>
              <p:spPr bwMode="auto">
                <a:xfrm>
                  <a:off x="3207" y="188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2" name="Rectangle 77"/>
                <p:cNvSpPr>
                  <a:spLocks noChangeArrowheads="1"/>
                </p:cNvSpPr>
                <p:nvPr/>
              </p:nvSpPr>
              <p:spPr bwMode="auto">
                <a:xfrm>
                  <a:off x="2886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3" name="Rectangle 78"/>
                <p:cNvSpPr>
                  <a:spLocks noChangeArrowheads="1"/>
                </p:cNvSpPr>
                <p:nvPr/>
              </p:nvSpPr>
              <p:spPr bwMode="auto">
                <a:xfrm>
                  <a:off x="2565" y="188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4" name="Rectangle 79"/>
                <p:cNvSpPr>
                  <a:spLocks noChangeArrowheads="1"/>
                </p:cNvSpPr>
                <p:nvPr/>
              </p:nvSpPr>
              <p:spPr bwMode="auto">
                <a:xfrm>
                  <a:off x="3527" y="188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5" name="Rectangle 80"/>
                <p:cNvSpPr>
                  <a:spLocks noChangeArrowheads="1"/>
                </p:cNvSpPr>
                <p:nvPr/>
              </p:nvSpPr>
              <p:spPr bwMode="auto">
                <a:xfrm>
                  <a:off x="2244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6" name="Rectangle 81"/>
                <p:cNvSpPr>
                  <a:spLocks noChangeArrowheads="1"/>
                </p:cNvSpPr>
                <p:nvPr/>
              </p:nvSpPr>
              <p:spPr bwMode="auto">
                <a:xfrm>
                  <a:off x="3207" y="222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7" name="Rectangle 82"/>
                <p:cNvSpPr>
                  <a:spLocks noChangeArrowheads="1"/>
                </p:cNvSpPr>
                <p:nvPr/>
              </p:nvSpPr>
              <p:spPr bwMode="auto">
                <a:xfrm>
                  <a:off x="2886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8" name="Rectangle 83"/>
                <p:cNvSpPr>
                  <a:spLocks noChangeArrowheads="1"/>
                </p:cNvSpPr>
                <p:nvPr/>
              </p:nvSpPr>
              <p:spPr bwMode="auto">
                <a:xfrm>
                  <a:off x="2565" y="2228"/>
                  <a:ext cx="213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89" name="Rectangle 84"/>
                <p:cNvSpPr>
                  <a:spLocks noChangeArrowheads="1"/>
                </p:cNvSpPr>
                <p:nvPr/>
              </p:nvSpPr>
              <p:spPr bwMode="auto">
                <a:xfrm>
                  <a:off x="3527" y="2228"/>
                  <a:ext cx="214" cy="227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90" name="Rectangle 85"/>
                <p:cNvSpPr>
                  <a:spLocks noChangeArrowheads="1"/>
                </p:cNvSpPr>
                <p:nvPr/>
              </p:nvSpPr>
              <p:spPr bwMode="auto">
                <a:xfrm>
                  <a:off x="2244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91" name="Rectangle 86"/>
                <p:cNvSpPr>
                  <a:spLocks noChangeArrowheads="1"/>
                </p:cNvSpPr>
                <p:nvPr/>
              </p:nvSpPr>
              <p:spPr bwMode="auto">
                <a:xfrm>
                  <a:off x="3207" y="2569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92" name="Rectangle 87"/>
                <p:cNvSpPr>
                  <a:spLocks noChangeArrowheads="1"/>
                </p:cNvSpPr>
                <p:nvPr/>
              </p:nvSpPr>
              <p:spPr bwMode="auto">
                <a:xfrm>
                  <a:off x="2886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93" name="Rectangle 88"/>
                <p:cNvSpPr>
                  <a:spLocks noChangeArrowheads="1"/>
                </p:cNvSpPr>
                <p:nvPr/>
              </p:nvSpPr>
              <p:spPr bwMode="auto">
                <a:xfrm>
                  <a:off x="2565" y="2569"/>
                  <a:ext cx="213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94" name="Rectangle 89"/>
                <p:cNvSpPr>
                  <a:spLocks noChangeArrowheads="1"/>
                </p:cNvSpPr>
                <p:nvPr/>
              </p:nvSpPr>
              <p:spPr bwMode="auto">
                <a:xfrm>
                  <a:off x="3527" y="2569"/>
                  <a:ext cx="214" cy="226"/>
                </a:xfrm>
                <a:prstGeom prst="rect">
                  <a:avLst/>
                </a:prstGeom>
                <a:solidFill>
                  <a:srgbClr val="00FF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</p:grpSp>
          <p:grpSp>
            <p:nvGrpSpPr>
              <p:cNvPr id="4125" name="Group 90"/>
              <p:cNvGrpSpPr>
                <a:grpSpLocks/>
              </p:cNvGrpSpPr>
              <p:nvPr/>
            </p:nvGrpSpPr>
            <p:grpSpPr bwMode="auto">
              <a:xfrm>
                <a:off x="4056" y="808"/>
                <a:ext cx="140" cy="143"/>
                <a:chOff x="3061" y="981"/>
                <a:chExt cx="953" cy="861"/>
              </a:xfrm>
            </p:grpSpPr>
            <p:sp>
              <p:nvSpPr>
                <p:cNvPr id="4129" name="AutoShape 91"/>
                <p:cNvSpPr>
                  <a:spLocks noChangeArrowheads="1"/>
                </p:cNvSpPr>
                <p:nvPr/>
              </p:nvSpPr>
              <p:spPr bwMode="auto">
                <a:xfrm>
                  <a:off x="3606" y="981"/>
                  <a:ext cx="354" cy="729"/>
                </a:xfrm>
                <a:prstGeom prst="can">
                  <a:avLst>
                    <a:gd name="adj" fmla="val 38174"/>
                  </a:avLst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30" name="AutoShape 92"/>
                <p:cNvSpPr>
                  <a:spLocks noChangeArrowheads="1"/>
                </p:cNvSpPr>
                <p:nvPr/>
              </p:nvSpPr>
              <p:spPr bwMode="auto">
                <a:xfrm>
                  <a:off x="3224" y="981"/>
                  <a:ext cx="355" cy="729"/>
                </a:xfrm>
                <a:prstGeom prst="can">
                  <a:avLst>
                    <a:gd name="adj" fmla="val 33132"/>
                  </a:avLst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31" name="AutoShape 93"/>
                <p:cNvSpPr>
                  <a:spLocks noChangeArrowheads="1"/>
                </p:cNvSpPr>
                <p:nvPr/>
              </p:nvSpPr>
              <p:spPr bwMode="auto">
                <a:xfrm>
                  <a:off x="3497" y="1113"/>
                  <a:ext cx="354" cy="729"/>
                </a:xfrm>
                <a:prstGeom prst="can">
                  <a:avLst>
                    <a:gd name="adj" fmla="val 33226"/>
                  </a:avLst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32" name="AutoShape 94"/>
                <p:cNvSpPr>
                  <a:spLocks noChangeArrowheads="1"/>
                </p:cNvSpPr>
                <p:nvPr/>
              </p:nvSpPr>
              <p:spPr bwMode="auto">
                <a:xfrm>
                  <a:off x="3116" y="1113"/>
                  <a:ext cx="353" cy="729"/>
                </a:xfrm>
                <a:prstGeom prst="can">
                  <a:avLst>
                    <a:gd name="adj" fmla="val 34974"/>
                  </a:avLst>
                </a:prstGeom>
                <a:solidFill>
                  <a:schemeClr val="accent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33" name="Oval 95"/>
                <p:cNvSpPr>
                  <a:spLocks noChangeArrowheads="1"/>
                </p:cNvSpPr>
                <p:nvPr/>
              </p:nvSpPr>
              <p:spPr bwMode="auto">
                <a:xfrm>
                  <a:off x="3651" y="1344"/>
                  <a:ext cx="55" cy="65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  <p:sp>
              <p:nvSpPr>
                <p:cNvPr id="4134" name="AutoShape 96"/>
                <p:cNvSpPr>
                  <a:spLocks noChangeArrowheads="1"/>
                </p:cNvSpPr>
                <p:nvPr/>
              </p:nvSpPr>
              <p:spPr bwMode="auto">
                <a:xfrm>
                  <a:off x="3061" y="981"/>
                  <a:ext cx="953" cy="861"/>
                </a:xfrm>
                <a:prstGeom prst="cube">
                  <a:avLst>
                    <a:gd name="adj" fmla="val 25000"/>
                  </a:avLst>
                </a:prstGeom>
                <a:noFill/>
                <a:ln w="635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 b="0"/>
                </a:p>
              </p:txBody>
            </p:sp>
          </p:grpSp>
          <p:pic>
            <p:nvPicPr>
              <p:cNvPr id="4126" name="Picture 97" descr="cyl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" y="808"/>
                <a:ext cx="130" cy="143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7" name="Picture 98" descr="inizio_bin20s_small.jpg                                        001E39AE PFiMac_HD                      7C268698: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2" y="768"/>
                <a:ext cx="560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8" name="Picture 99" descr="notte_small.jpg                                                001E39AE PFiMac_HD                      7C268698: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1056"/>
                <a:ext cx="576" cy="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14" name="AutoShape 100"/>
            <p:cNvSpPr>
              <a:spLocks noChangeAspect="1" noChangeArrowheads="1"/>
            </p:cNvSpPr>
            <p:nvPr/>
          </p:nvSpPr>
          <p:spPr bwMode="auto">
            <a:xfrm rot="-2618170">
              <a:off x="1746" y="3043"/>
              <a:ext cx="247" cy="164"/>
            </a:xfrm>
            <a:custGeom>
              <a:avLst/>
              <a:gdLst>
                <a:gd name="T0" fmla="*/ 2 w 21600"/>
                <a:gd name="T1" fmla="*/ 0 h 21600"/>
                <a:gd name="T2" fmla="*/ 0 w 21600"/>
                <a:gd name="T3" fmla="*/ 1 h 21600"/>
                <a:gd name="T4" fmla="*/ 2 w 21600"/>
                <a:gd name="T5" fmla="*/ 1 h 21600"/>
                <a:gd name="T6" fmla="*/ 3 w 21600"/>
                <a:gd name="T7" fmla="*/ 1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11 w 21600"/>
                <a:gd name="T13" fmla="*/ 5400 h 21600"/>
                <a:gd name="T14" fmla="*/ 18889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FF00"/>
            </a:solidFill>
            <a:ln w="9525">
              <a:round/>
              <a:headEnd/>
              <a:tailEnd/>
            </a:ln>
            <a:scene3d>
              <a:camera prst="legacyObliqueTopRight">
                <a:rot lat="17099995" lon="20699996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115" name="AutoShape 101"/>
            <p:cNvSpPr>
              <a:spLocks noChangeAspect="1" noChangeArrowheads="1"/>
            </p:cNvSpPr>
            <p:nvPr/>
          </p:nvSpPr>
          <p:spPr bwMode="auto">
            <a:xfrm rot="-128584">
              <a:off x="1729" y="3148"/>
              <a:ext cx="286" cy="193"/>
            </a:xfrm>
            <a:custGeom>
              <a:avLst/>
              <a:gdLst>
                <a:gd name="T0" fmla="*/ 3 w 21600"/>
                <a:gd name="T1" fmla="*/ 0 h 21600"/>
                <a:gd name="T2" fmla="*/ 0 w 21600"/>
                <a:gd name="T3" fmla="*/ 1 h 21600"/>
                <a:gd name="T4" fmla="*/ 3 w 21600"/>
                <a:gd name="T5" fmla="*/ 2 h 21600"/>
                <a:gd name="T6" fmla="*/ 4 w 21600"/>
                <a:gd name="T7" fmla="*/ 1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9 w 21600"/>
                <a:gd name="T13" fmla="*/ 5372 h 21600"/>
                <a:gd name="T14" fmla="*/ 18881 w 21600"/>
                <a:gd name="T15" fmla="*/ 162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FF00"/>
            </a:solidFill>
            <a:ln w="9525">
              <a:round/>
              <a:headEnd/>
              <a:tailEnd/>
            </a:ln>
            <a:scene3d>
              <a:camera prst="legacyObliqueTopRight">
                <a:rot lat="16499995" lon="20699996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116" name="Rectangle 102"/>
            <p:cNvSpPr>
              <a:spLocks noChangeArrowheads="1"/>
            </p:cNvSpPr>
            <p:nvPr/>
          </p:nvSpPr>
          <p:spPr bwMode="auto">
            <a:xfrm>
              <a:off x="3097" y="1728"/>
              <a:ext cx="40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local</a:t>
              </a:r>
            </a:p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data</a:t>
              </a:r>
            </a:p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storage</a:t>
              </a:r>
            </a:p>
          </p:txBody>
        </p:sp>
        <p:sp>
          <p:nvSpPr>
            <p:cNvPr id="4117" name="AutoShape 103"/>
            <p:cNvSpPr>
              <a:spLocks noChangeAspect="1" noChangeArrowheads="1"/>
            </p:cNvSpPr>
            <p:nvPr/>
          </p:nvSpPr>
          <p:spPr bwMode="auto">
            <a:xfrm rot="-5054109">
              <a:off x="3151" y="2784"/>
              <a:ext cx="382" cy="193"/>
            </a:xfrm>
            <a:prstGeom prst="leftRightArrow">
              <a:avLst>
                <a:gd name="adj1" fmla="val 50000"/>
                <a:gd name="adj2" fmla="val 39585"/>
              </a:avLst>
            </a:prstGeom>
            <a:solidFill>
              <a:srgbClr val="00FF00"/>
            </a:solidFill>
            <a:ln w="9525">
              <a:miter lim="800000"/>
              <a:headEnd/>
              <a:tailEnd/>
            </a:ln>
            <a:scene3d>
              <a:camera prst="legacyObliqueTopRight">
                <a:rot lat="17587500" lon="21187496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</p:spPr>
          <p:txBody>
            <a:bodyPr vert="eaVert" wrap="none" anchor="ctr">
              <a:flatTx/>
            </a:bodyPr>
            <a:lstStyle/>
            <a:p>
              <a:pPr algn="l"/>
              <a:endParaRPr lang="en-US" sz="2400" b="0"/>
            </a:p>
          </p:txBody>
        </p:sp>
        <p:sp>
          <p:nvSpPr>
            <p:cNvPr id="4118" name="Rectangle 104"/>
            <p:cNvSpPr>
              <a:spLocks noChangeArrowheads="1"/>
            </p:cNvSpPr>
            <p:nvPr/>
          </p:nvSpPr>
          <p:spPr bwMode="auto">
            <a:xfrm>
              <a:off x="3461" y="3221"/>
              <a:ext cx="40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remote</a:t>
              </a:r>
            </a:p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data</a:t>
              </a:r>
            </a:p>
            <a:p>
              <a:r>
                <a:rPr lang="it-IT" sz="1000">
                  <a:solidFill>
                    <a:srgbClr val="FF0000"/>
                  </a:solidFill>
                  <a:latin typeface="Helvetica" charset="0"/>
                </a:rPr>
                <a:t>storage</a:t>
              </a:r>
            </a:p>
          </p:txBody>
        </p:sp>
        <p:pic>
          <p:nvPicPr>
            <p:cNvPr id="4119" name="Picture 105" descr="database.jpg                                                   0020F515 PFiMac_HD                      7C268698: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" y="2400"/>
              <a:ext cx="1039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0" name="AutoShape 106" descr="White marble"/>
            <p:cNvSpPr>
              <a:spLocks noChangeAspect="1" noChangeArrowheads="1"/>
            </p:cNvSpPr>
            <p:nvPr/>
          </p:nvSpPr>
          <p:spPr bwMode="auto">
            <a:xfrm rot="20880591" flipV="1">
              <a:off x="3464" y="2784"/>
              <a:ext cx="858" cy="367"/>
            </a:xfrm>
            <a:prstGeom prst="cloudCallout">
              <a:avLst>
                <a:gd name="adj1" fmla="val -25176"/>
                <a:gd name="adj2" fmla="val 32866"/>
              </a:avLst>
            </a:prstGeom>
            <a:blipFill dpi="0" rotWithShape="0">
              <a:blip r:embed="rId11"/>
              <a:srcRect/>
              <a:tile tx="0" ty="0" sx="100000" sy="100000" flip="none" algn="tl"/>
            </a:blipFill>
            <a:ln w="9525">
              <a:solidFill>
                <a:srgbClr val="B3B3B3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 sz="1800">
                <a:latin typeface="Helvetica" charset="0"/>
              </a:endParaRPr>
            </a:p>
          </p:txBody>
        </p:sp>
        <p:sp>
          <p:nvSpPr>
            <p:cNvPr id="4121" name="Rectangle 107"/>
            <p:cNvSpPr>
              <a:spLocks noChangeArrowheads="1"/>
            </p:cNvSpPr>
            <p:nvPr/>
          </p:nvSpPr>
          <p:spPr bwMode="auto">
            <a:xfrm>
              <a:off x="3763" y="2852"/>
              <a:ext cx="4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>
                  <a:solidFill>
                    <a:srgbClr val="FF0000"/>
                  </a:solidFill>
                  <a:latin typeface="Helvetica" charset="0"/>
                </a:rPr>
                <a:t>Web</a:t>
              </a:r>
            </a:p>
          </p:txBody>
        </p:sp>
      </p:grpSp>
      <p:sp>
        <p:nvSpPr>
          <p:cNvPr id="187505" name="Rectangle 113"/>
          <p:cNvSpPr>
            <a:spLocks noChangeArrowheads="1"/>
          </p:cNvSpPr>
          <p:nvPr/>
        </p:nvSpPr>
        <p:spPr bwMode="auto">
          <a:xfrm>
            <a:off x="3429000" y="6071880"/>
            <a:ext cx="3525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1400" dirty="0">
                <a:solidFill>
                  <a:srgbClr val="FF0000"/>
                </a:solidFill>
                <a:latin typeface="Helvetica" charset="0"/>
                <a:cs typeface="+mn-cs"/>
              </a:rPr>
              <a:t>D</a:t>
            </a:r>
            <a:r>
              <a:rPr lang="it-IT" sz="1400" dirty="0">
                <a:solidFill>
                  <a:srgbClr val="0000FF"/>
                </a:solidFill>
                <a:latin typeface="Helvetica" charset="0"/>
                <a:cs typeface="+mn-cs"/>
              </a:rPr>
              <a:t>etector </a:t>
            </a:r>
            <a:r>
              <a:rPr lang="it-IT" sz="1400" dirty="0" err="1">
                <a:solidFill>
                  <a:srgbClr val="FF0000"/>
                </a:solidFill>
                <a:latin typeface="Helvetica" charset="0"/>
                <a:cs typeface="+mn-cs"/>
              </a:rPr>
              <a:t>M</a:t>
            </a:r>
            <a:r>
              <a:rPr lang="it-IT" sz="1400" dirty="0" err="1">
                <a:solidFill>
                  <a:srgbClr val="0000FF"/>
                </a:solidFill>
                <a:latin typeface="Helvetica" charset="0"/>
                <a:cs typeface="+mn-cs"/>
              </a:rPr>
              <a:t>esh</a:t>
            </a:r>
            <a:r>
              <a:rPr lang="it-IT" sz="1400" dirty="0">
                <a:solidFill>
                  <a:srgbClr val="0000FF"/>
                </a:solidFill>
                <a:latin typeface="Helvetica" charset="0"/>
                <a:cs typeface="+mn-cs"/>
              </a:rPr>
              <a:t> for </a:t>
            </a:r>
            <a:r>
              <a:rPr lang="it-IT" sz="1400" dirty="0" err="1">
                <a:solidFill>
                  <a:srgbClr val="FF0000"/>
                </a:solidFill>
                <a:latin typeface="Helvetica" charset="0"/>
                <a:cs typeface="+mn-cs"/>
              </a:rPr>
              <a:t>N</a:t>
            </a:r>
            <a:r>
              <a:rPr lang="it-IT" sz="1400" dirty="0" err="1">
                <a:solidFill>
                  <a:srgbClr val="0000FF"/>
                </a:solidFill>
                <a:latin typeface="Helvetica" charset="0"/>
                <a:cs typeface="+mn-cs"/>
              </a:rPr>
              <a:t>uclear</a:t>
            </a:r>
            <a:r>
              <a:rPr lang="it-IT" sz="1400" dirty="0">
                <a:solidFill>
                  <a:srgbClr val="0000FF"/>
                </a:solidFill>
                <a:latin typeface="Helvetica" charset="0"/>
                <a:cs typeface="+mn-cs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Helvetica" charset="0"/>
                <a:cs typeface="+mn-cs"/>
              </a:rPr>
              <a:t>R</a:t>
            </a:r>
            <a:r>
              <a:rPr lang="it-IT" sz="1400" dirty="0" err="1">
                <a:solidFill>
                  <a:srgbClr val="0000FF"/>
                </a:solidFill>
                <a:latin typeface="Helvetica" charset="0"/>
                <a:cs typeface="+mn-cs"/>
              </a:rPr>
              <a:t>epositories</a:t>
            </a:r>
            <a:endParaRPr lang="it-IT" sz="1400" dirty="0">
              <a:solidFill>
                <a:srgbClr val="0000FF"/>
              </a:solidFill>
              <a:latin typeface="Helvetica" charset="0"/>
              <a:cs typeface="+mn-cs"/>
            </a:endParaRPr>
          </a:p>
        </p:txBody>
      </p:sp>
      <p:sp>
        <p:nvSpPr>
          <p:cNvPr id="187506" name="Rectangle 114"/>
          <p:cNvSpPr>
            <a:spLocks noChangeArrowheads="1"/>
          </p:cNvSpPr>
          <p:nvPr/>
        </p:nvSpPr>
        <p:spPr bwMode="auto">
          <a:xfrm>
            <a:off x="2362200" y="607188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1600">
                <a:solidFill>
                  <a:srgbClr val="FF0000"/>
                </a:solidFill>
                <a:latin typeface="Helvetica" charset="0"/>
                <a:cs typeface="+mn-cs"/>
              </a:rPr>
              <a:t>DMNR</a:t>
            </a:r>
            <a:endParaRPr lang="it-IT" sz="1600">
              <a:solidFill>
                <a:srgbClr val="0000FF"/>
              </a:solidFill>
              <a:latin typeface="Helvetica" charset="0"/>
              <a:cs typeface="+mn-cs"/>
            </a:endParaRPr>
          </a:p>
        </p:txBody>
      </p:sp>
      <p:sp>
        <p:nvSpPr>
          <p:cNvPr id="106" name="AutoShape 72"/>
          <p:cNvSpPr>
            <a:spLocks noChangeArrowheads="1"/>
          </p:cNvSpPr>
          <p:nvPr/>
        </p:nvSpPr>
        <p:spPr bwMode="auto">
          <a:xfrm>
            <a:off x="1610993" y="154247"/>
            <a:ext cx="6181727" cy="933754"/>
          </a:xfrm>
          <a:prstGeom prst="roundRect">
            <a:avLst/>
          </a:prstGeom>
          <a:noFill/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On-line remote monitoring of radioactive waste repositories</a:t>
            </a:r>
            <a:endParaRPr lang="it-IT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" name="Picture 109" descr="logo_SOGIN.t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11" y="127448"/>
            <a:ext cx="825364" cy="598845"/>
          </a:xfrm>
          <a:prstGeom prst="rect">
            <a:avLst/>
          </a:prstGeom>
        </p:spPr>
      </p:pic>
      <p:sp>
        <p:nvSpPr>
          <p:cNvPr id="108" name="Rounded Rectangle 107"/>
          <p:cNvSpPr/>
          <p:nvPr/>
        </p:nvSpPr>
        <p:spPr bwMode="auto">
          <a:xfrm>
            <a:off x="192438" y="1269939"/>
            <a:ext cx="5131673" cy="114166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9" name="Rounded Rectangle 108"/>
          <p:cNvSpPr/>
          <p:nvPr/>
        </p:nvSpPr>
        <p:spPr bwMode="auto">
          <a:xfrm>
            <a:off x="6653579" y="1255579"/>
            <a:ext cx="2083092" cy="114166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0" name="Rectangle 112"/>
          <p:cNvSpPr>
            <a:spLocks noChangeArrowheads="1"/>
          </p:cNvSpPr>
          <p:nvPr/>
        </p:nvSpPr>
        <p:spPr bwMode="auto">
          <a:xfrm>
            <a:off x="288924" y="1253285"/>
            <a:ext cx="4958212" cy="111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it-IT" sz="1400" u="sng" dirty="0">
                <a:solidFill>
                  <a:srgbClr val="135CAE"/>
                </a:solidFill>
                <a:latin typeface="Helvetica" charset="0"/>
                <a:cs typeface="+mn-cs"/>
              </a:rPr>
              <a:t>Alfio Pappalardo</a:t>
            </a:r>
            <a:r>
              <a:rPr lang="it-IT" sz="1400" dirty="0">
                <a:solidFill>
                  <a:srgbClr val="135CAE"/>
                </a:solidFill>
                <a:latin typeface="Helvetica" charset="0"/>
                <a:cs typeface="+mn-cs"/>
              </a:rPr>
              <a:t>,  Luigi Cosentino, Claudio </a:t>
            </a:r>
            <a:r>
              <a:rPr lang="it-IT" sz="1400" dirty="0" err="1">
                <a:solidFill>
                  <a:srgbClr val="135CAE"/>
                </a:solidFill>
                <a:latin typeface="Helvetica" charset="0"/>
                <a:cs typeface="+mn-cs"/>
              </a:rPr>
              <a:t>Calì</a:t>
            </a:r>
            <a:r>
              <a:rPr lang="it-IT" sz="1400" dirty="0">
                <a:solidFill>
                  <a:srgbClr val="135CAE"/>
                </a:solidFill>
                <a:latin typeface="Helvetica" charset="0"/>
                <a:cs typeface="+mn-cs"/>
              </a:rPr>
              <a:t>, Pietro Litrico, Sergio </a:t>
            </a:r>
            <a:r>
              <a:rPr lang="it-IT" sz="1400" dirty="0" err="1">
                <a:solidFill>
                  <a:srgbClr val="135CAE"/>
                </a:solidFill>
                <a:latin typeface="Helvetica" charset="0"/>
                <a:cs typeface="+mn-cs"/>
              </a:rPr>
              <a:t>Scirè</a:t>
            </a:r>
            <a:r>
              <a:rPr lang="it-IT" sz="1400" dirty="0">
                <a:solidFill>
                  <a:srgbClr val="135CAE"/>
                </a:solidFill>
                <a:latin typeface="Helvetica" charset="0"/>
                <a:cs typeface="+mn-cs"/>
              </a:rPr>
              <a:t>, </a:t>
            </a:r>
            <a:r>
              <a:rPr lang="it-IT" sz="1400" dirty="0" smtClean="0">
                <a:solidFill>
                  <a:srgbClr val="135CAE"/>
                </a:solidFill>
                <a:latin typeface="Helvetica" charset="0"/>
                <a:cs typeface="+mn-cs"/>
              </a:rPr>
              <a:t>Carlotta </a:t>
            </a:r>
            <a:r>
              <a:rPr lang="it-IT" sz="1400" dirty="0" err="1">
                <a:solidFill>
                  <a:srgbClr val="135CAE"/>
                </a:solidFill>
                <a:latin typeface="Helvetica" charset="0"/>
                <a:cs typeface="+mn-cs"/>
              </a:rPr>
              <a:t>Scirè</a:t>
            </a:r>
            <a:r>
              <a:rPr lang="it-IT" sz="1400" dirty="0">
                <a:solidFill>
                  <a:srgbClr val="135CAE"/>
                </a:solidFill>
                <a:latin typeface="Helvetica" charset="0"/>
                <a:cs typeface="+mn-cs"/>
              </a:rPr>
              <a:t>, Gianfranco Vecchio and Paolo Finocchiaro</a:t>
            </a:r>
          </a:p>
          <a:p>
            <a:pPr>
              <a:lnSpc>
                <a:spcPct val="120000"/>
              </a:lnSpc>
              <a:defRPr/>
            </a:pPr>
            <a:r>
              <a:rPr lang="it-IT" sz="1400" dirty="0">
                <a:solidFill>
                  <a:srgbClr val="FF0000"/>
                </a:solidFill>
                <a:latin typeface="Helvetica" charset="0"/>
                <a:cs typeface="+mn-cs"/>
              </a:rPr>
              <a:t>INFN Laboratori Nazionali del Sud, Catania, </a:t>
            </a:r>
            <a:r>
              <a:rPr lang="it-IT" sz="1400" dirty="0" err="1">
                <a:solidFill>
                  <a:srgbClr val="FF0000"/>
                </a:solidFill>
                <a:latin typeface="Helvetica" charset="0"/>
                <a:cs typeface="+mn-cs"/>
              </a:rPr>
              <a:t>Italy</a:t>
            </a:r>
            <a:endParaRPr lang="it-IT" sz="1400" dirty="0">
              <a:solidFill>
                <a:srgbClr val="FF0000"/>
              </a:solidFill>
              <a:latin typeface="Helvetica" charset="0"/>
              <a:cs typeface="+mn-cs"/>
            </a:endParaRPr>
          </a:p>
        </p:txBody>
      </p:sp>
      <p:sp>
        <p:nvSpPr>
          <p:cNvPr id="111" name="Rectangle 112"/>
          <p:cNvSpPr>
            <a:spLocks noChangeArrowheads="1"/>
          </p:cNvSpPr>
          <p:nvPr/>
        </p:nvSpPr>
        <p:spPr bwMode="auto">
          <a:xfrm>
            <a:off x="6855915" y="1446145"/>
            <a:ext cx="2073194" cy="60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it-IT" sz="1400" u="sng" dirty="0" err="1" smtClean="0">
                <a:solidFill>
                  <a:srgbClr val="135CAE"/>
                </a:solidFill>
                <a:latin typeface="Helvetica" charset="0"/>
                <a:cs typeface="+mn-cs"/>
              </a:rPr>
              <a:t>A.Mariani</a:t>
            </a:r>
            <a:r>
              <a:rPr lang="it-IT" sz="1400" u="sng" dirty="0" smtClean="0">
                <a:solidFill>
                  <a:srgbClr val="135CAE"/>
                </a:solidFill>
                <a:latin typeface="Helvetica" charset="0"/>
                <a:cs typeface="+mn-cs"/>
              </a:rPr>
              <a:t>, S. Alfieri</a:t>
            </a:r>
            <a:endParaRPr lang="it-IT" sz="1400" dirty="0">
              <a:solidFill>
                <a:srgbClr val="FF0000"/>
              </a:solidFill>
              <a:latin typeface="Helvetica" charset="0"/>
              <a:cs typeface="+mn-cs"/>
            </a:endParaRPr>
          </a:p>
          <a:p>
            <a:pPr algn="just">
              <a:lnSpc>
                <a:spcPct val="120000"/>
              </a:lnSpc>
              <a:defRPr/>
            </a:pPr>
            <a:r>
              <a:rPr lang="it-IT" sz="1400" dirty="0" smtClean="0">
                <a:solidFill>
                  <a:srgbClr val="FF0000"/>
                </a:solidFill>
                <a:latin typeface="Helvetica" charset="0"/>
                <a:cs typeface="+mn-cs"/>
              </a:rPr>
              <a:t>SOGIN </a:t>
            </a:r>
            <a:r>
              <a:rPr lang="it-IT" sz="1400" dirty="0" err="1" smtClean="0">
                <a:solidFill>
                  <a:srgbClr val="FF0000"/>
                </a:solidFill>
                <a:latin typeface="Helvetica" charset="0"/>
                <a:cs typeface="+mn-cs"/>
              </a:rPr>
              <a:t>S.p.A</a:t>
            </a:r>
            <a:endParaRPr lang="it-IT" sz="1400" dirty="0">
              <a:solidFill>
                <a:srgbClr val="135CAE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/>
          <p:cNvGrpSpPr/>
          <p:nvPr/>
        </p:nvGrpSpPr>
        <p:grpSpPr>
          <a:xfrm>
            <a:off x="270483" y="3859869"/>
            <a:ext cx="9354250" cy="2635432"/>
            <a:chOff x="270483" y="3859869"/>
            <a:chExt cx="9354250" cy="2635432"/>
          </a:xfrm>
        </p:grpSpPr>
        <p:grpSp>
          <p:nvGrpSpPr>
            <p:cNvPr id="4" name="Gruppo 3"/>
            <p:cNvGrpSpPr/>
            <p:nvPr/>
          </p:nvGrpSpPr>
          <p:grpSpPr>
            <a:xfrm>
              <a:off x="270483" y="3859869"/>
              <a:ext cx="9354250" cy="2635432"/>
              <a:chOff x="77788" y="1318832"/>
              <a:chExt cx="9354250" cy="263543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88" y="1318833"/>
                <a:ext cx="4322762" cy="26354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4" r="53818"/>
              <a:stretch/>
            </p:blipFill>
            <p:spPr bwMode="auto">
              <a:xfrm>
                <a:off x="4259013" y="1318832"/>
                <a:ext cx="1219427" cy="2540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56" r="-12456"/>
              <a:stretch/>
            </p:blipFill>
            <p:spPr bwMode="auto">
              <a:xfrm>
                <a:off x="5515992" y="1327977"/>
                <a:ext cx="3916046" cy="2387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Rettangolo 5"/>
            <p:cNvSpPr/>
            <p:nvPr/>
          </p:nvSpPr>
          <p:spPr bwMode="auto">
            <a:xfrm>
              <a:off x="4545362" y="6016752"/>
              <a:ext cx="1125773" cy="3832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4294094" y="3500897"/>
            <a:ext cx="125057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1000" dirty="0"/>
          </a:p>
        </p:txBody>
      </p:sp>
      <p:sp>
        <p:nvSpPr>
          <p:cNvPr id="7" name="AutoShape 72"/>
          <p:cNvSpPr>
            <a:spLocks noChangeArrowheads="1"/>
          </p:cNvSpPr>
          <p:nvPr/>
        </p:nvSpPr>
        <p:spPr bwMode="auto">
          <a:xfrm>
            <a:off x="4627749" y="3487088"/>
            <a:ext cx="872423" cy="32082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spcBef>
                <a:spcPct val="50000"/>
              </a:spcBef>
              <a:defRPr/>
            </a:pPr>
            <a:r>
              <a:rPr lang="en-US" altLang="it-IT" sz="1200" smtClean="0">
                <a:solidFill>
                  <a:srgbClr val="FF0000"/>
                </a:solidFill>
                <a:latin typeface="Helvetica" charset="0"/>
              </a:rPr>
              <a:t>all night</a:t>
            </a:r>
            <a:endParaRPr lang="en-US" altLang="it-IT" sz="120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6678301" y="3487088"/>
            <a:ext cx="1076514" cy="32082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spcBef>
                <a:spcPct val="50000"/>
              </a:spcBef>
              <a:defRPr/>
            </a:pPr>
            <a:r>
              <a:rPr lang="en-US" altLang="it-IT" sz="1200" smtClean="0">
                <a:solidFill>
                  <a:srgbClr val="FF0000"/>
                </a:solidFill>
                <a:latin typeface="Helvetica" charset="0"/>
              </a:rPr>
              <a:t>Test finish</a:t>
            </a:r>
            <a:endParaRPr lang="en-US" altLang="it-IT" sz="120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9" name="AutoShape 72"/>
          <p:cNvSpPr>
            <a:spLocks noChangeArrowheads="1"/>
          </p:cNvSpPr>
          <p:nvPr/>
        </p:nvSpPr>
        <p:spPr bwMode="auto">
          <a:xfrm>
            <a:off x="1995652" y="3487088"/>
            <a:ext cx="1244599" cy="32082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spcBef>
                <a:spcPct val="50000"/>
              </a:spcBef>
              <a:defRPr/>
            </a:pPr>
            <a:r>
              <a:rPr lang="en-US" altLang="it-IT" sz="1200" smtClean="0">
                <a:solidFill>
                  <a:srgbClr val="FF0000"/>
                </a:solidFill>
                <a:latin typeface="Helvetica" charset="0"/>
              </a:rPr>
              <a:t>Test starting</a:t>
            </a:r>
            <a:endParaRPr lang="en-US" altLang="it-IT" sz="120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0" name="AutoShape 72"/>
          <p:cNvSpPr>
            <a:spLocks noChangeArrowheads="1"/>
          </p:cNvSpPr>
          <p:nvPr/>
        </p:nvSpPr>
        <p:spPr bwMode="auto">
          <a:xfrm>
            <a:off x="2947894" y="114341"/>
            <a:ext cx="3194937" cy="422976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algn="ctr" defTabSz="1042988" eaLnBrk="1" hangingPunct="1">
              <a:spcBef>
                <a:spcPct val="50000"/>
              </a:spcBef>
              <a:defRPr/>
            </a:pPr>
            <a:r>
              <a:rPr lang="it-IT" altLang="it-IT" sz="1800" dirty="0">
                <a:solidFill>
                  <a:srgbClr val="FF0000"/>
                </a:solidFill>
                <a:latin typeface="Helvetica" charset="0"/>
              </a:rPr>
              <a:t>Real </a:t>
            </a:r>
            <a:r>
              <a:rPr lang="it-IT" altLang="it-IT" sz="1800" dirty="0" err="1">
                <a:solidFill>
                  <a:srgbClr val="FF0000"/>
                </a:solidFill>
                <a:latin typeface="Helvetica" charset="0"/>
              </a:rPr>
              <a:t>waste</a:t>
            </a:r>
            <a:r>
              <a:rPr lang="it-IT" altLang="it-IT" sz="1800" dirty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it-IT" altLang="it-IT" sz="1800" dirty="0" err="1">
                <a:solidFill>
                  <a:srgbClr val="FF0000"/>
                </a:solidFill>
                <a:latin typeface="Helvetica" charset="0"/>
              </a:rPr>
              <a:t>drums</a:t>
            </a:r>
            <a:r>
              <a:rPr lang="it-IT" altLang="it-IT" sz="1800" dirty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it-IT" altLang="it-IT" sz="1800" dirty="0" smtClean="0">
                <a:solidFill>
                  <a:srgbClr val="FF0000"/>
                </a:solidFill>
                <a:latin typeface="Helvetica" charset="0"/>
              </a:rPr>
              <a:t>test</a:t>
            </a:r>
            <a:endParaRPr lang="it-IT" altLang="it-IT" sz="18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95350" y="606473"/>
            <a:ext cx="5979320" cy="558641"/>
          </a:xfrm>
          <a:prstGeom prst="roundRect">
            <a:avLst>
              <a:gd name="adj" fmla="val 11467"/>
            </a:avLst>
          </a:prstGeom>
          <a:solidFill>
            <a:schemeClr val="accent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135CAE"/>
                </a:solidFill>
                <a:latin typeface="Helvetica" charset="0"/>
              </a:rPr>
              <a:t>preliminary test with real </a:t>
            </a:r>
            <a:r>
              <a:rPr lang="en-US" sz="1400" dirty="0" err="1">
                <a:solidFill>
                  <a:srgbClr val="135CAE"/>
                </a:solidFill>
                <a:latin typeface="Helvetica" charset="0"/>
              </a:rPr>
              <a:t>radwaste</a:t>
            </a:r>
            <a:r>
              <a:rPr lang="en-US" sz="1400" dirty="0">
                <a:solidFill>
                  <a:srgbClr val="135CAE"/>
                </a:solidFill>
                <a:latin typeface="Helvetica" charset="0"/>
              </a:rPr>
              <a:t> drums in a storage site inside the former nuclear power plant of </a:t>
            </a:r>
            <a:r>
              <a:rPr lang="en-US" sz="1400" dirty="0" err="1">
                <a:solidFill>
                  <a:srgbClr val="FF0000"/>
                </a:solidFill>
                <a:latin typeface="Helvetica" charset="0"/>
              </a:rPr>
              <a:t>Garigliano</a:t>
            </a:r>
            <a:r>
              <a:rPr lang="en-US" sz="1400" dirty="0">
                <a:solidFill>
                  <a:srgbClr val="135CAE"/>
                </a:solidFill>
                <a:latin typeface="Helvetica" charset="0"/>
              </a:rPr>
              <a:t> (SOGIN </a:t>
            </a:r>
            <a:r>
              <a:rPr lang="en-US" sz="1400" dirty="0" err="1">
                <a:solidFill>
                  <a:srgbClr val="135CAE"/>
                </a:solidFill>
                <a:latin typeface="Helvetica" charset="0"/>
              </a:rPr>
              <a:t>S.p.a</a:t>
            </a:r>
            <a:r>
              <a:rPr lang="en-US" sz="1400" dirty="0">
                <a:solidFill>
                  <a:srgbClr val="135CAE"/>
                </a:solidFill>
                <a:latin typeface="Helvetica" charset="0"/>
              </a:rPr>
              <a:t>.)</a:t>
            </a:r>
          </a:p>
        </p:txBody>
      </p:sp>
      <p:pic>
        <p:nvPicPr>
          <p:cNvPr id="12" name="Picture 3" descr="centrale_garigliano.jpg                                        0019CFADMacintosh_HD                   BF9E3FA7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"/>
          <a:stretch>
            <a:fillRect/>
          </a:stretch>
        </p:blipFill>
        <p:spPr bwMode="auto">
          <a:xfrm>
            <a:off x="172156" y="1360901"/>
            <a:ext cx="2846388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157832" y="1585177"/>
            <a:ext cx="2386839" cy="1358652"/>
          </a:xfrm>
          <a:prstGeom prst="roundRect">
            <a:avLst>
              <a:gd name="adj" fmla="val 6694"/>
            </a:avLst>
          </a:prstGeom>
          <a:solidFill>
            <a:srgbClr val="F3DE80"/>
          </a:solidFill>
          <a:ln w="2857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600" dirty="0" smtClean="0">
                <a:solidFill>
                  <a:srgbClr val="FF0000"/>
                </a:solidFill>
                <a:latin typeface="Helvetica" charset="0"/>
              </a:rPr>
              <a:t>4 sensors (+ </a:t>
            </a:r>
            <a:r>
              <a:rPr lang="en-US" sz="1600" dirty="0" err="1" smtClean="0">
                <a:solidFill>
                  <a:srgbClr val="FF0000"/>
                </a:solidFill>
                <a:latin typeface="Helvetica" charset="0"/>
              </a:rPr>
              <a:t>geiger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</a:rPr>
              <a:t>) on a trolley</a:t>
            </a:r>
          </a:p>
          <a:p>
            <a:pPr marL="171450" indent="-1714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US" sz="1600" b="0" dirty="0" smtClean="0">
                <a:solidFill>
                  <a:srgbClr val="135CAE"/>
                </a:solidFill>
                <a:latin typeface="Helvetica" charset="0"/>
              </a:rPr>
              <a:t>7 different positions</a:t>
            </a:r>
          </a:p>
          <a:p>
            <a:pPr marL="171450" indent="-171450" algn="just">
              <a:buFont typeface="Wingdings" pitchFamily="2" charset="2"/>
              <a:buChar char="ü"/>
              <a:defRPr/>
            </a:pPr>
            <a:r>
              <a:rPr lang="en-US" sz="1600" dirty="0" smtClean="0">
                <a:solidFill>
                  <a:srgbClr val="135CAE"/>
                </a:solidFill>
                <a:latin typeface="Helvetica" charset="0"/>
              </a:rPr>
              <a:t>Growing dose rates </a:t>
            </a:r>
            <a:endParaRPr lang="en-US" sz="1600" dirty="0">
              <a:solidFill>
                <a:srgbClr val="135CAE"/>
              </a:solidFill>
              <a:latin typeface="Helvetica" charset="0"/>
            </a:endParaRPr>
          </a:p>
        </p:txBody>
      </p:sp>
      <p:pic>
        <p:nvPicPr>
          <p:cNvPr id="15" name="Picture 8" descr="position_5-6.jpg                                               003BEC6A PFMACX106                      7C268664: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2"/>
          <a:stretch/>
        </p:blipFill>
        <p:spPr bwMode="auto">
          <a:xfrm>
            <a:off x="5915721" y="1576551"/>
            <a:ext cx="2798963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ttore 1 18"/>
          <p:cNvCxnSpPr/>
          <p:nvPr/>
        </p:nvCxnSpPr>
        <p:spPr bwMode="auto">
          <a:xfrm>
            <a:off x="4430110" y="3563815"/>
            <a:ext cx="0" cy="245595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onnettore 1 23"/>
          <p:cNvCxnSpPr/>
          <p:nvPr/>
        </p:nvCxnSpPr>
        <p:spPr bwMode="auto">
          <a:xfrm>
            <a:off x="5671135" y="3563815"/>
            <a:ext cx="0" cy="245293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497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098675"/>
            <a:ext cx="1125537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7" descr="logo_SOGIN.tif                                                 00312B14 PFiMac_HD                      7C26869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2074863"/>
            <a:ext cx="173672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Nucci-Ferroni_LR.jpg                                           007266F4 PFMACX106                      7C26866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225550"/>
            <a:ext cx="41925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2"/>
          <p:cNvSpPr>
            <a:spLocks noChangeArrowheads="1"/>
          </p:cNvSpPr>
          <p:nvPr/>
        </p:nvSpPr>
        <p:spPr bwMode="auto">
          <a:xfrm>
            <a:off x="6818172" y="962983"/>
            <a:ext cx="2241829" cy="831599"/>
          </a:xfrm>
          <a:prstGeom prst="roundRect">
            <a:avLst/>
          </a:prstGeom>
          <a:solidFill>
            <a:srgbClr val="FFD34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algn="ctr">
              <a:defRPr/>
            </a:pPr>
            <a:r>
              <a:rPr lang="it-IT" altLang="it-IT" sz="1400" dirty="0" err="1">
                <a:solidFill>
                  <a:srgbClr val="135CAE"/>
                </a:solidFill>
                <a:latin typeface="Helvetica" charset="0"/>
              </a:rPr>
              <a:t>signed</a:t>
            </a:r>
            <a:r>
              <a:rPr lang="it-IT" altLang="it-IT" sz="1400" dirty="0">
                <a:solidFill>
                  <a:srgbClr val="135CAE"/>
                </a:solidFill>
                <a:latin typeface="Helvetica" charset="0"/>
              </a:rPr>
              <a:t> on 7-Nov-2012</a:t>
            </a:r>
          </a:p>
          <a:p>
            <a:pPr algn="ctr">
              <a:defRPr/>
            </a:pPr>
            <a:r>
              <a:rPr lang="it-IT" altLang="it-IT" sz="1400" dirty="0">
                <a:solidFill>
                  <a:srgbClr val="135CAE"/>
                </a:solidFill>
                <a:latin typeface="Helvetica" charset="0"/>
              </a:rPr>
              <a:t>Project </a:t>
            </a:r>
            <a:r>
              <a:rPr lang="it-IT" altLang="it-IT" sz="1400" dirty="0" err="1">
                <a:solidFill>
                  <a:srgbClr val="135CAE"/>
                </a:solidFill>
                <a:latin typeface="Helvetica" charset="0"/>
              </a:rPr>
              <a:t>duration</a:t>
            </a:r>
            <a:r>
              <a:rPr lang="it-IT" altLang="it-IT" sz="1400" dirty="0">
                <a:solidFill>
                  <a:srgbClr val="135CAE"/>
                </a:solidFill>
                <a:latin typeface="Helvetica" charset="0"/>
              </a:rPr>
              <a:t>: </a:t>
            </a:r>
            <a:endParaRPr lang="it-IT" altLang="it-IT" sz="1400" dirty="0" smtClean="0">
              <a:solidFill>
                <a:srgbClr val="135CAE"/>
              </a:solidFill>
              <a:latin typeface="Helvetica" charset="0"/>
            </a:endParaRPr>
          </a:p>
          <a:p>
            <a:pPr algn="ctr">
              <a:defRPr/>
            </a:pPr>
            <a:r>
              <a:rPr lang="it-IT" altLang="it-IT" sz="1400" dirty="0" smtClean="0">
                <a:solidFill>
                  <a:srgbClr val="FF0000"/>
                </a:solidFill>
                <a:latin typeface="Helvetica" charset="0"/>
              </a:rPr>
              <a:t>2 </a:t>
            </a:r>
            <a:r>
              <a:rPr lang="it-IT" altLang="it-IT" sz="1400" dirty="0" err="1">
                <a:solidFill>
                  <a:srgbClr val="FF0000"/>
                </a:solidFill>
                <a:latin typeface="Helvetica" charset="0"/>
              </a:rPr>
              <a:t>years</a:t>
            </a:r>
            <a:endParaRPr lang="it-IT" altLang="it-IT" sz="14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5955294" y="4194021"/>
            <a:ext cx="3060110" cy="593236"/>
          </a:xfrm>
          <a:prstGeom prst="roundRect">
            <a:avLst/>
          </a:prstGeom>
          <a:solidFill>
            <a:srgbClr val="ADDB7B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algn="ctr">
              <a:defRPr/>
            </a:pPr>
            <a:r>
              <a:rPr lang="en-US" altLang="it-IT" sz="1400" dirty="0">
                <a:solidFill>
                  <a:srgbClr val="003399"/>
                </a:solidFill>
                <a:latin typeface="Arial" charset="0"/>
                <a:cs typeface="Arial" charset="0"/>
              </a:rPr>
              <a:t>environmental decontamination of Italy's nuclear sites </a:t>
            </a:r>
            <a:endParaRPr lang="it-IT" altLang="it-IT" sz="14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72"/>
          <p:cNvSpPr>
            <a:spLocks noChangeArrowheads="1"/>
          </p:cNvSpPr>
          <p:nvPr/>
        </p:nvSpPr>
        <p:spPr bwMode="auto">
          <a:xfrm>
            <a:off x="1938631" y="5527999"/>
            <a:ext cx="5262269" cy="661339"/>
          </a:xfrm>
          <a:prstGeom prst="roundRect">
            <a:avLst/>
          </a:prstGeom>
          <a:solidFill>
            <a:srgbClr val="F3DE8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it-IT" altLang="it-IT" sz="1600" dirty="0" smtClean="0">
                <a:solidFill>
                  <a:srgbClr val="0000FF"/>
                </a:solidFill>
                <a:latin typeface="Helvetica" pitchFamily="34" charset="0"/>
              </a:rPr>
              <a:t>At </a:t>
            </a:r>
            <a:r>
              <a:rPr lang="it-IT" altLang="it-IT" sz="1600" dirty="0">
                <a:solidFill>
                  <a:srgbClr val="0000FF"/>
                </a:solidFill>
                <a:latin typeface="Helvetica" pitchFamily="34" charset="0"/>
              </a:rPr>
              <a:t>the Garigliano </a:t>
            </a:r>
            <a:r>
              <a:rPr lang="it-IT" altLang="it-IT" sz="1600" dirty="0" err="1">
                <a:solidFill>
                  <a:srgbClr val="0000FF"/>
                </a:solidFill>
                <a:latin typeface="Helvetica" pitchFamily="34" charset="0"/>
              </a:rPr>
              <a:t>storage</a:t>
            </a:r>
            <a:r>
              <a:rPr lang="it-IT" altLang="it-IT" sz="1600" dirty="0">
                <a:solidFill>
                  <a:srgbClr val="0000FF"/>
                </a:solidFill>
                <a:latin typeface="Helvetica" pitchFamily="34" charset="0"/>
              </a:rPr>
              <a:t> </a:t>
            </a:r>
            <a:r>
              <a:rPr lang="it-IT" altLang="it-IT" sz="1600" dirty="0" smtClean="0">
                <a:solidFill>
                  <a:srgbClr val="0000FF"/>
                </a:solidFill>
                <a:latin typeface="Helvetica" pitchFamily="34" charset="0"/>
              </a:rPr>
              <a:t>site</a:t>
            </a:r>
            <a:r>
              <a:rPr lang="it-IT" altLang="it-IT" sz="1600" dirty="0" smtClean="0">
                <a:solidFill>
                  <a:srgbClr val="FF0000"/>
                </a:solidFill>
                <a:latin typeface="Helvetica" pitchFamily="34" charset="0"/>
              </a:rPr>
              <a:t>, a</a:t>
            </a:r>
            <a:r>
              <a:rPr lang="en-US" sz="1600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Helvetica" pitchFamily="34" charset="0"/>
              </a:rPr>
              <a:t>fraction of the drums will be equipped with the proposed </a:t>
            </a:r>
            <a:r>
              <a:rPr lang="en-US" sz="1600" dirty="0" smtClean="0">
                <a:solidFill>
                  <a:srgbClr val="FF0000"/>
                </a:solidFill>
                <a:latin typeface="Helvetica" pitchFamily="34" charset="0"/>
              </a:rPr>
              <a:t>solution</a:t>
            </a:r>
            <a:endParaRPr lang="it-IT" altLang="it-IT" sz="1600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146934" y="4126870"/>
            <a:ext cx="3015365" cy="1069962"/>
          </a:xfrm>
          <a:prstGeom prst="roundRect">
            <a:avLst/>
          </a:prstGeom>
          <a:solidFill>
            <a:srgbClr val="DAEDE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algn="ctr">
              <a:defRPr/>
            </a:pPr>
            <a:r>
              <a:rPr lang="en-US" altLang="it-IT" sz="1400" dirty="0">
                <a:solidFill>
                  <a:srgbClr val="003399"/>
                </a:solidFill>
                <a:latin typeface="Arial" charset="0"/>
                <a:cs typeface="Arial" charset="0"/>
              </a:rPr>
              <a:t>T</a:t>
            </a:r>
            <a:r>
              <a:rPr lang="en-US" altLang="it-IT" sz="14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heoretical </a:t>
            </a:r>
            <a:r>
              <a:rPr lang="en-US" altLang="it-IT" sz="1400" dirty="0">
                <a:solidFill>
                  <a:srgbClr val="003399"/>
                </a:solidFill>
                <a:latin typeface="Arial" charset="0"/>
                <a:cs typeface="Arial" charset="0"/>
              </a:rPr>
              <a:t>and </a:t>
            </a:r>
            <a:r>
              <a:rPr lang="en-US" altLang="it-IT" sz="14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Experimental </a:t>
            </a:r>
            <a:r>
              <a:rPr lang="en-US" altLang="it-IT" sz="1400" dirty="0">
                <a:solidFill>
                  <a:srgbClr val="003399"/>
                </a:solidFill>
                <a:latin typeface="Arial" charset="0"/>
                <a:cs typeface="Arial" charset="0"/>
              </a:rPr>
              <a:t>R</a:t>
            </a:r>
            <a:r>
              <a:rPr lang="en-US" altLang="it-IT" sz="14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esearch Institute in </a:t>
            </a:r>
            <a:r>
              <a:rPr lang="en-US" altLang="it-IT" sz="1400" dirty="0">
                <a:solidFill>
                  <a:srgbClr val="003399"/>
                </a:solidFill>
                <a:latin typeface="Arial" charset="0"/>
                <a:cs typeface="Arial" charset="0"/>
              </a:rPr>
              <a:t>the fields of </a:t>
            </a:r>
            <a:r>
              <a:rPr lang="en-US" altLang="it-IT" sz="1400" dirty="0" err="1">
                <a:solidFill>
                  <a:srgbClr val="003399"/>
                </a:solidFill>
                <a:latin typeface="Arial" charset="0"/>
                <a:cs typeface="Arial" charset="0"/>
              </a:rPr>
              <a:t>subnuclear</a:t>
            </a:r>
            <a:r>
              <a:rPr lang="en-US" altLang="it-IT" sz="1400" dirty="0">
                <a:solidFill>
                  <a:srgbClr val="003399"/>
                </a:solidFill>
                <a:latin typeface="Arial" charset="0"/>
                <a:cs typeface="Arial" charset="0"/>
              </a:rPr>
              <a:t>, nuclear and </a:t>
            </a:r>
            <a:r>
              <a:rPr lang="en-US" altLang="it-IT" sz="1400" dirty="0" err="1">
                <a:solidFill>
                  <a:srgbClr val="003399"/>
                </a:solidFill>
                <a:latin typeface="Arial" charset="0"/>
                <a:cs typeface="Arial" charset="0"/>
              </a:rPr>
              <a:t>astroparticle</a:t>
            </a:r>
            <a:r>
              <a:rPr lang="en-US" altLang="it-IT" sz="1400" dirty="0">
                <a:solidFill>
                  <a:srgbClr val="003399"/>
                </a:solidFill>
                <a:latin typeface="Arial" charset="0"/>
                <a:cs typeface="Arial" charset="0"/>
              </a:rPr>
              <a:t> physics</a:t>
            </a:r>
            <a:endParaRPr lang="it-IT" altLang="it-IT" sz="14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utoShape 72"/>
          <p:cNvSpPr>
            <a:spLocks noChangeArrowheads="1"/>
          </p:cNvSpPr>
          <p:nvPr/>
        </p:nvSpPr>
        <p:spPr bwMode="auto">
          <a:xfrm>
            <a:off x="2527050" y="174892"/>
            <a:ext cx="4071439" cy="729443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algn="ctr">
              <a:defRPr/>
            </a:pPr>
            <a:r>
              <a:rPr lang="en-US" altLang="it-IT" sz="1800" dirty="0">
                <a:solidFill>
                  <a:srgbClr val="FF0000"/>
                </a:solidFill>
                <a:latin typeface="Arial" charset="0"/>
                <a:cs typeface="Arial" charset="0"/>
              </a:rPr>
              <a:t>Collaboration agreement between </a:t>
            </a:r>
          </a:p>
          <a:p>
            <a:pPr algn="ctr">
              <a:defRPr/>
            </a:pPr>
            <a:r>
              <a:rPr lang="en-US" altLang="it-IT" sz="1800" dirty="0">
                <a:solidFill>
                  <a:srgbClr val="FF0000"/>
                </a:solidFill>
                <a:latin typeface="Arial" charset="0"/>
                <a:cs typeface="Arial" charset="0"/>
              </a:rPr>
              <a:t>INFN and SOGIN</a:t>
            </a:r>
          </a:p>
        </p:txBody>
      </p:sp>
    </p:spTree>
    <p:extLst>
      <p:ext uri="{BB962C8B-B14F-4D97-AF65-F5344CB8AC3E}">
        <p14:creationId xmlns:p14="http://schemas.microsoft.com/office/powerpoint/2010/main" val="16627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r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4992" y="1747880"/>
            <a:ext cx="3289774" cy="4345943"/>
          </a:xfrm>
          <a:prstGeom prst="rect">
            <a:avLst/>
          </a:prstGeom>
        </p:spPr>
      </p:pic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2125568" y="168461"/>
            <a:ext cx="4872132" cy="422976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algn="ctr" defTabSz="1042988" eaLnBrk="1" hangingPunct="1">
              <a:spcBef>
                <a:spcPct val="50000"/>
              </a:spcBef>
              <a:defRPr/>
            </a:pPr>
            <a:r>
              <a:rPr lang="en-US" altLang="it-IT" sz="1800" smtClean="0">
                <a:solidFill>
                  <a:srgbClr val="FF0000"/>
                </a:solidFill>
                <a:latin typeface="Arial" charset="0"/>
              </a:rPr>
              <a:t>Next step (being installed at Garigliano)</a:t>
            </a:r>
            <a:endParaRPr lang="en-US" altLang="it-IT" sz="180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9" name="AutoShape 72"/>
          <p:cNvSpPr>
            <a:spLocks noChangeArrowheads="1"/>
          </p:cNvSpPr>
          <p:nvPr/>
        </p:nvSpPr>
        <p:spPr bwMode="auto">
          <a:xfrm>
            <a:off x="3414571" y="4541509"/>
            <a:ext cx="2341831" cy="388924"/>
          </a:xfrm>
          <a:prstGeom prst="roundRect">
            <a:avLst/>
          </a:prstGeom>
          <a:solidFill>
            <a:srgbClr val="F3DE8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>
              <a:defRPr/>
            </a:pPr>
            <a:r>
              <a:rPr lang="en-US" altLang="it-IT" sz="1600" smtClean="0">
                <a:solidFill>
                  <a:srgbClr val="135CAE"/>
                </a:solidFill>
                <a:latin typeface="Helvetica" charset="0"/>
              </a:rPr>
              <a:t>virtual 3D navigation</a:t>
            </a:r>
            <a:endParaRPr lang="en-US" altLang="it-IT" sz="1600">
              <a:solidFill>
                <a:srgbClr val="135CAE"/>
              </a:solidFill>
              <a:latin typeface="Helvetica" charset="0"/>
            </a:endParaRPr>
          </a:p>
        </p:txBody>
      </p:sp>
      <p:sp>
        <p:nvSpPr>
          <p:cNvPr id="10" name="AutoShape 72"/>
          <p:cNvSpPr>
            <a:spLocks noChangeArrowheads="1"/>
          </p:cNvSpPr>
          <p:nvPr/>
        </p:nvSpPr>
        <p:spPr bwMode="auto">
          <a:xfrm>
            <a:off x="2455394" y="757251"/>
            <a:ext cx="4212479" cy="38892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algn="ctr">
              <a:defRPr/>
            </a:pPr>
            <a:r>
              <a:rPr lang="en-US" altLang="it-IT" sz="1600" dirty="0">
                <a:solidFill>
                  <a:srgbClr val="135CAE"/>
                </a:solidFill>
                <a:latin typeface="Helvetica" charset="0"/>
              </a:rPr>
              <a:t>connection to the sensor database</a:t>
            </a:r>
            <a:endParaRPr lang="it-IT" altLang="it-IT" sz="1600" dirty="0">
              <a:solidFill>
                <a:srgbClr val="135CAE"/>
              </a:solidFill>
              <a:latin typeface="Helvetica" charset="0"/>
            </a:endParaRPr>
          </a:p>
        </p:txBody>
      </p:sp>
      <p:pic>
        <p:nvPicPr>
          <p:cNvPr id="26628" name="Immagine 3" descr="\\172.16.13.25\OpenShare\Schermata del 2012-09-07 13-01-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31900"/>
            <a:ext cx="6015038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7" descr="radwaste_3D_b.png                                              00254DBA PFiMac_HD                      7C268698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167188"/>
            <a:ext cx="2909888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1"/>
          <p:cNvSpPr>
            <a:spLocks noChangeArrowheads="1"/>
          </p:cNvSpPr>
          <p:nvPr/>
        </p:nvSpPr>
        <p:spPr bwMode="auto">
          <a:xfrm rot="5400000">
            <a:off x="4038542" y="5474737"/>
            <a:ext cx="1019910" cy="37502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/>
          <p:cNvSpPr/>
          <p:nvPr/>
        </p:nvSpPr>
        <p:spPr bwMode="auto">
          <a:xfrm>
            <a:off x="1139373" y="855745"/>
            <a:ext cx="7096087" cy="5423985"/>
          </a:xfrm>
          <a:prstGeom prst="bevel">
            <a:avLst>
              <a:gd name="adj" fmla="val 4883"/>
            </a:avLst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AutoShape 72"/>
          <p:cNvSpPr>
            <a:spLocks noChangeArrowheads="1"/>
          </p:cNvSpPr>
          <p:nvPr/>
        </p:nvSpPr>
        <p:spPr bwMode="auto">
          <a:xfrm>
            <a:off x="2445033" y="142445"/>
            <a:ext cx="4273814" cy="457028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>
              <a:defRPr/>
            </a:pPr>
            <a:r>
              <a:rPr lang="it-IT" altLang="it-IT" dirty="0">
                <a:solidFill>
                  <a:srgbClr val="FF0000"/>
                </a:solidFill>
                <a:latin typeface="Helvetica" charset="0"/>
              </a:rPr>
              <a:t>V</a:t>
            </a:r>
            <a:r>
              <a:rPr lang="it-IT" altLang="it-IT" dirty="0" smtClean="0">
                <a:solidFill>
                  <a:srgbClr val="FF0000"/>
                </a:solidFill>
                <a:latin typeface="Helvetica" charset="0"/>
              </a:rPr>
              <a:t>irtual </a:t>
            </a:r>
            <a:r>
              <a:rPr lang="it-IT" altLang="it-IT" dirty="0">
                <a:solidFill>
                  <a:srgbClr val="FF0000"/>
                </a:solidFill>
                <a:latin typeface="Helvetica" charset="0"/>
              </a:rPr>
              <a:t>3D </a:t>
            </a:r>
            <a:r>
              <a:rPr lang="it-IT" altLang="it-IT" dirty="0" err="1">
                <a:solidFill>
                  <a:srgbClr val="FF0000"/>
                </a:solidFill>
                <a:latin typeface="Helvetica" charset="0"/>
              </a:rPr>
              <a:t>navigation</a:t>
            </a:r>
            <a:endParaRPr lang="it-IT" altLang="it-IT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3062" y="5970780"/>
            <a:ext cx="151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dirty="0" smtClean="0"/>
              <a:t>IN</a:t>
            </a:r>
            <a:r>
              <a:rPr lang="en-US" sz="1800" b="0" i="1" dirty="0" smtClean="0">
                <a:solidFill>
                  <a:srgbClr val="0000FF"/>
                </a:solidFill>
              </a:rPr>
              <a:t>F</a:t>
            </a:r>
            <a:r>
              <a:rPr lang="en-US" sz="1800" b="0" i="1" dirty="0" smtClean="0"/>
              <a:t>N - LNS</a:t>
            </a:r>
            <a:endParaRPr lang="en-US" sz="1800" b="0" i="1" dirty="0"/>
          </a:p>
        </p:txBody>
      </p:sp>
      <p:grpSp>
        <p:nvGrpSpPr>
          <p:cNvPr id="7" name="Gruppo 6"/>
          <p:cNvGrpSpPr/>
          <p:nvPr/>
        </p:nvGrpSpPr>
        <p:grpSpPr>
          <a:xfrm>
            <a:off x="7395930" y="5477597"/>
            <a:ext cx="713154" cy="791308"/>
            <a:chOff x="7395930" y="5477597"/>
            <a:chExt cx="713154" cy="791308"/>
          </a:xfrm>
        </p:grpSpPr>
        <p:sp>
          <p:nvSpPr>
            <p:cNvPr id="6" name="Oval 5"/>
            <p:cNvSpPr/>
            <p:nvPr/>
          </p:nvSpPr>
          <p:spPr bwMode="auto">
            <a:xfrm>
              <a:off x="7697634" y="6051209"/>
              <a:ext cx="144000" cy="144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Block Arc 9"/>
            <p:cNvSpPr/>
            <p:nvPr/>
          </p:nvSpPr>
          <p:spPr bwMode="auto">
            <a:xfrm rot="10800000">
              <a:off x="7395930" y="5477597"/>
              <a:ext cx="713154" cy="791308"/>
            </a:xfrm>
            <a:prstGeom prst="blockArc">
              <a:avLst>
                <a:gd name="adj1" fmla="val 13692941"/>
                <a:gd name="adj2" fmla="val 18628455"/>
                <a:gd name="adj3" fmla="val 5513"/>
              </a:avLst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2" name="deposit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825" y="1147008"/>
            <a:ext cx="6563009" cy="48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fig_repository_and_robot.jpg                                   0014DBCA PFiMac_HD                      7C26869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7" y="2960783"/>
            <a:ext cx="3654328" cy="262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462966" y="1138839"/>
            <a:ext cx="3643041" cy="1311388"/>
          </a:xfrm>
          <a:prstGeom prst="roundRect">
            <a:avLst>
              <a:gd name="adj" fmla="val 7916"/>
            </a:avLst>
          </a:prstGeom>
          <a:solidFill>
            <a:srgbClr val="DAEDE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135CAE"/>
                </a:solidFill>
                <a:latin typeface="Arial" charset="0"/>
              </a:rPr>
              <a:t>5 degree of freedom</a:t>
            </a:r>
          </a:p>
          <a:p>
            <a:pPr algn="ctr" defTabSz="1042988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rgbClr val="135CAE"/>
                </a:solidFill>
                <a:latin typeface="Arial" charset="0"/>
              </a:rPr>
              <a:t>load</a:t>
            </a:r>
            <a:r>
              <a:rPr lang="en-US" sz="1600" b="1" dirty="0" smtClean="0">
                <a:solidFill>
                  <a:srgbClr val="135CAE"/>
                </a:solidFill>
                <a:latin typeface="Arial" charset="0"/>
              </a:rPr>
              <a:t>:</a:t>
            </a:r>
          </a:p>
          <a:p>
            <a:pPr algn="ctr" defTabSz="1042988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CCD camera for visual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inspectin</a:t>
            </a:r>
            <a:endParaRPr lang="en-US" sz="1600" b="1" dirty="0" smtClean="0">
              <a:solidFill>
                <a:srgbClr val="FF0000"/>
              </a:solidFill>
              <a:latin typeface="Arial" charset="0"/>
            </a:endParaRPr>
          </a:p>
          <a:p>
            <a:pPr algn="ctr" defTabSz="1042988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sz="1600" dirty="0" smtClean="0">
                <a:solidFill>
                  <a:srgbClr val="FF0000"/>
                </a:solidFill>
                <a:latin typeface="Arial" charset="0"/>
              </a:rPr>
              <a:t>Gamma detector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7412" name="Picture 4" descr="fig_robot_arm.jpg                                              0014DBCA PFiMac_HD                      7C26869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814" y="895309"/>
            <a:ext cx="2938030" cy="225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213339" y="178449"/>
            <a:ext cx="6734908" cy="457028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 charset="0"/>
              </a:rPr>
              <a:t>Drums inspection: robotic arm with remote control</a:t>
            </a:r>
            <a:endParaRPr lang="en-US" b="1" dirty="0">
              <a:solidFill>
                <a:srgbClr val="FF0000"/>
              </a:solidFill>
              <a:latin typeface="Helvetica" charset="0"/>
            </a:endParaRPr>
          </a:p>
        </p:txBody>
      </p:sp>
      <p:pic>
        <p:nvPicPr>
          <p:cNvPr id="11" name="Picture 2" descr="C:\Users\Utente\SkyDrive\Immagini\Caricamenti del cellulare\WP_0003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814" y="3413142"/>
            <a:ext cx="3146451" cy="23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97" y="3367794"/>
            <a:ext cx="1070971" cy="107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828282" y="5970458"/>
            <a:ext cx="5522105" cy="365126"/>
          </a:xfrm>
          <a:prstGeom prst="roundRect">
            <a:avLst>
              <a:gd name="adj" fmla="val 7916"/>
            </a:avLst>
          </a:prstGeom>
          <a:solidFill>
            <a:srgbClr val="FFFF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mtClean="0">
                <a:solidFill>
                  <a:srgbClr val="FF0000"/>
                </a:solidFill>
                <a:latin typeface="Arial" charset="0"/>
              </a:rPr>
              <a:t>See Luca Russo poster for more details</a:t>
            </a:r>
            <a:endParaRPr lang="en-US" b="1" smtClean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172.16.13.25\dmnr\IMMAGINI\2013-10 FPGA\2013-10-02 14.35.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1"/>
          <a:stretch>
            <a:fillRect/>
          </a:stretch>
        </p:blipFill>
        <p:spPr bwMode="auto">
          <a:xfrm>
            <a:off x="277813" y="752475"/>
            <a:ext cx="3421062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\\172.16.13.25\dmnr\IMMAGINI\2013-10 FPGA\2013-10-02 09.32.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8095" r="11784" b="25714"/>
          <a:stretch>
            <a:fillRect/>
          </a:stretch>
        </p:blipFill>
        <p:spPr bwMode="auto">
          <a:xfrm>
            <a:off x="277813" y="4371975"/>
            <a:ext cx="342106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\\172.16.13.25\dmnr\IMMAGINI\2013-09 Rack DMNR\2013-10-03 10.43.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22057" r="12013" b="20317"/>
          <a:stretch>
            <a:fillRect/>
          </a:stretch>
        </p:blipFill>
        <p:spPr bwMode="auto">
          <a:xfrm>
            <a:off x="4141788" y="3444875"/>
            <a:ext cx="486886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72"/>
          <p:cNvSpPr>
            <a:spLocks noChangeArrowheads="1"/>
          </p:cNvSpPr>
          <p:nvPr/>
        </p:nvSpPr>
        <p:spPr bwMode="auto">
          <a:xfrm>
            <a:off x="4368870" y="2191428"/>
            <a:ext cx="3681820" cy="354872"/>
          </a:xfrm>
          <a:prstGeom prst="roundRect">
            <a:avLst/>
          </a:prstGeom>
          <a:solidFill>
            <a:srgbClr val="DAEDE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algn="ctr">
              <a:defRPr/>
            </a:pPr>
            <a:r>
              <a:rPr lang="it-IT" altLang="it-IT" sz="1400" dirty="0" err="1">
                <a:solidFill>
                  <a:srgbClr val="003399"/>
                </a:solidFill>
                <a:latin typeface="Arial" charset="0"/>
                <a:cs typeface="Arial" charset="0"/>
              </a:rPr>
              <a:t>Multidrop</a:t>
            </a:r>
            <a:r>
              <a:rPr lang="it-IT" altLang="it-IT" sz="1400" dirty="0">
                <a:solidFill>
                  <a:srgbClr val="003399"/>
                </a:solidFill>
                <a:latin typeface="Arial" charset="0"/>
                <a:cs typeface="Arial" charset="0"/>
              </a:rPr>
              <a:t> serial RS485 </a:t>
            </a:r>
            <a:r>
              <a:rPr lang="it-IT" altLang="it-IT" sz="1400" dirty="0" err="1">
                <a:solidFill>
                  <a:srgbClr val="003399"/>
                </a:solidFill>
                <a:latin typeface="Arial" charset="0"/>
                <a:cs typeface="Arial" charset="0"/>
              </a:rPr>
              <a:t>communication</a:t>
            </a:r>
            <a:endParaRPr lang="it-IT" altLang="it-IT" sz="14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AutoShape 72"/>
          <p:cNvSpPr>
            <a:spLocks noChangeArrowheads="1"/>
          </p:cNvSpPr>
          <p:nvPr/>
        </p:nvSpPr>
        <p:spPr bwMode="auto">
          <a:xfrm>
            <a:off x="2691060" y="146587"/>
            <a:ext cx="3753851" cy="42297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/>
          <a:p>
            <a:pPr algn="ctr">
              <a:defRPr/>
            </a:pPr>
            <a:r>
              <a:rPr lang="en-US" altLang="it-IT" sz="1800" smtClean="0">
                <a:solidFill>
                  <a:srgbClr val="FF0000"/>
                </a:solidFill>
                <a:latin typeface="Arial" charset="0"/>
                <a:cs typeface="Arial" charset="0"/>
              </a:rPr>
              <a:t>Current system improvements</a:t>
            </a:r>
            <a:endParaRPr lang="en-US" altLang="it-IT" sz="1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AutoShape 72"/>
          <p:cNvSpPr>
            <a:spLocks noChangeArrowheads="1"/>
          </p:cNvSpPr>
          <p:nvPr/>
        </p:nvSpPr>
        <p:spPr bwMode="auto">
          <a:xfrm>
            <a:off x="334564" y="3177451"/>
            <a:ext cx="3307764" cy="933754"/>
          </a:xfrm>
          <a:prstGeom prst="roundRect">
            <a:avLst/>
          </a:prstGeom>
          <a:solidFill>
            <a:srgbClr val="F3DE8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>
              <a:defRPr/>
            </a:pPr>
            <a:r>
              <a:rPr lang="en-US" altLang="it-IT" sz="1600" smtClean="0">
                <a:solidFill>
                  <a:srgbClr val="003399"/>
                </a:solidFill>
                <a:latin typeface="Arial" charset="0"/>
                <a:cs typeface="Arial" charset="0"/>
              </a:rPr>
              <a:t>Eurocard PCB module design</a:t>
            </a:r>
          </a:p>
          <a:p>
            <a:pPr>
              <a:defRPr/>
            </a:pPr>
            <a:r>
              <a:rPr lang="en-US" altLang="it-IT" sz="1600" smtClean="0">
                <a:solidFill>
                  <a:srgbClr val="003399"/>
                </a:solidFill>
                <a:latin typeface="Arial" charset="0"/>
                <a:cs typeface="Arial" charset="0"/>
              </a:rPr>
              <a:t>3U 19’’ rack mounting </a:t>
            </a:r>
          </a:p>
          <a:p>
            <a:pPr>
              <a:defRPr/>
            </a:pPr>
            <a:r>
              <a:rPr lang="en-US" altLang="it-IT" sz="1600" smtClean="0">
                <a:solidFill>
                  <a:srgbClr val="003399"/>
                </a:solidFill>
                <a:latin typeface="Arial" charset="0"/>
                <a:cs typeface="Arial" charset="0"/>
              </a:rPr>
              <a:t>VME-like backplane </a:t>
            </a:r>
            <a:endParaRPr lang="en-US" altLang="it-IT" sz="160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AutoShape 72"/>
          <p:cNvSpPr>
            <a:spLocks noChangeArrowheads="1"/>
          </p:cNvSpPr>
          <p:nvPr/>
        </p:nvSpPr>
        <p:spPr bwMode="auto">
          <a:xfrm>
            <a:off x="5036114" y="3000015"/>
            <a:ext cx="2756316" cy="354872"/>
          </a:xfrm>
          <a:prstGeom prst="roundRect">
            <a:avLst/>
          </a:prstGeom>
          <a:solidFill>
            <a:srgbClr val="ADDB7B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algn="ctr">
              <a:defRPr/>
            </a:pPr>
            <a:r>
              <a:rPr lang="it-IT" altLang="it-IT" sz="1400" dirty="0" err="1">
                <a:solidFill>
                  <a:srgbClr val="003399"/>
                </a:solidFill>
                <a:latin typeface="Arial" charset="0"/>
                <a:cs typeface="Arial" charset="0"/>
              </a:rPr>
              <a:t>Subrack</a:t>
            </a:r>
            <a:r>
              <a:rPr lang="it-IT" altLang="it-IT" sz="1400" dirty="0">
                <a:solidFill>
                  <a:srgbClr val="003399"/>
                </a:solidFill>
                <a:latin typeface="Arial" charset="0"/>
                <a:cs typeface="Arial" charset="0"/>
              </a:rPr>
              <a:t> 19’’ 3U 84 HP</a:t>
            </a:r>
          </a:p>
        </p:txBody>
      </p:sp>
      <p:sp>
        <p:nvSpPr>
          <p:cNvPr id="31" name="AutoShape 43"/>
          <p:cNvSpPr>
            <a:spLocks noChangeArrowheads="1"/>
          </p:cNvSpPr>
          <p:nvPr/>
        </p:nvSpPr>
        <p:spPr bwMode="auto">
          <a:xfrm rot="20950091">
            <a:off x="3406775" y="5276850"/>
            <a:ext cx="1143000" cy="346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cxnSp>
        <p:nvCxnSpPr>
          <p:cNvPr id="22546" name="Connettore 2 3"/>
          <p:cNvCxnSpPr>
            <a:cxnSpLocks noChangeShapeType="1"/>
          </p:cNvCxnSpPr>
          <p:nvPr/>
        </p:nvCxnSpPr>
        <p:spPr bwMode="auto">
          <a:xfrm>
            <a:off x="3152775" y="2332038"/>
            <a:ext cx="2447925" cy="2230437"/>
          </a:xfrm>
          <a:prstGeom prst="straightConnector1">
            <a:avLst/>
          </a:prstGeom>
          <a:noFill/>
          <a:ln w="47625" algn="ctr">
            <a:solidFill>
              <a:srgbClr val="00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2550" name="Gruppo 2"/>
          <p:cNvGrpSpPr>
            <a:grpSpLocks/>
          </p:cNvGrpSpPr>
          <p:nvPr/>
        </p:nvGrpSpPr>
        <p:grpSpPr bwMode="auto">
          <a:xfrm>
            <a:off x="4427538" y="714375"/>
            <a:ext cx="4391025" cy="1617663"/>
            <a:chOff x="4428309" y="714375"/>
            <a:chExt cx="4390254" cy="1617663"/>
          </a:xfrm>
        </p:grpSpPr>
        <p:sp>
          <p:nvSpPr>
            <p:cNvPr id="22551" name="Oval 33"/>
            <p:cNvSpPr>
              <a:spLocks noChangeAspect="1" noChangeArrowheads="1"/>
            </p:cNvSpPr>
            <p:nvPr/>
          </p:nvSpPr>
          <p:spPr bwMode="auto">
            <a:xfrm>
              <a:off x="8019591" y="1303853"/>
              <a:ext cx="777586" cy="438707"/>
            </a:xfrm>
            <a:prstGeom prst="ellipse">
              <a:avLst/>
            </a:prstGeom>
            <a:solidFill>
              <a:srgbClr val="E0FFFF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E0FF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r>
                <a:rPr lang="it-IT" altLang="it-IT" sz="1000">
                  <a:solidFill>
                    <a:srgbClr val="0033CC"/>
                  </a:solidFill>
                  <a:latin typeface="Arial" charset="0"/>
                  <a:cs typeface="Arial" charset="0"/>
                </a:rPr>
                <a:t>FPGA</a:t>
              </a:r>
            </a:p>
          </p:txBody>
        </p:sp>
        <p:sp>
          <p:nvSpPr>
            <p:cNvPr id="22552" name="Oval 33"/>
            <p:cNvSpPr>
              <a:spLocks noChangeAspect="1" noChangeArrowheads="1"/>
            </p:cNvSpPr>
            <p:nvPr/>
          </p:nvSpPr>
          <p:spPr bwMode="auto">
            <a:xfrm>
              <a:off x="8019591" y="1893331"/>
              <a:ext cx="777586" cy="438707"/>
            </a:xfrm>
            <a:prstGeom prst="ellipse">
              <a:avLst/>
            </a:prstGeom>
            <a:solidFill>
              <a:srgbClr val="E0FFFF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E0FF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r>
                <a:rPr lang="it-IT" altLang="it-IT" sz="1000">
                  <a:solidFill>
                    <a:srgbClr val="0033CC"/>
                  </a:solidFill>
                  <a:latin typeface="Arial" charset="0"/>
                  <a:cs typeface="Arial" charset="0"/>
                </a:rPr>
                <a:t>FPGA</a:t>
              </a:r>
            </a:p>
          </p:txBody>
        </p:sp>
        <p:sp>
          <p:nvSpPr>
            <p:cNvPr id="22553" name="Oval 33"/>
            <p:cNvSpPr>
              <a:spLocks noChangeAspect="1" noChangeArrowheads="1"/>
            </p:cNvSpPr>
            <p:nvPr/>
          </p:nvSpPr>
          <p:spPr bwMode="auto">
            <a:xfrm>
              <a:off x="8040977" y="714375"/>
              <a:ext cx="777586" cy="438707"/>
            </a:xfrm>
            <a:prstGeom prst="ellipse">
              <a:avLst/>
            </a:prstGeom>
            <a:solidFill>
              <a:srgbClr val="E0FFFF"/>
            </a:solidFill>
            <a:ln w="9525"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E0FF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r>
                <a:rPr lang="it-IT" altLang="it-IT" sz="1000">
                  <a:solidFill>
                    <a:srgbClr val="0033CC"/>
                  </a:solidFill>
                  <a:latin typeface="Arial" charset="0"/>
                  <a:cs typeface="Arial" charset="0"/>
                </a:rPr>
                <a:t>FPGA</a:t>
              </a:r>
            </a:p>
          </p:txBody>
        </p:sp>
        <p:cxnSp>
          <p:nvCxnSpPr>
            <p:cNvPr id="22554" name="Connettore 1 17"/>
            <p:cNvCxnSpPr>
              <a:cxnSpLocks noChangeShapeType="1"/>
            </p:cNvCxnSpPr>
            <p:nvPr/>
          </p:nvCxnSpPr>
          <p:spPr bwMode="auto">
            <a:xfrm flipH="1">
              <a:off x="7455234" y="922237"/>
              <a:ext cx="5346" cy="1191018"/>
            </a:xfrm>
            <a:prstGeom prst="line">
              <a:avLst/>
            </a:prstGeom>
            <a:noFill/>
            <a:ln w="50800" algn="ctr">
              <a:solidFill>
                <a:srgbClr val="0064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55" name="Connettore 1 18"/>
            <p:cNvCxnSpPr>
              <a:cxnSpLocks noChangeShapeType="1"/>
              <a:endCxn id="22553" idx="2"/>
            </p:cNvCxnSpPr>
            <p:nvPr/>
          </p:nvCxnSpPr>
          <p:spPr bwMode="auto">
            <a:xfrm>
              <a:off x="7471273" y="933728"/>
              <a:ext cx="569704" cy="0"/>
            </a:xfrm>
            <a:prstGeom prst="line">
              <a:avLst/>
            </a:prstGeom>
            <a:noFill/>
            <a:ln w="19050" algn="ctr">
              <a:solidFill>
                <a:srgbClr val="0064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56" name="Connettore 1 19"/>
            <p:cNvCxnSpPr>
              <a:cxnSpLocks noChangeShapeType="1"/>
            </p:cNvCxnSpPr>
            <p:nvPr/>
          </p:nvCxnSpPr>
          <p:spPr bwMode="auto">
            <a:xfrm>
              <a:off x="7460580" y="2105444"/>
              <a:ext cx="559010" cy="0"/>
            </a:xfrm>
            <a:prstGeom prst="line">
              <a:avLst/>
            </a:prstGeom>
            <a:noFill/>
            <a:ln w="19050" algn="ctr">
              <a:solidFill>
                <a:srgbClr val="0064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57" name="Connettore 1 20"/>
            <p:cNvCxnSpPr>
              <a:cxnSpLocks noChangeShapeType="1"/>
            </p:cNvCxnSpPr>
            <p:nvPr/>
          </p:nvCxnSpPr>
          <p:spPr bwMode="auto">
            <a:xfrm>
              <a:off x="7471273" y="1523206"/>
              <a:ext cx="569704" cy="0"/>
            </a:xfrm>
            <a:prstGeom prst="line">
              <a:avLst/>
            </a:prstGeom>
            <a:noFill/>
            <a:ln w="19050" algn="ctr">
              <a:solidFill>
                <a:srgbClr val="0064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58" name="Connettore 1 21"/>
            <p:cNvCxnSpPr>
              <a:cxnSpLocks noChangeShapeType="1"/>
            </p:cNvCxnSpPr>
            <p:nvPr/>
          </p:nvCxnSpPr>
          <p:spPr bwMode="auto">
            <a:xfrm>
              <a:off x="6890876" y="1211851"/>
              <a:ext cx="569704" cy="0"/>
            </a:xfrm>
            <a:prstGeom prst="line">
              <a:avLst/>
            </a:prstGeom>
            <a:noFill/>
            <a:ln w="50800" algn="ctr">
              <a:solidFill>
                <a:srgbClr val="0064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559" name="AutoShape 31"/>
            <p:cNvSpPr>
              <a:spLocks noChangeAspect="1" noChangeArrowheads="1"/>
            </p:cNvSpPr>
            <p:nvPr/>
          </p:nvSpPr>
          <p:spPr bwMode="auto">
            <a:xfrm>
              <a:off x="4428309" y="890212"/>
              <a:ext cx="989200" cy="643278"/>
            </a:xfrm>
            <a:prstGeom prst="cube">
              <a:avLst>
                <a:gd name="adj" fmla="val 25000"/>
              </a:avLst>
            </a:prstGeom>
            <a:solidFill>
              <a:srgbClr val="ADD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it-IT" altLang="it-IT" sz="1400">
                  <a:solidFill>
                    <a:srgbClr val="0033CC"/>
                  </a:solidFill>
                  <a:latin typeface="Arial" charset="0"/>
                  <a:cs typeface="Arial" charset="0"/>
                </a:rPr>
                <a:t>Remote</a:t>
              </a:r>
            </a:p>
            <a:p>
              <a:pPr algn="ctr"/>
              <a:r>
                <a:rPr lang="it-IT" altLang="it-IT" sz="1400">
                  <a:solidFill>
                    <a:srgbClr val="0033CC"/>
                  </a:solidFill>
                  <a:latin typeface="Arial" charset="0"/>
                  <a:cs typeface="Arial" charset="0"/>
                </a:rPr>
                <a:t>Operator</a:t>
              </a:r>
            </a:p>
          </p:txBody>
        </p:sp>
        <p:sp>
          <p:nvSpPr>
            <p:cNvPr id="22560" name="Cloud"/>
            <p:cNvSpPr>
              <a:spLocks noChangeAspect="1" noEditPoints="1" noChangeArrowheads="1"/>
            </p:cNvSpPr>
            <p:nvPr/>
          </p:nvSpPr>
          <p:spPr bwMode="auto">
            <a:xfrm>
              <a:off x="5378785" y="984355"/>
              <a:ext cx="544178" cy="476334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AutoShape 31"/>
            <p:cNvSpPr>
              <a:spLocks noChangeAspect="1" noChangeArrowheads="1"/>
            </p:cNvSpPr>
            <p:nvPr/>
          </p:nvSpPr>
          <p:spPr bwMode="auto">
            <a:xfrm>
              <a:off x="5961063" y="879928"/>
              <a:ext cx="989200" cy="643278"/>
            </a:xfrm>
            <a:prstGeom prst="cube">
              <a:avLst>
                <a:gd name="adj" fmla="val 25000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it-IT" altLang="it-IT" sz="1400">
                  <a:solidFill>
                    <a:srgbClr val="0033CC"/>
                  </a:solidFill>
                  <a:latin typeface="Arial" charset="0"/>
                  <a:cs typeface="Arial" charset="0"/>
                </a:rPr>
                <a:t>Local</a:t>
              </a:r>
            </a:p>
            <a:p>
              <a:pPr algn="ctr"/>
              <a:r>
                <a:rPr lang="it-IT" altLang="it-IT" sz="1400">
                  <a:solidFill>
                    <a:srgbClr val="0033CC"/>
                  </a:solidFill>
                  <a:latin typeface="Arial" charset="0"/>
                  <a:cs typeface="Arial" charset="0"/>
                </a:rPr>
                <a:t>Routines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2995152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243959" y="1106565"/>
            <a:ext cx="5029739" cy="4709502"/>
            <a:chOff x="3660775" y="1181100"/>
            <a:chExt cx="5341938" cy="5270500"/>
          </a:xfrm>
        </p:grpSpPr>
        <p:pic>
          <p:nvPicPr>
            <p:cNvPr id="18447" name="Picture 2" descr="console_snapshot_empty.jpg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775" y="1181100"/>
              <a:ext cx="5341938" cy="527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 descr="castor_storage.jpg     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0216" y="2870191"/>
              <a:ext cx="3596288" cy="2326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AutoShape 72"/>
          <p:cNvSpPr>
            <a:spLocks noChangeArrowheads="1"/>
          </p:cNvSpPr>
          <p:nvPr/>
        </p:nvSpPr>
        <p:spPr bwMode="auto">
          <a:xfrm>
            <a:off x="122542" y="4834126"/>
            <a:ext cx="2919587" cy="1546688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l">
              <a:defRPr/>
            </a:pPr>
            <a:r>
              <a:rPr lang="en-US" sz="1400" dirty="0">
                <a:solidFill>
                  <a:srgbClr val="0000FF"/>
                </a:solidFill>
              </a:rPr>
              <a:t>Easy to implement the neutron</a:t>
            </a:r>
          </a:p>
          <a:p>
            <a:pPr algn="l">
              <a:defRPr/>
            </a:pPr>
            <a:r>
              <a:rPr lang="en-US" sz="1400" dirty="0">
                <a:solidFill>
                  <a:srgbClr val="0000FF"/>
                </a:solidFill>
              </a:rPr>
              <a:t>detection in the DMNR design:</a:t>
            </a:r>
          </a:p>
          <a:p>
            <a:pPr algn="l">
              <a:defRPr/>
            </a:pPr>
            <a:r>
              <a:rPr lang="en-US" sz="1400" dirty="0">
                <a:solidFill>
                  <a:srgbClr val="FF0000"/>
                </a:solidFill>
              </a:rPr>
              <a:t>electronic set-up</a:t>
            </a:r>
          </a:p>
          <a:p>
            <a:pPr algn="l">
              <a:defRPr/>
            </a:pPr>
            <a:r>
              <a:rPr lang="en-US" sz="1400" dirty="0">
                <a:solidFill>
                  <a:srgbClr val="FF0000"/>
                </a:solidFill>
              </a:rPr>
              <a:t>data acquisition</a:t>
            </a:r>
          </a:p>
          <a:p>
            <a:pPr algn="l">
              <a:defRPr/>
            </a:pPr>
            <a:r>
              <a:rPr lang="en-US" sz="1400" dirty="0">
                <a:solidFill>
                  <a:srgbClr val="FF0000"/>
                </a:solidFill>
              </a:rPr>
              <a:t>Graphical User Interface</a:t>
            </a:r>
          </a:p>
          <a:p>
            <a:pPr algn="l">
              <a:defRPr/>
            </a:pPr>
            <a:r>
              <a:rPr lang="en-US" sz="1400" dirty="0">
                <a:solidFill>
                  <a:srgbClr val="FF0000"/>
                </a:solidFill>
              </a:rPr>
              <a:t>data logging</a:t>
            </a: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2087589" y="120354"/>
            <a:ext cx="4993999" cy="457028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>
              <a:defRPr/>
            </a:pPr>
            <a:r>
              <a:rPr lang="en-US" dirty="0">
                <a:solidFill>
                  <a:srgbClr val="FF0000"/>
                </a:solidFill>
              </a:rPr>
              <a:t>Real-time castor storage </a:t>
            </a:r>
            <a:r>
              <a:rPr lang="en-US" dirty="0" smtClean="0">
                <a:solidFill>
                  <a:srgbClr val="FF0000"/>
                </a:solidFill>
              </a:rPr>
              <a:t>monitoring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3494530" y="717641"/>
            <a:ext cx="3594733" cy="388924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</a:rPr>
              <a:t>JRC &amp; </a:t>
            </a:r>
            <a:r>
              <a:rPr lang="en-US" sz="1600" dirty="0" err="1">
                <a:solidFill>
                  <a:srgbClr val="FF0000"/>
                </a:solidFill>
              </a:rPr>
              <a:t>Euratom</a:t>
            </a:r>
            <a:r>
              <a:rPr lang="en-US" sz="1600" dirty="0">
                <a:solidFill>
                  <a:srgbClr val="FF0000"/>
                </a:solidFill>
              </a:rPr>
              <a:t> collaboration</a:t>
            </a:r>
          </a:p>
        </p:txBody>
      </p:sp>
      <p:grpSp>
        <p:nvGrpSpPr>
          <p:cNvPr id="21" name="Group 398"/>
          <p:cNvGrpSpPr>
            <a:grpSpLocks/>
          </p:cNvGrpSpPr>
          <p:nvPr/>
        </p:nvGrpSpPr>
        <p:grpSpPr bwMode="auto">
          <a:xfrm>
            <a:off x="7456425" y="292539"/>
            <a:ext cx="1469633" cy="4958862"/>
            <a:chOff x="4368" y="-144"/>
            <a:chExt cx="1320" cy="3850"/>
          </a:xfrm>
        </p:grpSpPr>
        <p:grpSp>
          <p:nvGrpSpPr>
            <p:cNvPr id="22" name="Group 288"/>
            <p:cNvGrpSpPr>
              <a:grpSpLocks/>
            </p:cNvGrpSpPr>
            <p:nvPr/>
          </p:nvGrpSpPr>
          <p:grpSpPr bwMode="auto">
            <a:xfrm>
              <a:off x="4368" y="-144"/>
              <a:ext cx="1200" cy="3850"/>
              <a:chOff x="2544" y="-96"/>
              <a:chExt cx="1200" cy="3850"/>
            </a:xfrm>
          </p:grpSpPr>
          <p:sp>
            <p:nvSpPr>
              <p:cNvPr id="28" name="AutoShape 283"/>
              <p:cNvSpPr>
                <a:spLocks noChangeArrowheads="1"/>
              </p:cNvSpPr>
              <p:nvPr/>
            </p:nvSpPr>
            <p:spPr bwMode="auto">
              <a:xfrm>
                <a:off x="2544" y="-96"/>
                <a:ext cx="1200" cy="1200"/>
              </a:xfrm>
              <a:custGeom>
                <a:avLst/>
                <a:gdLst>
                  <a:gd name="G0" fmla="+- 7488 0 0"/>
                  <a:gd name="G1" fmla="+- 21600 0 7488"/>
                  <a:gd name="G2" fmla="+- 21600 0 748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7488" y="10800"/>
                    </a:moveTo>
                    <a:cubicBezTo>
                      <a:pt x="7488" y="12629"/>
                      <a:pt x="8971" y="14112"/>
                      <a:pt x="10800" y="14112"/>
                    </a:cubicBezTo>
                    <a:cubicBezTo>
                      <a:pt x="12629" y="14112"/>
                      <a:pt x="14112" y="12629"/>
                      <a:pt x="14112" y="10800"/>
                    </a:cubicBezTo>
                    <a:cubicBezTo>
                      <a:pt x="14112" y="8971"/>
                      <a:pt x="12629" y="7488"/>
                      <a:pt x="10800" y="7488"/>
                    </a:cubicBezTo>
                    <a:cubicBezTo>
                      <a:pt x="8971" y="7488"/>
                      <a:pt x="7488" y="8971"/>
                      <a:pt x="7488" y="10800"/>
                    </a:cubicBezTo>
                    <a:close/>
                  </a:path>
                </a:pathLst>
              </a:custGeom>
              <a:solidFill>
                <a:srgbClr val="FFFF66"/>
              </a:solidFill>
              <a:ln w="9525">
                <a:round/>
                <a:headEnd/>
                <a:tailEnd/>
              </a:ln>
              <a:effectLst/>
              <a:scene3d>
                <a:camera prst="legacyObliqueTopRight">
                  <a:rot lat="16199998" lon="0" rev="0"/>
                </a:camera>
                <a:lightRig rig="legacyFlat3" dir="b"/>
              </a:scene3d>
              <a:sp3d extrusionH="5053000" prstMaterial="legacyMatte">
                <a:bevelT w="13500" h="13500" prst="angle"/>
                <a:bevelB w="13500" h="13500" prst="angle"/>
                <a:extrusionClr>
                  <a:srgbClr val="FFFF66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9" name="Group 287"/>
              <p:cNvGrpSpPr>
                <a:grpSpLocks/>
              </p:cNvGrpSpPr>
              <p:nvPr/>
            </p:nvGrpSpPr>
            <p:grpSpPr bwMode="auto">
              <a:xfrm>
                <a:off x="2948" y="480"/>
                <a:ext cx="412" cy="3274"/>
                <a:chOff x="2948" y="480"/>
                <a:chExt cx="412" cy="3274"/>
              </a:xfrm>
            </p:grpSpPr>
            <p:sp>
              <p:nvSpPr>
                <p:cNvPr id="49" name="Line 284"/>
                <p:cNvSpPr>
                  <a:spLocks noChangeShapeType="1"/>
                </p:cNvSpPr>
                <p:nvPr/>
              </p:nvSpPr>
              <p:spPr bwMode="auto">
                <a:xfrm>
                  <a:off x="3360" y="480"/>
                  <a:ext cx="0" cy="316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Line 285"/>
                <p:cNvSpPr>
                  <a:spLocks noChangeShapeType="1"/>
                </p:cNvSpPr>
                <p:nvPr/>
              </p:nvSpPr>
              <p:spPr bwMode="auto">
                <a:xfrm>
                  <a:off x="2948" y="536"/>
                  <a:ext cx="0" cy="316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Oval 286"/>
                <p:cNvSpPr>
                  <a:spLocks noChangeArrowheads="1"/>
                </p:cNvSpPr>
                <p:nvPr/>
              </p:nvSpPr>
              <p:spPr bwMode="auto">
                <a:xfrm rot="-512963">
                  <a:off x="2948" y="3610"/>
                  <a:ext cx="406" cy="144"/>
                </a:xfrm>
                <a:prstGeom prst="ellipse">
                  <a:avLst/>
                </a:prstGeom>
                <a:solidFill>
                  <a:srgbClr val="FFFF66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282"/>
              <p:cNvGrpSpPr>
                <a:grpSpLocks/>
              </p:cNvGrpSpPr>
              <p:nvPr/>
            </p:nvGrpSpPr>
            <p:grpSpPr bwMode="auto">
              <a:xfrm>
                <a:off x="3011" y="761"/>
                <a:ext cx="288" cy="2907"/>
                <a:chOff x="4575" y="775"/>
                <a:chExt cx="288" cy="2907"/>
              </a:xfrm>
            </p:grpSpPr>
            <p:grpSp>
              <p:nvGrpSpPr>
                <p:cNvPr id="31" name="Group 267"/>
                <p:cNvGrpSpPr>
                  <a:grpSpLocks/>
                </p:cNvGrpSpPr>
                <p:nvPr/>
              </p:nvGrpSpPr>
              <p:grpSpPr bwMode="auto">
                <a:xfrm rot="15463744">
                  <a:off x="4369" y="981"/>
                  <a:ext cx="699" cy="288"/>
                  <a:chOff x="4176" y="2543"/>
                  <a:chExt cx="1419" cy="548"/>
                </a:xfrm>
              </p:grpSpPr>
              <p:sp>
                <p:nvSpPr>
                  <p:cNvPr id="44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2655"/>
                    <a:ext cx="1344" cy="43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30"/>
                    <a:ext cx="1419" cy="436"/>
                  </a:xfrm>
                  <a:prstGeom prst="rect">
                    <a:avLst/>
                  </a:prstGeom>
                  <a:solidFill>
                    <a:srgbClr val="4AD754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rgbClr val="4AD754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Rectangle 167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2601"/>
                    <a:ext cx="1344" cy="43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571"/>
                    <a:ext cx="1419" cy="436"/>
                  </a:xfrm>
                  <a:prstGeom prst="rect">
                    <a:avLst/>
                  </a:prstGeom>
                  <a:solidFill>
                    <a:srgbClr val="4AD754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rgbClr val="4AD754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4249" y="2543"/>
                    <a:ext cx="1344" cy="43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" name="Group 269"/>
                <p:cNvGrpSpPr>
                  <a:grpSpLocks/>
                </p:cNvGrpSpPr>
                <p:nvPr/>
              </p:nvGrpSpPr>
              <p:grpSpPr bwMode="auto">
                <a:xfrm rot="15463744">
                  <a:off x="4369" y="2037"/>
                  <a:ext cx="699" cy="288"/>
                  <a:chOff x="4176" y="2543"/>
                  <a:chExt cx="1419" cy="548"/>
                </a:xfrm>
              </p:grpSpPr>
              <p:sp>
                <p:nvSpPr>
                  <p:cNvPr id="39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2655"/>
                    <a:ext cx="1344" cy="43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30"/>
                    <a:ext cx="1419" cy="436"/>
                  </a:xfrm>
                  <a:prstGeom prst="rect">
                    <a:avLst/>
                  </a:prstGeom>
                  <a:solidFill>
                    <a:srgbClr val="4AD754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rgbClr val="4AD754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2601"/>
                    <a:ext cx="1344" cy="43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" name="Rectangle 273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571"/>
                    <a:ext cx="1419" cy="436"/>
                  </a:xfrm>
                  <a:prstGeom prst="rect">
                    <a:avLst/>
                  </a:prstGeom>
                  <a:solidFill>
                    <a:srgbClr val="4AD754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rgbClr val="4AD754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4249" y="2543"/>
                    <a:ext cx="1344" cy="43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" name="Group 275"/>
                <p:cNvGrpSpPr>
                  <a:grpSpLocks/>
                </p:cNvGrpSpPr>
                <p:nvPr/>
              </p:nvGrpSpPr>
              <p:grpSpPr bwMode="auto">
                <a:xfrm rot="15463744">
                  <a:off x="4369" y="3189"/>
                  <a:ext cx="699" cy="288"/>
                  <a:chOff x="4176" y="2543"/>
                  <a:chExt cx="1419" cy="548"/>
                </a:xfrm>
              </p:grpSpPr>
              <p:sp>
                <p:nvSpPr>
                  <p:cNvPr id="34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2655"/>
                    <a:ext cx="1344" cy="43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30"/>
                    <a:ext cx="1419" cy="436"/>
                  </a:xfrm>
                  <a:prstGeom prst="rect">
                    <a:avLst/>
                  </a:prstGeom>
                  <a:solidFill>
                    <a:srgbClr val="4AD754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rgbClr val="4AD754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4251" y="2601"/>
                    <a:ext cx="1344" cy="43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571"/>
                    <a:ext cx="1419" cy="436"/>
                  </a:xfrm>
                  <a:prstGeom prst="rect">
                    <a:avLst/>
                  </a:prstGeom>
                  <a:solidFill>
                    <a:srgbClr val="4AD754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rgbClr val="4AD754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4249" y="2543"/>
                    <a:ext cx="1344" cy="43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9050">
                    <a:miter lim="800000"/>
                    <a:headEnd/>
                    <a:tailEnd/>
                  </a:ln>
                  <a:effectLst/>
                  <a:scene3d>
                    <a:camera prst="legacyPerspectiveTopRight">
                      <a:rot lat="19499999" lon="17400000" rev="0"/>
                    </a:camera>
                    <a:lightRig rig="legacyFlat3" dir="t"/>
                  </a:scene3d>
                  <a:sp3d extrusionH="11100" prstMaterial="legacyPlastic">
                    <a:bevelT w="13500" h="13500" prst="angle"/>
                    <a:bevelB w="13500" h="13500" prst="angle"/>
                    <a:extrusionClr>
                      <a:schemeClr val="accent1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3" name="Group 302"/>
            <p:cNvGrpSpPr>
              <a:grpSpLocks/>
            </p:cNvGrpSpPr>
            <p:nvPr/>
          </p:nvGrpSpPr>
          <p:grpSpPr bwMode="auto">
            <a:xfrm>
              <a:off x="4368" y="1008"/>
              <a:ext cx="1320" cy="2352"/>
              <a:chOff x="4104" y="1056"/>
              <a:chExt cx="1320" cy="2352"/>
            </a:xfrm>
          </p:grpSpPr>
          <p:sp>
            <p:nvSpPr>
              <p:cNvPr id="24" name="WordArt 297"/>
              <p:cNvSpPr>
                <a:spLocks noChangeArrowheads="1" noChangeShapeType="1" noTextEdit="1"/>
              </p:cNvSpPr>
              <p:nvPr/>
            </p:nvSpPr>
            <p:spPr bwMode="auto">
              <a:xfrm rot="-277653">
                <a:off x="4104" y="2510"/>
                <a:ext cx="1224" cy="404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CanDown">
                  <a:avLst>
                    <a:gd name="adj" fmla="val 20264"/>
                  </a:avLst>
                </a:prstTxWarp>
              </a:bodyPr>
              <a:lstStyle/>
              <a:p>
                <a:pPr algn="ctr"/>
                <a:r>
                  <a:rPr lang="it-IT" sz="1800" kern="10">
                    <a:solidFill>
                      <a:srgbClr val="FF0000"/>
                    </a:solidFill>
                    <a:latin typeface="Helvetica Neue Bold Condensed"/>
                    <a:ea typeface="Helvetica Neue Bold Condensed"/>
                    <a:cs typeface="Helvetica Neue Bold Condensed"/>
                  </a:rPr>
                  <a:t>PET</a:t>
                </a:r>
              </a:p>
              <a:p>
                <a:pPr algn="ctr"/>
                <a:r>
                  <a:rPr lang="it-IT" sz="1800" kern="10">
                    <a:solidFill>
                      <a:srgbClr val="FF0000"/>
                    </a:solidFill>
                    <a:latin typeface="Helvetica Neue Bold Condensed"/>
                    <a:ea typeface="Helvetica Neue Bold Condensed"/>
                    <a:cs typeface="Helvetica Neue Bold Condensed"/>
                  </a:rPr>
                  <a:t> moderator </a:t>
                </a:r>
                <a:endParaRPr lang="en-US" sz="1800" kern="10">
                  <a:solidFill>
                    <a:srgbClr val="FF0000"/>
                  </a:solidFill>
                  <a:latin typeface="Helvetica Neue Bold Condensed"/>
                  <a:ea typeface="Helvetica Neue Bold Condensed"/>
                  <a:cs typeface="Helvetica Neue Bold Condensed"/>
                </a:endParaRPr>
              </a:p>
            </p:txBody>
          </p:sp>
          <p:sp>
            <p:nvSpPr>
              <p:cNvPr id="25" name="WordArt 298"/>
              <p:cNvSpPr>
                <a:spLocks noChangeArrowheads="1" noChangeShapeType="1" noTextEdit="1"/>
              </p:cNvSpPr>
              <p:nvPr/>
            </p:nvSpPr>
            <p:spPr bwMode="auto">
              <a:xfrm rot="-679980">
                <a:off x="4760" y="3318"/>
                <a:ext cx="664" cy="9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CanDown">
                  <a:avLst>
                    <a:gd name="adj" fmla="val 32037"/>
                  </a:avLst>
                </a:prstTxWarp>
              </a:bodyPr>
              <a:lstStyle/>
              <a:p>
                <a:pPr algn="ctr"/>
                <a:r>
                  <a:rPr lang="sv-SE" sz="1800" kern="10">
                    <a:solidFill>
                      <a:srgbClr val="FF0000"/>
                    </a:solidFill>
                    <a:latin typeface="Helvetica Neue Bold Condensed"/>
                    <a:ea typeface="Helvetica Neue Bold Condensed"/>
                    <a:cs typeface="Helvetica Neue Bold Condensed"/>
                  </a:rPr>
                  <a:t> n detector </a:t>
                </a:r>
                <a:endParaRPr lang="en-US" sz="1800" kern="10">
                  <a:solidFill>
                    <a:srgbClr val="FF0000"/>
                  </a:solidFill>
                  <a:latin typeface="Helvetica Neue Bold Condensed"/>
                  <a:ea typeface="Helvetica Neue Bold Condensed"/>
                  <a:cs typeface="Helvetica Neue Bold Condensed"/>
                </a:endParaRPr>
              </a:p>
            </p:txBody>
          </p:sp>
          <p:sp>
            <p:nvSpPr>
              <p:cNvPr id="26" name="WordArt 300"/>
              <p:cNvSpPr>
                <a:spLocks noChangeArrowheads="1" noChangeShapeType="1" noTextEdit="1"/>
              </p:cNvSpPr>
              <p:nvPr/>
            </p:nvSpPr>
            <p:spPr bwMode="auto">
              <a:xfrm rot="-679980">
                <a:off x="4752" y="2064"/>
                <a:ext cx="664" cy="9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CanDown">
                  <a:avLst>
                    <a:gd name="adj" fmla="val 32037"/>
                  </a:avLst>
                </a:prstTxWarp>
              </a:bodyPr>
              <a:lstStyle/>
              <a:p>
                <a:pPr algn="ctr"/>
                <a:r>
                  <a:rPr lang="sv-SE" sz="1800" kern="10">
                    <a:solidFill>
                      <a:srgbClr val="FF0000"/>
                    </a:solidFill>
                    <a:latin typeface="Helvetica Neue Bold Condensed"/>
                    <a:ea typeface="Helvetica Neue Bold Condensed"/>
                    <a:cs typeface="Helvetica Neue Bold Condensed"/>
                  </a:rPr>
                  <a:t> n detector </a:t>
                </a:r>
                <a:endParaRPr lang="en-US" sz="1800" kern="10">
                  <a:solidFill>
                    <a:srgbClr val="FF0000"/>
                  </a:solidFill>
                  <a:latin typeface="Helvetica Neue Bold Condensed"/>
                  <a:ea typeface="Helvetica Neue Bold Condensed"/>
                  <a:cs typeface="Helvetica Neue Bold Condensed"/>
                </a:endParaRPr>
              </a:p>
            </p:txBody>
          </p:sp>
          <p:sp>
            <p:nvSpPr>
              <p:cNvPr id="27" name="WordArt 301"/>
              <p:cNvSpPr>
                <a:spLocks noChangeArrowheads="1" noChangeShapeType="1" noTextEdit="1"/>
              </p:cNvSpPr>
              <p:nvPr/>
            </p:nvSpPr>
            <p:spPr bwMode="auto">
              <a:xfrm rot="-679980">
                <a:off x="4744" y="1056"/>
                <a:ext cx="664" cy="9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CanDown">
                  <a:avLst>
                    <a:gd name="adj" fmla="val 32037"/>
                  </a:avLst>
                </a:prstTxWarp>
              </a:bodyPr>
              <a:lstStyle/>
              <a:p>
                <a:pPr algn="ctr"/>
                <a:r>
                  <a:rPr lang="sv-SE" sz="1800" kern="10">
                    <a:solidFill>
                      <a:srgbClr val="FF0000"/>
                    </a:solidFill>
                    <a:latin typeface="Helvetica Neue Bold Condensed"/>
                    <a:ea typeface="Helvetica Neue Bold Condensed"/>
                    <a:cs typeface="Helvetica Neue Bold Condensed"/>
                  </a:rPr>
                  <a:t> n detector </a:t>
                </a:r>
                <a:endParaRPr lang="en-US" sz="1800" kern="10">
                  <a:solidFill>
                    <a:srgbClr val="FF0000"/>
                  </a:solidFill>
                  <a:latin typeface="Helvetica Neue Bold Condensed"/>
                  <a:ea typeface="Helvetica Neue Bold Condensed"/>
                  <a:cs typeface="Helvetica Neue Bold Condensed"/>
                </a:endParaRPr>
              </a:p>
            </p:txBody>
          </p:sp>
        </p:grpSp>
      </p:grpSp>
      <p:cxnSp>
        <p:nvCxnSpPr>
          <p:cNvPr id="4" name="Connettore 1 3"/>
          <p:cNvCxnSpPr/>
          <p:nvPr/>
        </p:nvCxnSpPr>
        <p:spPr bwMode="auto">
          <a:xfrm flipH="1">
            <a:off x="7117203" y="1106565"/>
            <a:ext cx="320453" cy="147981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Connettore 1 6"/>
          <p:cNvCxnSpPr/>
          <p:nvPr/>
        </p:nvCxnSpPr>
        <p:spPr bwMode="auto">
          <a:xfrm flipH="1" flipV="1">
            <a:off x="7117203" y="3461316"/>
            <a:ext cx="339223" cy="2886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4" name="Group 8"/>
          <p:cNvGrpSpPr>
            <a:grpSpLocks/>
          </p:cNvGrpSpPr>
          <p:nvPr/>
        </p:nvGrpSpPr>
        <p:grpSpPr bwMode="auto">
          <a:xfrm>
            <a:off x="130553" y="1269695"/>
            <a:ext cx="2040642" cy="1744662"/>
            <a:chOff x="336" y="1763"/>
            <a:chExt cx="2047" cy="1632"/>
          </a:xfrm>
        </p:grpSpPr>
        <p:pic>
          <p:nvPicPr>
            <p:cNvPr id="55" name="Picture 9" descr="Castors_on_train_LR.jpg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968"/>
              <a:ext cx="2047" cy="1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0" descr="antenna1.png           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8" y="1763"/>
              <a:ext cx="248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Group 35"/>
          <p:cNvGrpSpPr>
            <a:grpSpLocks/>
          </p:cNvGrpSpPr>
          <p:nvPr/>
        </p:nvGrpSpPr>
        <p:grpSpPr bwMode="auto">
          <a:xfrm>
            <a:off x="996757" y="1412945"/>
            <a:ext cx="3102225" cy="1834906"/>
            <a:chOff x="1073" y="1158"/>
            <a:chExt cx="2335" cy="1238"/>
          </a:xfrm>
        </p:grpSpPr>
        <p:pic>
          <p:nvPicPr>
            <p:cNvPr id="58" name="Picture 11" descr="antenna2.png                                                   002994C0 PFiMac_HD                      7C268698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1776"/>
              <a:ext cx="529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AutoShape 12"/>
            <p:cNvSpPr>
              <a:spLocks noChangeArrowheads="1"/>
            </p:cNvSpPr>
            <p:nvPr/>
          </p:nvSpPr>
          <p:spPr bwMode="auto">
            <a:xfrm rot="1031902">
              <a:off x="1006" y="1404"/>
              <a:ext cx="2008" cy="286"/>
            </a:xfrm>
            <a:prstGeom prst="lightningBolt">
              <a:avLst/>
            </a:prstGeom>
            <a:gradFill rotWithShape="0">
              <a:gsLst>
                <a:gs pos="0">
                  <a:srgbClr val="FF0000">
                    <a:alpha val="19000"/>
                  </a:srgbClr>
                </a:gs>
                <a:gs pos="50000">
                  <a:srgbClr val="FF8000"/>
                </a:gs>
                <a:gs pos="100000">
                  <a:srgbClr val="FF0000">
                    <a:alpha val="19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l">
                <a:defRPr/>
              </a:pPr>
              <a:endParaRPr lang="en-US" sz="2400" b="0">
                <a:cs typeface="+mn-cs"/>
              </a:endParaRPr>
            </a:p>
          </p:txBody>
        </p:sp>
      </p:grpSp>
      <p:pic>
        <p:nvPicPr>
          <p:cNvPr id="62" name="Picture 75" descr="db443b89a03b.jpg                                               002994C0 PFiMac_HD                      7C268698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" y="3145203"/>
            <a:ext cx="2080017" cy="15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2"/>
          <p:cNvGrpSpPr>
            <a:grpSpLocks/>
          </p:cNvGrpSpPr>
          <p:nvPr/>
        </p:nvGrpSpPr>
        <p:grpSpPr bwMode="auto">
          <a:xfrm>
            <a:off x="169863" y="1168400"/>
            <a:ext cx="3352800" cy="1854200"/>
            <a:chOff x="1488" y="1344"/>
            <a:chExt cx="2826" cy="1605"/>
          </a:xfrm>
        </p:grpSpPr>
        <p:sp>
          <p:nvSpPr>
            <p:cNvPr id="19474" name="Rectangle 13"/>
            <p:cNvSpPr>
              <a:spLocks noChangeArrowheads="1"/>
            </p:cNvSpPr>
            <p:nvPr/>
          </p:nvSpPr>
          <p:spPr bwMode="auto">
            <a:xfrm>
              <a:off x="1536" y="1344"/>
              <a:ext cx="12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sz="1000">
                  <a:solidFill>
                    <a:srgbClr val="FF3300"/>
                  </a:solidFill>
                  <a:latin typeface="Helvetica" charset="0"/>
                  <a:sym typeface="Symbol" charset="0"/>
                </a:rPr>
                <a:t></a:t>
              </a:r>
              <a:r>
                <a:rPr lang="en-GB" sz="1000">
                  <a:solidFill>
                    <a:srgbClr val="FF3300"/>
                  </a:solidFill>
                  <a:latin typeface="Helvetica" charset="0"/>
                </a:rPr>
                <a:t>(0.025eV) ≈ 940 b</a:t>
              </a:r>
              <a:endParaRPr lang="en-US" sz="1800" b="0"/>
            </a:p>
          </p:txBody>
        </p:sp>
        <p:sp>
          <p:nvSpPr>
            <p:cNvPr id="19475" name="Rectangle 15"/>
            <p:cNvSpPr>
              <a:spLocks noChangeArrowheads="1"/>
            </p:cNvSpPr>
            <p:nvPr/>
          </p:nvSpPr>
          <p:spPr bwMode="auto">
            <a:xfrm>
              <a:off x="3656" y="2469"/>
              <a:ext cx="65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it-IT" sz="1100">
                  <a:solidFill>
                    <a:srgbClr val="FF0000"/>
                  </a:solidFill>
                  <a:latin typeface="Arial" charset="0"/>
                </a:rPr>
                <a:t>2.05 MeV</a:t>
              </a:r>
              <a:endParaRPr lang="en-US" sz="1800" b="0"/>
            </a:p>
          </p:txBody>
        </p:sp>
        <p:sp>
          <p:nvSpPr>
            <p:cNvPr id="19476" name="Rectangle 16"/>
            <p:cNvSpPr>
              <a:spLocks noChangeArrowheads="1"/>
            </p:cNvSpPr>
            <p:nvPr/>
          </p:nvSpPr>
          <p:spPr bwMode="auto">
            <a:xfrm>
              <a:off x="3641" y="1830"/>
              <a:ext cx="65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it-IT" sz="1100">
                  <a:solidFill>
                    <a:srgbClr val="FF0000"/>
                  </a:solidFill>
                  <a:latin typeface="Arial" charset="0"/>
                </a:rPr>
                <a:t>2.73 MeV</a:t>
              </a:r>
              <a:endParaRPr lang="en-US" sz="1800" b="0"/>
            </a:p>
          </p:txBody>
        </p:sp>
        <p:grpSp>
          <p:nvGrpSpPr>
            <p:cNvPr id="19477" name="Group 17"/>
            <p:cNvGrpSpPr>
              <a:grpSpLocks/>
            </p:cNvGrpSpPr>
            <p:nvPr/>
          </p:nvGrpSpPr>
          <p:grpSpPr bwMode="auto">
            <a:xfrm>
              <a:off x="1488" y="1387"/>
              <a:ext cx="2256" cy="1562"/>
              <a:chOff x="1488" y="1387"/>
              <a:chExt cx="2256" cy="1562"/>
            </a:xfrm>
          </p:grpSpPr>
          <p:sp>
            <p:nvSpPr>
              <p:cNvPr id="19478" name="Rectangle 18"/>
              <p:cNvSpPr>
                <a:spLocks noChangeArrowheads="1"/>
              </p:cNvSpPr>
              <p:nvPr/>
            </p:nvSpPr>
            <p:spPr bwMode="auto">
              <a:xfrm>
                <a:off x="1916" y="1816"/>
                <a:ext cx="395" cy="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r>
                  <a:rPr lang="it-IT" sz="1800" baseline="30000">
                    <a:latin typeface="Arial Rounded MT Bold" charset="0"/>
                  </a:rPr>
                  <a:t>6</a:t>
                </a:r>
                <a:r>
                  <a:rPr lang="it-IT" sz="1800">
                    <a:latin typeface="Arial Rounded MT Bold" charset="0"/>
                  </a:rPr>
                  <a:t>Li</a:t>
                </a:r>
                <a:endParaRPr lang="en-US" sz="1800" b="0"/>
              </a:p>
            </p:txBody>
          </p:sp>
          <p:sp>
            <p:nvSpPr>
              <p:cNvPr id="19479" name="Oval 19"/>
              <p:cNvSpPr>
                <a:spLocks noChangeArrowheads="1"/>
              </p:cNvSpPr>
              <p:nvPr/>
            </p:nvSpPr>
            <p:spPr bwMode="auto">
              <a:xfrm rot="-5400000">
                <a:off x="1559" y="1655"/>
                <a:ext cx="161" cy="157"/>
              </a:xfrm>
              <a:prstGeom prst="ellipse">
                <a:avLst/>
              </a:prstGeom>
              <a:gradFill rotWithShape="0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/>
                <a:endParaRPr lang="en-US" sz="1800" b="0"/>
              </a:p>
            </p:txBody>
          </p:sp>
          <p:sp>
            <p:nvSpPr>
              <p:cNvPr id="19480" name="Line 20"/>
              <p:cNvSpPr>
                <a:spLocks noChangeShapeType="1"/>
              </p:cNvSpPr>
              <p:nvPr/>
            </p:nvSpPr>
            <p:spPr bwMode="auto">
              <a:xfrm rot="16200000" flipH="1">
                <a:off x="1837" y="1604"/>
                <a:ext cx="0" cy="22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9481" name="Group 21"/>
              <p:cNvGrpSpPr>
                <a:grpSpLocks/>
              </p:cNvGrpSpPr>
              <p:nvPr/>
            </p:nvGrpSpPr>
            <p:grpSpPr bwMode="auto">
              <a:xfrm rot="-5400000">
                <a:off x="1912" y="1516"/>
                <a:ext cx="364" cy="384"/>
                <a:chOff x="1789" y="3808"/>
                <a:chExt cx="364" cy="340"/>
              </a:xfrm>
            </p:grpSpPr>
            <p:sp>
              <p:nvSpPr>
                <p:cNvPr id="19507" name="Oval 22"/>
                <p:cNvSpPr>
                  <a:spLocks noChangeArrowheads="1"/>
                </p:cNvSpPr>
                <p:nvPr/>
              </p:nvSpPr>
              <p:spPr bwMode="auto">
                <a:xfrm>
                  <a:off x="1789" y="3932"/>
                  <a:ext cx="165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08" name="Oval 23"/>
                <p:cNvSpPr>
                  <a:spLocks noChangeArrowheads="1"/>
                </p:cNvSpPr>
                <p:nvPr/>
              </p:nvSpPr>
              <p:spPr bwMode="auto">
                <a:xfrm>
                  <a:off x="1987" y="3870"/>
                  <a:ext cx="166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09" name="Oval 24"/>
                <p:cNvSpPr>
                  <a:spLocks noChangeArrowheads="1"/>
                </p:cNvSpPr>
                <p:nvPr/>
              </p:nvSpPr>
              <p:spPr bwMode="auto">
                <a:xfrm>
                  <a:off x="1888" y="3870"/>
                  <a:ext cx="166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10" name="Oval 25"/>
                <p:cNvSpPr>
                  <a:spLocks noChangeArrowheads="1"/>
                </p:cNvSpPr>
                <p:nvPr/>
              </p:nvSpPr>
              <p:spPr bwMode="auto">
                <a:xfrm>
                  <a:off x="1987" y="3962"/>
                  <a:ext cx="166" cy="15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11" name="Oval 26"/>
                <p:cNvSpPr>
                  <a:spLocks noChangeArrowheads="1"/>
                </p:cNvSpPr>
                <p:nvPr/>
              </p:nvSpPr>
              <p:spPr bwMode="auto">
                <a:xfrm>
                  <a:off x="1789" y="3808"/>
                  <a:ext cx="165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12" name="Oval 27"/>
                <p:cNvSpPr>
                  <a:spLocks noChangeArrowheads="1"/>
                </p:cNvSpPr>
                <p:nvPr/>
              </p:nvSpPr>
              <p:spPr bwMode="auto">
                <a:xfrm>
                  <a:off x="1855" y="3994"/>
                  <a:ext cx="166" cy="1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</p:grpSp>
          <p:sp>
            <p:nvSpPr>
              <p:cNvPr id="19482" name="Rectangle 28"/>
              <p:cNvSpPr>
                <a:spLocks noChangeArrowheads="1"/>
              </p:cNvSpPr>
              <p:nvPr/>
            </p:nvSpPr>
            <p:spPr bwMode="auto">
              <a:xfrm>
                <a:off x="1488" y="1387"/>
                <a:ext cx="310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r>
                  <a:rPr lang="it-IT" sz="1800">
                    <a:latin typeface="Arial Rounded MT Bold" charset="0"/>
                  </a:rPr>
                  <a:t>n</a:t>
                </a:r>
                <a:endParaRPr lang="en-US" sz="1800" b="0"/>
              </a:p>
            </p:txBody>
          </p:sp>
          <p:sp>
            <p:nvSpPr>
              <p:cNvPr id="19483" name="Rectangle 29"/>
              <p:cNvSpPr>
                <a:spLocks noChangeArrowheads="1"/>
              </p:cNvSpPr>
              <p:nvPr/>
            </p:nvSpPr>
            <p:spPr bwMode="auto">
              <a:xfrm>
                <a:off x="3162" y="2632"/>
                <a:ext cx="582" cy="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r>
                  <a:rPr lang="it-IT" sz="1800" baseline="30000">
                    <a:latin typeface="Arial Rounded MT Bold" charset="0"/>
                  </a:rPr>
                  <a:t>4</a:t>
                </a:r>
                <a:r>
                  <a:rPr lang="it-IT" sz="1800">
                    <a:latin typeface="Arial Rounded MT Bold" charset="0"/>
                  </a:rPr>
                  <a:t>He</a:t>
                </a:r>
                <a:endParaRPr lang="en-US" sz="1800" b="0"/>
              </a:p>
            </p:txBody>
          </p:sp>
          <p:sp>
            <p:nvSpPr>
              <p:cNvPr id="19484" name="Rectangle 30"/>
              <p:cNvSpPr>
                <a:spLocks noChangeArrowheads="1"/>
              </p:cNvSpPr>
              <p:nvPr/>
            </p:nvSpPr>
            <p:spPr bwMode="auto">
              <a:xfrm>
                <a:off x="2208" y="2056"/>
                <a:ext cx="496" cy="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r>
                  <a:rPr lang="it-IT" sz="1800" baseline="30000">
                    <a:latin typeface="Arial Rounded MT Bold" charset="0"/>
                  </a:rPr>
                  <a:t>7</a:t>
                </a:r>
                <a:r>
                  <a:rPr lang="it-IT" sz="1800">
                    <a:latin typeface="Arial Rounded MT Bold" charset="0"/>
                  </a:rPr>
                  <a:t>Li</a:t>
                </a:r>
                <a:endParaRPr lang="en-US" sz="1800" b="0"/>
              </a:p>
            </p:txBody>
          </p:sp>
          <p:sp>
            <p:nvSpPr>
              <p:cNvPr id="19485" name="Rectangle 31"/>
              <p:cNvSpPr>
                <a:spLocks noChangeArrowheads="1"/>
              </p:cNvSpPr>
              <p:nvPr/>
            </p:nvSpPr>
            <p:spPr bwMode="auto">
              <a:xfrm>
                <a:off x="3264" y="1528"/>
                <a:ext cx="449" cy="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r>
                  <a:rPr lang="it-IT" sz="1800" baseline="30000">
                    <a:latin typeface="Arial Rounded MT Bold" charset="0"/>
                  </a:rPr>
                  <a:t>3</a:t>
                </a:r>
                <a:r>
                  <a:rPr lang="it-IT" sz="1800">
                    <a:latin typeface="Arial Rounded MT Bold" charset="0"/>
                  </a:rPr>
                  <a:t>H</a:t>
                </a:r>
                <a:endParaRPr lang="en-US" sz="1800" b="0"/>
              </a:p>
            </p:txBody>
          </p:sp>
          <p:grpSp>
            <p:nvGrpSpPr>
              <p:cNvPr id="19486" name="Group 32"/>
              <p:cNvGrpSpPr>
                <a:grpSpLocks/>
              </p:cNvGrpSpPr>
              <p:nvPr/>
            </p:nvGrpSpPr>
            <p:grpSpPr bwMode="auto">
              <a:xfrm rot="-5400000">
                <a:off x="3339" y="1794"/>
                <a:ext cx="260" cy="246"/>
                <a:chOff x="2544" y="2703"/>
                <a:chExt cx="260" cy="232"/>
              </a:xfrm>
            </p:grpSpPr>
            <p:sp>
              <p:nvSpPr>
                <p:cNvPr id="19504" name="Oval 33"/>
                <p:cNvSpPr>
                  <a:spLocks noChangeArrowheads="1"/>
                </p:cNvSpPr>
                <p:nvPr/>
              </p:nvSpPr>
              <p:spPr bwMode="auto">
                <a:xfrm>
                  <a:off x="2655" y="2726"/>
                  <a:ext cx="149" cy="1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05" name="Oval 34"/>
                <p:cNvSpPr>
                  <a:spLocks noChangeArrowheads="1"/>
                </p:cNvSpPr>
                <p:nvPr/>
              </p:nvSpPr>
              <p:spPr bwMode="auto">
                <a:xfrm>
                  <a:off x="2544" y="2703"/>
                  <a:ext cx="149" cy="1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06" name="Oval 35"/>
                <p:cNvSpPr>
                  <a:spLocks noChangeArrowheads="1"/>
                </p:cNvSpPr>
                <p:nvPr/>
              </p:nvSpPr>
              <p:spPr bwMode="auto">
                <a:xfrm>
                  <a:off x="2588" y="2798"/>
                  <a:ext cx="149" cy="1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</p:grpSp>
          <p:sp>
            <p:nvSpPr>
              <p:cNvPr id="19487" name="Line 36"/>
              <p:cNvSpPr>
                <a:spLocks noChangeShapeType="1"/>
              </p:cNvSpPr>
              <p:nvPr/>
            </p:nvSpPr>
            <p:spPr bwMode="auto">
              <a:xfrm rot="16200000" flipH="1">
                <a:off x="3041" y="2198"/>
                <a:ext cx="180" cy="36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9488" name="Group 37"/>
              <p:cNvGrpSpPr>
                <a:grpSpLocks/>
              </p:cNvGrpSpPr>
              <p:nvPr/>
            </p:nvGrpSpPr>
            <p:grpSpPr bwMode="auto">
              <a:xfrm rot="-5400000">
                <a:off x="3320" y="2377"/>
                <a:ext cx="298" cy="319"/>
                <a:chOff x="1584" y="2448"/>
                <a:chExt cx="480" cy="528"/>
              </a:xfrm>
            </p:grpSpPr>
            <p:sp>
              <p:nvSpPr>
                <p:cNvPr id="19500" name="Oval 38"/>
                <p:cNvSpPr>
                  <a:spLocks noChangeArrowheads="1"/>
                </p:cNvSpPr>
                <p:nvPr/>
              </p:nvSpPr>
              <p:spPr bwMode="auto">
                <a:xfrm>
                  <a:off x="1584" y="2592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01" name="Oval 39"/>
                <p:cNvSpPr>
                  <a:spLocks noChangeArrowheads="1"/>
                </p:cNvSpPr>
                <p:nvPr/>
              </p:nvSpPr>
              <p:spPr bwMode="auto">
                <a:xfrm>
                  <a:off x="1824" y="2592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02" name="Oval 40"/>
                <p:cNvSpPr>
                  <a:spLocks noChangeArrowheads="1"/>
                </p:cNvSpPr>
                <p:nvPr/>
              </p:nvSpPr>
              <p:spPr bwMode="auto">
                <a:xfrm>
                  <a:off x="1680" y="2448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  <p:sp>
              <p:nvSpPr>
                <p:cNvPr id="19503" name="Oval 41"/>
                <p:cNvSpPr>
                  <a:spLocks noChangeArrowheads="1"/>
                </p:cNvSpPr>
                <p:nvPr/>
              </p:nvSpPr>
              <p:spPr bwMode="auto">
                <a:xfrm>
                  <a:off x="1680" y="2736"/>
                  <a:ext cx="240" cy="2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</p:grpSp>
          <p:grpSp>
            <p:nvGrpSpPr>
              <p:cNvPr id="19489" name="Group 42"/>
              <p:cNvGrpSpPr>
                <a:grpSpLocks/>
              </p:cNvGrpSpPr>
              <p:nvPr/>
            </p:nvGrpSpPr>
            <p:grpSpPr bwMode="auto">
              <a:xfrm rot="-5400000">
                <a:off x="2654" y="2044"/>
                <a:ext cx="364" cy="369"/>
                <a:chOff x="2180" y="2050"/>
                <a:chExt cx="364" cy="348"/>
              </a:xfrm>
            </p:grpSpPr>
            <p:grpSp>
              <p:nvGrpSpPr>
                <p:cNvPr id="19492" name="Group 43"/>
                <p:cNvGrpSpPr>
                  <a:grpSpLocks/>
                </p:cNvGrpSpPr>
                <p:nvPr/>
              </p:nvGrpSpPr>
              <p:grpSpPr bwMode="auto">
                <a:xfrm>
                  <a:off x="2180" y="2058"/>
                  <a:ext cx="364" cy="340"/>
                  <a:chOff x="1789" y="3808"/>
                  <a:chExt cx="364" cy="340"/>
                </a:xfrm>
              </p:grpSpPr>
              <p:sp>
                <p:nvSpPr>
                  <p:cNvPr id="19494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1789" y="3932"/>
                    <a:ext cx="165" cy="15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algn="l"/>
                    <a:endParaRPr lang="en-US" sz="1800" b="0"/>
                  </a:p>
                </p:txBody>
              </p:sp>
              <p:sp>
                <p:nvSpPr>
                  <p:cNvPr id="19495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1987" y="3870"/>
                    <a:ext cx="166" cy="15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algn="l"/>
                    <a:endParaRPr lang="en-US" sz="1800" b="0"/>
                  </a:p>
                </p:txBody>
              </p:sp>
              <p:sp>
                <p:nvSpPr>
                  <p:cNvPr id="19496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888" y="3870"/>
                    <a:ext cx="166" cy="15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algn="l"/>
                    <a:endParaRPr lang="en-US" sz="1800" b="0"/>
                  </a:p>
                </p:txBody>
              </p:sp>
              <p:sp>
                <p:nvSpPr>
                  <p:cNvPr id="19497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987" y="3962"/>
                    <a:ext cx="166" cy="15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algn="l"/>
                    <a:endParaRPr lang="en-US" sz="1800" b="0"/>
                  </a:p>
                </p:txBody>
              </p:sp>
              <p:sp>
                <p:nvSpPr>
                  <p:cNvPr id="19498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789" y="3808"/>
                    <a:ext cx="165" cy="15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3D4A8"/>
                      </a:gs>
                      <a:gs pos="25000">
                        <a:srgbClr val="21D6E0"/>
                      </a:gs>
                      <a:gs pos="75000">
                        <a:srgbClr val="0087E6"/>
                      </a:gs>
                      <a:gs pos="100000">
                        <a:srgbClr val="005CB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algn="l"/>
                    <a:endParaRPr lang="en-US" sz="1800" b="0"/>
                  </a:p>
                </p:txBody>
              </p:sp>
              <p:sp>
                <p:nvSpPr>
                  <p:cNvPr id="19499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855" y="3994"/>
                    <a:ext cx="166" cy="15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eaVert" wrap="none" anchor="ctr"/>
                  <a:lstStyle/>
                  <a:p>
                    <a:pPr algn="l"/>
                    <a:endParaRPr lang="en-US" sz="1800" b="0"/>
                  </a:p>
                </p:txBody>
              </p:sp>
            </p:grpSp>
            <p:sp>
              <p:nvSpPr>
                <p:cNvPr id="19493" name="Oval 50"/>
                <p:cNvSpPr>
                  <a:spLocks noChangeArrowheads="1"/>
                </p:cNvSpPr>
                <p:nvPr/>
              </p:nvSpPr>
              <p:spPr bwMode="auto">
                <a:xfrm>
                  <a:off x="2294" y="2050"/>
                  <a:ext cx="149" cy="1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algn="l"/>
                  <a:endParaRPr lang="en-US" sz="1800" b="0"/>
                </a:p>
              </p:txBody>
            </p:sp>
          </p:grpSp>
          <p:sp>
            <p:nvSpPr>
              <p:cNvPr id="19490" name="Line 51"/>
              <p:cNvSpPr>
                <a:spLocks noChangeShapeType="1"/>
              </p:cNvSpPr>
              <p:nvPr/>
            </p:nvSpPr>
            <p:spPr bwMode="auto">
              <a:xfrm rot="-5400000">
                <a:off x="3033" y="1866"/>
                <a:ext cx="192" cy="36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491" name="AutoShape 52"/>
              <p:cNvSpPr>
                <a:spLocks noChangeArrowheads="1"/>
              </p:cNvSpPr>
              <p:nvPr/>
            </p:nvSpPr>
            <p:spPr bwMode="auto">
              <a:xfrm rot="1758526">
                <a:off x="2337" y="1907"/>
                <a:ext cx="336" cy="144"/>
              </a:xfrm>
              <a:prstGeom prst="rightArrow">
                <a:avLst>
                  <a:gd name="adj1" fmla="val 50000"/>
                  <a:gd name="adj2" fmla="val 58333"/>
                </a:avLst>
              </a:prstGeom>
              <a:gradFill rotWithShape="0">
                <a:gsLst>
                  <a:gs pos="0">
                    <a:srgbClr val="006500"/>
                  </a:gs>
                  <a:gs pos="50000">
                    <a:srgbClr val="00FF00"/>
                  </a:gs>
                  <a:gs pos="100000">
                    <a:srgbClr val="006500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PerspectiveBottomRight"/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00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l"/>
                <a:endParaRPr lang="en-US" sz="1800" b="0"/>
              </a:p>
            </p:txBody>
          </p:sp>
        </p:grpSp>
      </p:grpSp>
      <p:grpSp>
        <p:nvGrpSpPr>
          <p:cNvPr id="3" name="Gruppo 2"/>
          <p:cNvGrpSpPr/>
          <p:nvPr/>
        </p:nvGrpSpPr>
        <p:grpSpPr>
          <a:xfrm>
            <a:off x="169863" y="3725863"/>
            <a:ext cx="4835613" cy="2647499"/>
            <a:chOff x="4155987" y="3635375"/>
            <a:chExt cx="4835613" cy="2647499"/>
          </a:xfrm>
        </p:grpSpPr>
        <p:grpSp>
          <p:nvGrpSpPr>
            <p:cNvPr id="19457" name="Group 20"/>
            <p:cNvGrpSpPr>
              <a:grpSpLocks/>
            </p:cNvGrpSpPr>
            <p:nvPr/>
          </p:nvGrpSpPr>
          <p:grpSpPr bwMode="auto">
            <a:xfrm>
              <a:off x="4155987" y="3795261"/>
              <a:ext cx="4295775" cy="2487613"/>
              <a:chOff x="432" y="576"/>
              <a:chExt cx="2706" cy="1567"/>
            </a:xfrm>
          </p:grpSpPr>
          <p:pic>
            <p:nvPicPr>
              <p:cNvPr id="19513" name="Picture 87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576"/>
                <a:ext cx="2706" cy="1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866" name="Rectangle 18"/>
              <p:cNvSpPr>
                <a:spLocks noChangeArrowheads="1"/>
              </p:cNvSpPr>
              <p:nvPr/>
            </p:nvSpPr>
            <p:spPr bwMode="auto">
              <a:xfrm>
                <a:off x="435" y="1779"/>
                <a:ext cx="2688" cy="3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06913" name="Text Box 65"/>
            <p:cNvSpPr txBox="1">
              <a:spLocks noChangeArrowheads="1"/>
            </p:cNvSpPr>
            <p:nvPr/>
          </p:nvSpPr>
          <p:spPr bwMode="auto">
            <a:xfrm>
              <a:off x="7019925" y="3635375"/>
              <a:ext cx="19716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aseline="40000">
                  <a:solidFill>
                    <a:srgbClr val="0000FF"/>
                  </a:solidFill>
                  <a:cs typeface="+mn-cs"/>
                </a:rPr>
                <a:t>6</a:t>
              </a:r>
              <a:r>
                <a:rPr lang="en-US">
                  <a:solidFill>
                    <a:srgbClr val="0000FF"/>
                  </a:solidFill>
                  <a:cs typeface="+mn-cs"/>
                </a:rPr>
                <a:t>LiF converter</a:t>
              </a:r>
            </a:p>
          </p:txBody>
        </p:sp>
        <p:sp>
          <p:nvSpPr>
            <p:cNvPr id="206914" name="Line 66"/>
            <p:cNvSpPr>
              <a:spLocks noChangeShapeType="1"/>
            </p:cNvSpPr>
            <p:nvPr/>
          </p:nvSpPr>
          <p:spPr bwMode="auto">
            <a:xfrm flipH="1">
              <a:off x="6918325" y="3979863"/>
              <a:ext cx="885825" cy="9032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1" name="Group 67"/>
          <p:cNvGrpSpPr>
            <a:grpSpLocks/>
          </p:cNvGrpSpPr>
          <p:nvPr/>
        </p:nvGrpSpPr>
        <p:grpSpPr bwMode="auto">
          <a:xfrm>
            <a:off x="5094288" y="801688"/>
            <a:ext cx="3662362" cy="2855912"/>
            <a:chOff x="576" y="11952"/>
            <a:chExt cx="5232" cy="4081"/>
          </a:xfrm>
        </p:grpSpPr>
        <p:pic>
          <p:nvPicPr>
            <p:cNvPr id="206916" name="Picture 6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1952"/>
              <a:ext cx="5232" cy="4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6917" name="Oval 69"/>
            <p:cNvSpPr>
              <a:spLocks noChangeArrowheads="1"/>
            </p:cNvSpPr>
            <p:nvPr/>
          </p:nvSpPr>
          <p:spPr bwMode="auto">
            <a:xfrm>
              <a:off x="1449" y="12648"/>
              <a:ext cx="191" cy="143"/>
            </a:xfrm>
            <a:prstGeom prst="ellipse">
              <a:avLst/>
            </a:prstGeom>
            <a:noFill/>
            <a:ln w="38100">
              <a:solidFill>
                <a:srgbClr val="0066C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6918" name="Rectangle 70"/>
            <p:cNvSpPr>
              <a:spLocks noChangeArrowheads="1"/>
            </p:cNvSpPr>
            <p:nvPr/>
          </p:nvSpPr>
          <p:spPr bwMode="auto">
            <a:xfrm>
              <a:off x="2304" y="12344"/>
              <a:ext cx="1313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  <a:defRPr/>
              </a:pPr>
              <a:r>
                <a:rPr lang="en-US" sz="1600">
                  <a:solidFill>
                    <a:srgbClr val="004C97"/>
                  </a:solidFill>
                  <a:latin typeface="Arial" charset="0"/>
                  <a:cs typeface="+mn-cs"/>
                </a:rPr>
                <a:t>thermal</a:t>
              </a:r>
            </a:p>
            <a:p>
              <a:pPr algn="l">
                <a:lnSpc>
                  <a:spcPct val="80000"/>
                </a:lnSpc>
                <a:defRPr/>
              </a:pPr>
              <a:r>
                <a:rPr lang="en-US" sz="1600">
                  <a:solidFill>
                    <a:srgbClr val="004C97"/>
                  </a:solidFill>
                  <a:latin typeface="Arial" charset="0"/>
                  <a:cs typeface="+mn-cs"/>
                </a:rPr>
                <a:t>range</a:t>
              </a:r>
              <a:endParaRPr lang="it-IT">
                <a:solidFill>
                  <a:srgbClr val="004C97"/>
                </a:solidFill>
                <a:latin typeface="Arial" charset="0"/>
                <a:cs typeface="+mn-cs"/>
              </a:endParaRPr>
            </a:p>
          </p:txBody>
        </p:sp>
        <p:cxnSp>
          <p:nvCxnSpPr>
            <p:cNvPr id="206919" name="AutoShape 71"/>
            <p:cNvCxnSpPr>
              <a:cxnSpLocks noChangeShapeType="1"/>
              <a:stCxn id="206918" idx="1"/>
              <a:endCxn id="206917" idx="7"/>
            </p:cNvCxnSpPr>
            <p:nvPr/>
          </p:nvCxnSpPr>
          <p:spPr bwMode="auto">
            <a:xfrm flipH="1">
              <a:off x="1612" y="12471"/>
              <a:ext cx="692" cy="186"/>
            </a:xfrm>
            <a:prstGeom prst="straightConnector1">
              <a:avLst/>
            </a:prstGeom>
            <a:noFill/>
            <a:ln w="38100">
              <a:solidFill>
                <a:srgbClr val="0066C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06921" name="Oval 73"/>
          <p:cNvSpPr>
            <a:spLocks noChangeArrowheads="1"/>
          </p:cNvSpPr>
          <p:nvPr/>
        </p:nvSpPr>
        <p:spPr bwMode="auto">
          <a:xfrm>
            <a:off x="1058863" y="1120775"/>
            <a:ext cx="392112" cy="314325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6922" name="Line 74"/>
          <p:cNvSpPr>
            <a:spLocks noChangeShapeType="1"/>
          </p:cNvSpPr>
          <p:nvPr/>
        </p:nvSpPr>
        <p:spPr bwMode="auto">
          <a:xfrm>
            <a:off x="1431925" y="1276350"/>
            <a:ext cx="4189413" cy="650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1" name="AutoShape 72"/>
          <p:cNvSpPr>
            <a:spLocks noChangeArrowheads="1"/>
          </p:cNvSpPr>
          <p:nvPr/>
        </p:nvSpPr>
        <p:spPr bwMode="auto">
          <a:xfrm>
            <a:off x="1461842" y="204387"/>
            <a:ext cx="6236507" cy="525132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>
              <a:defRPr/>
            </a:pPr>
            <a:r>
              <a:rPr lang="en-US" sz="2400" dirty="0">
                <a:solidFill>
                  <a:srgbClr val="FF0000"/>
                </a:solidFill>
              </a:rPr>
              <a:t>Is it possible to detect thermal neutrons too? </a:t>
            </a:r>
          </a:p>
        </p:txBody>
      </p:sp>
      <p:sp>
        <p:nvSpPr>
          <p:cNvPr id="62" name="AutoShape 72"/>
          <p:cNvSpPr>
            <a:spLocks noChangeArrowheads="1"/>
          </p:cNvSpPr>
          <p:nvPr/>
        </p:nvSpPr>
        <p:spPr bwMode="auto">
          <a:xfrm>
            <a:off x="3668300" y="1663437"/>
            <a:ext cx="1129098" cy="5251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4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63" name="AutoShape 72"/>
          <p:cNvSpPr>
            <a:spLocks noChangeArrowheads="1"/>
          </p:cNvSpPr>
          <p:nvPr/>
        </p:nvSpPr>
        <p:spPr bwMode="auto">
          <a:xfrm>
            <a:off x="5705382" y="4623190"/>
            <a:ext cx="2685900" cy="1342377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smtClean="0">
                <a:solidFill>
                  <a:srgbClr val="FF0000"/>
                </a:solidFill>
              </a:rPr>
              <a:t>See talk P.Finocchiaro, yesterday</a:t>
            </a:r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270000" y="1617663"/>
            <a:ext cx="6160661" cy="373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l">
              <a:lnSpc>
                <a:spcPct val="200000"/>
              </a:lnSpc>
              <a:buFont typeface="Wingdings" charset="0"/>
              <a:buChar char="Ø"/>
              <a:defRPr/>
            </a:pPr>
            <a:r>
              <a:rPr lang="en-US" dirty="0">
                <a:solidFill>
                  <a:srgbClr val="0000FF"/>
                </a:solidFill>
                <a:cs typeface="+mn-cs"/>
              </a:rPr>
              <a:t>     efficient real-time monitoring of radioactive waste</a:t>
            </a:r>
          </a:p>
          <a:p>
            <a:pPr lvl="1" algn="l">
              <a:lnSpc>
                <a:spcPct val="200000"/>
              </a:lnSpc>
              <a:buFont typeface="Wingdings" charset="0"/>
              <a:buChar char="Ø"/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     low cost for detectors and data transmission</a:t>
            </a:r>
            <a:endParaRPr lang="en-US" dirty="0">
              <a:solidFill>
                <a:srgbClr val="0000FF"/>
              </a:solidFill>
              <a:cs typeface="+mn-cs"/>
            </a:endParaRPr>
          </a:p>
          <a:p>
            <a:pPr lvl="1" algn="l">
              <a:lnSpc>
                <a:spcPct val="200000"/>
              </a:lnSpc>
              <a:buFont typeface="Wingdings" charset="0"/>
              <a:buChar char="Ø"/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     fast identification of leak position</a:t>
            </a:r>
          </a:p>
          <a:p>
            <a:pPr lvl="1" algn="l">
              <a:lnSpc>
                <a:spcPct val="200000"/>
              </a:lnSpc>
              <a:buFont typeface="Wingdings" charset="0"/>
              <a:buChar char="Ø"/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     reduce potential radiation doses to workers</a:t>
            </a:r>
          </a:p>
          <a:p>
            <a:pPr lvl="1" algn="l">
              <a:lnSpc>
                <a:spcPct val="200000"/>
              </a:lnSpc>
              <a:buClr>
                <a:srgbClr val="0000FF"/>
              </a:buClr>
              <a:buFont typeface="Wingdings" charset="0"/>
              <a:buChar char="Ø"/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     </a:t>
            </a:r>
            <a:r>
              <a:rPr lang="en-US" dirty="0">
                <a:solidFill>
                  <a:srgbClr val="0000FF"/>
                </a:solidFill>
                <a:cs typeface="+mn-cs"/>
              </a:rPr>
              <a:t>possibility to detect neutrons</a:t>
            </a:r>
          </a:p>
          <a:p>
            <a:pPr lvl="1" algn="l">
              <a:lnSpc>
                <a:spcPct val="200000"/>
              </a:lnSpc>
              <a:buFontTx/>
              <a:buChar char="•"/>
              <a:defRPr/>
            </a:pPr>
            <a:endParaRPr lang="en-US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4" name="AutoShape 72"/>
          <p:cNvSpPr>
            <a:spLocks noChangeArrowheads="1"/>
          </p:cNvSpPr>
          <p:nvPr/>
        </p:nvSpPr>
        <p:spPr bwMode="auto">
          <a:xfrm>
            <a:off x="1461842" y="204387"/>
            <a:ext cx="6236507" cy="525132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</a:rPr>
              <a:t>Conclusion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etn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90488" y="5640388"/>
            <a:ext cx="89106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000">
                <a:solidFill>
                  <a:srgbClr val="0000FF"/>
                </a:solidFill>
                <a:cs typeface="+mn-cs"/>
              </a:rPr>
              <a:t>THANKS FOR THE ATTENTION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72"/>
          <p:cNvSpPr>
            <a:spLocks noChangeArrowheads="1"/>
          </p:cNvSpPr>
          <p:nvPr/>
        </p:nvSpPr>
        <p:spPr bwMode="auto">
          <a:xfrm>
            <a:off x="1229988" y="178156"/>
            <a:ext cx="6708297" cy="491080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 eaLnBrk="1" hangingPunct="1">
              <a:spcBef>
                <a:spcPts val="0"/>
              </a:spcBef>
              <a:defRPr/>
            </a:pPr>
            <a:r>
              <a:rPr lang="en-US" sz="2200" dirty="0">
                <a:solidFill>
                  <a:srgbClr val="FF0000"/>
                </a:solidFill>
              </a:rPr>
              <a:t>Radioactive waste confined into  </a:t>
            </a:r>
            <a:r>
              <a:rPr lang="en-US" sz="2200" dirty="0" smtClean="0">
                <a:solidFill>
                  <a:srgbClr val="FF0000"/>
                </a:solidFill>
              </a:rPr>
              <a:t>long-lasting </a:t>
            </a:r>
            <a:r>
              <a:rPr lang="en-US" sz="2200" dirty="0">
                <a:solidFill>
                  <a:srgbClr val="FF0000"/>
                </a:solidFill>
              </a:rPr>
              <a:t>drums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182881" y="4083738"/>
            <a:ext cx="4216908" cy="2310356"/>
          </a:xfrm>
          <a:prstGeom prst="roundRect">
            <a:avLst>
              <a:gd name="adj" fmla="val 12755"/>
            </a:avLst>
          </a:prstGeom>
          <a:solidFill>
            <a:srgbClr val="FFD347"/>
          </a:solidFill>
          <a:ln w="25400"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8000" tIns="108000" rIns="104287" bIns="108000">
            <a:noAutofit/>
          </a:bodyPr>
          <a:lstStyle/>
          <a:p>
            <a:pPr defTabSz="1042988" eaLnBrk="1" hangingPunct="1">
              <a:spcBef>
                <a:spcPct val="50000"/>
              </a:spcBef>
              <a:buClr>
                <a:srgbClr val="0070C0"/>
              </a:buClr>
              <a:defRPr/>
            </a:pPr>
            <a:r>
              <a:rPr lang="en-US" altLang="it-IT" sz="1800" dirty="0" smtClean="0">
                <a:solidFill>
                  <a:srgbClr val="FF0000"/>
                </a:solidFill>
                <a:latin typeface="Arial" charset="0"/>
              </a:rPr>
              <a:t>Topics</a:t>
            </a:r>
          </a:p>
          <a:p>
            <a:pPr marL="285750" indent="-285750" algn="l" defTabSz="1042988" eaLnBrk="1" hangingPunct="1">
              <a:spcBef>
                <a:spcPct val="50000"/>
              </a:spcBef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en-US" altLang="it-IT" sz="1600" b="0" dirty="0" smtClean="0">
                <a:solidFill>
                  <a:srgbClr val="FF0000"/>
                </a:solidFill>
                <a:latin typeface="Arial" charset="0"/>
              </a:rPr>
              <a:t>On-line </a:t>
            </a:r>
            <a:r>
              <a:rPr lang="en-US" altLang="it-IT" sz="1600" b="0" dirty="0">
                <a:solidFill>
                  <a:srgbClr val="FF0000"/>
                </a:solidFill>
                <a:latin typeface="Arial" charset="0"/>
              </a:rPr>
              <a:t>monitoring </a:t>
            </a:r>
            <a:r>
              <a:rPr lang="en-US" altLang="it-IT" sz="1600" b="0" dirty="0" smtClean="0">
                <a:solidFill>
                  <a:srgbClr val="FF0000"/>
                </a:solidFill>
                <a:latin typeface="Arial" charset="0"/>
              </a:rPr>
              <a:t>of short/medium term radioactive </a:t>
            </a:r>
            <a:r>
              <a:rPr lang="en-US" altLang="it-IT" sz="1600" b="0" dirty="0">
                <a:solidFill>
                  <a:srgbClr val="FF0000"/>
                </a:solidFill>
                <a:latin typeface="Arial" charset="0"/>
              </a:rPr>
              <a:t>waste </a:t>
            </a:r>
            <a:r>
              <a:rPr lang="en-US" altLang="it-IT" sz="1600" b="0" dirty="0" smtClean="0">
                <a:solidFill>
                  <a:srgbClr val="FF0000"/>
                </a:solidFill>
                <a:latin typeface="Arial" charset="0"/>
              </a:rPr>
              <a:t>storage</a:t>
            </a:r>
          </a:p>
          <a:p>
            <a:pPr marL="285750" indent="-285750" algn="l"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Ø"/>
              <a:defRPr/>
            </a:pPr>
            <a:r>
              <a:rPr lang="en-US" altLang="it-IT" sz="1600" b="0" dirty="0" smtClean="0">
                <a:solidFill>
                  <a:srgbClr val="FF0000"/>
                </a:solidFill>
                <a:latin typeface="Arial" charset="0"/>
              </a:rPr>
              <a:t>Application of non-conventional detectors for decommissioning</a:t>
            </a:r>
            <a:endParaRPr lang="en-US" altLang="it-IT" sz="1600" b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AutoShape 72"/>
          <p:cNvSpPr>
            <a:spLocks noChangeArrowheads="1"/>
          </p:cNvSpPr>
          <p:nvPr/>
        </p:nvSpPr>
        <p:spPr bwMode="auto">
          <a:xfrm>
            <a:off x="4764022" y="4083738"/>
            <a:ext cx="4193795" cy="2310356"/>
          </a:xfrm>
          <a:prstGeom prst="roundRect">
            <a:avLst>
              <a:gd name="adj" fmla="val 12755"/>
            </a:avLst>
          </a:prstGeom>
          <a:solidFill>
            <a:srgbClr val="FFFF99"/>
          </a:solidFill>
          <a:ln w="25400" cmpd="sng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8000" tIns="108000" rIns="104287" bIns="108000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0000FF"/>
                </a:solidFill>
                <a:latin typeface="Arial" charset="0"/>
              </a:rPr>
              <a:t>Goals</a:t>
            </a:r>
          </a:p>
          <a:p>
            <a:pPr marL="358775" indent="-358775" algn="l">
              <a:spcAft>
                <a:spcPts val="1200"/>
              </a:spcAft>
              <a:buFont typeface="Wingdings" charset="0"/>
              <a:buChar char="Ø"/>
              <a:defRPr/>
            </a:pPr>
            <a:r>
              <a:rPr lang="en-US" sz="1600" b="0" dirty="0" smtClean="0">
                <a:solidFill>
                  <a:srgbClr val="0000FF"/>
                </a:solidFill>
                <a:latin typeface="Arial" charset="0"/>
              </a:rPr>
              <a:t>real-time </a:t>
            </a:r>
            <a:r>
              <a:rPr lang="en-US" sz="1600" b="0" dirty="0">
                <a:solidFill>
                  <a:srgbClr val="0000FF"/>
                </a:solidFill>
                <a:latin typeface="Arial" charset="0"/>
              </a:rPr>
              <a:t>monitoring: activity, mechanical stability, etc</a:t>
            </a:r>
            <a:r>
              <a:rPr lang="en-US" sz="1600" b="0" dirty="0" smtClean="0">
                <a:solidFill>
                  <a:srgbClr val="0000FF"/>
                </a:solidFill>
                <a:latin typeface="Arial" charset="0"/>
              </a:rPr>
              <a:t>.</a:t>
            </a:r>
            <a:endParaRPr lang="en-US" altLang="it-IT" sz="1600" b="0" dirty="0" smtClean="0">
              <a:solidFill>
                <a:srgbClr val="FF0000"/>
              </a:solidFill>
              <a:latin typeface="Arial" charset="0"/>
            </a:endParaRPr>
          </a:p>
          <a:p>
            <a:pPr marL="358775" indent="-358775" algn="l">
              <a:spcAft>
                <a:spcPct val="100000"/>
              </a:spcAft>
              <a:buFont typeface="Wingdings" charset="0"/>
              <a:buChar char="Ø"/>
              <a:defRPr/>
            </a:pPr>
            <a:r>
              <a:rPr lang="en-US" sz="1600" b="0" dirty="0" err="1">
                <a:solidFill>
                  <a:srgbClr val="0000FF"/>
                </a:solidFill>
                <a:latin typeface="Arial" charset="0"/>
                <a:cs typeface="Times New Roman" charset="0"/>
              </a:rPr>
              <a:t>radwaste</a:t>
            </a:r>
            <a:r>
              <a:rPr lang="en-US" sz="1600" b="0" dirty="0">
                <a:solidFill>
                  <a:srgbClr val="0000FF"/>
                </a:solidFill>
                <a:latin typeface="Arial" charset="0"/>
                <a:cs typeface="Times New Roman" charset="0"/>
              </a:rPr>
              <a:t> handling by means of advanced tools and procedures suitable for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cs typeface="Times New Roman" charset="0"/>
              </a:rPr>
              <a:t>reducing the risks</a:t>
            </a:r>
            <a:r>
              <a:rPr lang="en-US" sz="1600" b="0" dirty="0">
                <a:solidFill>
                  <a:srgbClr val="0000FF"/>
                </a:solidFill>
                <a:latin typeface="Arial" charset="0"/>
                <a:cs typeface="Times New Roman" charset="0"/>
              </a:rPr>
              <a:t> to the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cs typeface="Times New Roman" charset="0"/>
              </a:rPr>
              <a:t>local workers</a:t>
            </a:r>
            <a:r>
              <a:rPr lang="en-US" sz="1600" b="0" dirty="0">
                <a:solidFill>
                  <a:srgbClr val="FF0000"/>
                </a:solidFill>
                <a:latin typeface="Arial" charset="0"/>
                <a:cs typeface="Times New Roman" charset="0"/>
              </a:rPr>
              <a:t> </a:t>
            </a:r>
            <a:r>
              <a:rPr lang="en-US" sz="1600" b="0" dirty="0">
                <a:solidFill>
                  <a:srgbClr val="0000FF"/>
                </a:solidFill>
                <a:latin typeface="Arial" charset="0"/>
                <a:cs typeface="Times New Roman" charset="0"/>
              </a:rPr>
              <a:t>and to the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cs typeface="Times New Roman" charset="0"/>
              </a:rPr>
              <a:t>population</a:t>
            </a:r>
            <a:endParaRPr lang="en-US" sz="1600" b="0" dirty="0">
              <a:solidFill>
                <a:srgbClr val="FF0000"/>
              </a:solidFill>
              <a:latin typeface="Arial" charset="0"/>
              <a:cs typeface="Times New Roman" charset="0"/>
            </a:endParaRP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522035"/>
              </p:ext>
            </p:extLst>
          </p:nvPr>
        </p:nvGraphicFramePr>
        <p:xfrm>
          <a:off x="6008392" y="900773"/>
          <a:ext cx="2895600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" name="Document" r:id="rId4" imgW="12761905" imgH="6984127" progId="Word.Document.8">
                  <p:embed/>
                </p:oleObj>
              </mc:Choice>
              <mc:Fallback>
                <p:oleObj name="Document" r:id="rId4" imgW="12761905" imgH="6984127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392" y="900773"/>
                        <a:ext cx="2895600" cy="158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845578"/>
              </p:ext>
            </p:extLst>
          </p:nvPr>
        </p:nvGraphicFramePr>
        <p:xfrm>
          <a:off x="260134" y="908241"/>
          <a:ext cx="289560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" name="Document" r:id="rId7" imgW="12761905" imgH="6984127" progId="Word.Document.8">
                  <p:embed/>
                </p:oleObj>
              </mc:Choice>
              <mc:Fallback>
                <p:oleObj name="Document" r:id="rId7" imgW="12761905" imgH="6984127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34" y="908241"/>
                        <a:ext cx="289560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02" descr=" homer.gif                                                      00717521 PFMACX106                      7C268664: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2879" y="1343861"/>
            <a:ext cx="998884" cy="13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3434886" y="882880"/>
            <a:ext cx="2263747" cy="38892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Problem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2560" y="2533099"/>
            <a:ext cx="3172203" cy="817245"/>
          </a:xfrm>
          <a:prstGeom prst="roundRect">
            <a:avLst/>
          </a:prstGeom>
          <a:ln cap="rnd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Radioactive </a:t>
            </a:r>
            <a:r>
              <a:rPr lang="en-US" sz="1400" dirty="0">
                <a:solidFill>
                  <a:srgbClr val="0000FF"/>
                </a:solidFill>
              </a:rPr>
              <a:t>waste produced worldwide generally sealed in special </a:t>
            </a:r>
            <a:r>
              <a:rPr lang="en-US" sz="1400" dirty="0" smtClean="0">
                <a:solidFill>
                  <a:srgbClr val="0000FF"/>
                </a:solidFill>
              </a:rPr>
              <a:t>drums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907674" y="2535780"/>
            <a:ext cx="3115325" cy="105560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The storage </a:t>
            </a:r>
            <a:r>
              <a:rPr lang="en-US" sz="1400" dirty="0" smtClean="0">
                <a:solidFill>
                  <a:srgbClr val="0000FF"/>
                </a:solidFill>
              </a:rPr>
              <a:t>site </a:t>
            </a:r>
            <a:r>
              <a:rPr lang="en-US" sz="1400" dirty="0">
                <a:solidFill>
                  <a:srgbClr val="0000FF"/>
                </a:solidFill>
              </a:rPr>
              <a:t>should be monitored for </a:t>
            </a:r>
            <a:r>
              <a:rPr lang="en-US" sz="1400" dirty="0" smtClean="0">
                <a:solidFill>
                  <a:srgbClr val="0000FF"/>
                </a:solidFill>
              </a:rPr>
              <a:t>leaks, </a:t>
            </a:r>
            <a:r>
              <a:rPr lang="en-US" sz="1400" dirty="0">
                <a:solidFill>
                  <a:srgbClr val="0000FF"/>
                </a:solidFill>
              </a:rPr>
              <a:t>to prevent </a:t>
            </a:r>
            <a:r>
              <a:rPr lang="en-US" sz="1400" dirty="0" smtClean="0">
                <a:solidFill>
                  <a:srgbClr val="0000FF"/>
                </a:solidFill>
              </a:rPr>
              <a:t>possible contamination </a:t>
            </a:r>
            <a:r>
              <a:rPr lang="en-US" sz="1400" dirty="0">
                <a:solidFill>
                  <a:srgbClr val="0000FF"/>
                </a:solidFill>
              </a:rPr>
              <a:t>of people and the environment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3568049" y="2785849"/>
            <a:ext cx="1997420" cy="38892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What can we do?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AutoShape 72"/>
          <p:cNvSpPr>
            <a:spLocks noChangeArrowheads="1"/>
          </p:cNvSpPr>
          <p:nvPr/>
        </p:nvSpPr>
        <p:spPr bwMode="auto">
          <a:xfrm>
            <a:off x="3604999" y="3432714"/>
            <a:ext cx="1909105" cy="422976"/>
          </a:xfrm>
          <a:prstGeom prst="roundRect">
            <a:avLst/>
          </a:prstGeom>
          <a:solidFill>
            <a:srgbClr val="99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0000"/>
                </a:solidFill>
              </a:rPr>
              <a:t>DMNR </a:t>
            </a:r>
            <a:r>
              <a:rPr lang="en-US" sz="1800" dirty="0" smtClean="0">
                <a:solidFill>
                  <a:srgbClr val="FF0000"/>
                </a:solidFill>
              </a:rPr>
              <a:t>project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5048885" y="4043362"/>
            <a:ext cx="3317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i="1" dirty="0">
                <a:solidFill>
                  <a:srgbClr val="135CAE"/>
                </a:solidFill>
                <a:latin typeface="Helvetica" charset="0"/>
                <a:cs typeface="+mn-cs"/>
              </a:rPr>
              <a:t>What would be desirable?</a:t>
            </a:r>
            <a:endParaRPr lang="it-IT" i="1" dirty="0">
              <a:solidFill>
                <a:srgbClr val="135CAE"/>
              </a:solidFill>
              <a:latin typeface="Helvetica" charset="0"/>
              <a:cs typeface="+mn-cs"/>
            </a:endParaRPr>
          </a:p>
        </p:txBody>
      </p:sp>
      <p:pic>
        <p:nvPicPr>
          <p:cNvPr id="614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85" y="1600201"/>
            <a:ext cx="2430984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91" name="Freeform 107"/>
          <p:cNvSpPr>
            <a:spLocks/>
          </p:cNvSpPr>
          <p:nvPr/>
        </p:nvSpPr>
        <p:spPr bwMode="auto">
          <a:xfrm>
            <a:off x="1082154" y="5602762"/>
            <a:ext cx="860425" cy="727075"/>
          </a:xfrm>
          <a:custGeom>
            <a:avLst/>
            <a:gdLst>
              <a:gd name="T0" fmla="*/ 215 w 727"/>
              <a:gd name="T1" fmla="*/ 48 h 583"/>
              <a:gd name="T2" fmla="*/ 113 w 727"/>
              <a:gd name="T3" fmla="*/ 74 h 583"/>
              <a:gd name="T4" fmla="*/ 30 w 727"/>
              <a:gd name="T5" fmla="*/ 125 h 583"/>
              <a:gd name="T6" fmla="*/ 4 w 727"/>
              <a:gd name="T7" fmla="*/ 208 h 583"/>
              <a:gd name="T8" fmla="*/ 10 w 727"/>
              <a:gd name="T9" fmla="*/ 291 h 583"/>
              <a:gd name="T10" fmla="*/ 42 w 727"/>
              <a:gd name="T11" fmla="*/ 317 h 583"/>
              <a:gd name="T12" fmla="*/ 158 w 727"/>
              <a:gd name="T13" fmla="*/ 394 h 583"/>
              <a:gd name="T14" fmla="*/ 170 w 727"/>
              <a:gd name="T15" fmla="*/ 451 h 583"/>
              <a:gd name="T16" fmla="*/ 119 w 727"/>
              <a:gd name="T17" fmla="*/ 470 h 583"/>
              <a:gd name="T18" fmla="*/ 23 w 727"/>
              <a:gd name="T19" fmla="*/ 477 h 583"/>
              <a:gd name="T20" fmla="*/ 190 w 727"/>
              <a:gd name="T21" fmla="*/ 579 h 583"/>
              <a:gd name="T22" fmla="*/ 324 w 727"/>
              <a:gd name="T23" fmla="*/ 534 h 583"/>
              <a:gd name="T24" fmla="*/ 535 w 727"/>
              <a:gd name="T25" fmla="*/ 534 h 583"/>
              <a:gd name="T26" fmla="*/ 490 w 727"/>
              <a:gd name="T27" fmla="*/ 438 h 583"/>
              <a:gd name="T28" fmla="*/ 465 w 727"/>
              <a:gd name="T29" fmla="*/ 394 h 583"/>
              <a:gd name="T30" fmla="*/ 529 w 727"/>
              <a:gd name="T31" fmla="*/ 349 h 583"/>
              <a:gd name="T32" fmla="*/ 548 w 727"/>
              <a:gd name="T33" fmla="*/ 336 h 583"/>
              <a:gd name="T34" fmla="*/ 490 w 727"/>
              <a:gd name="T35" fmla="*/ 240 h 583"/>
              <a:gd name="T36" fmla="*/ 561 w 727"/>
              <a:gd name="T37" fmla="*/ 202 h 583"/>
              <a:gd name="T38" fmla="*/ 574 w 727"/>
              <a:gd name="T39" fmla="*/ 182 h 583"/>
              <a:gd name="T40" fmla="*/ 644 w 727"/>
              <a:gd name="T41" fmla="*/ 189 h 583"/>
              <a:gd name="T42" fmla="*/ 727 w 727"/>
              <a:gd name="T43" fmla="*/ 278 h 583"/>
              <a:gd name="T44" fmla="*/ 721 w 727"/>
              <a:gd name="T45" fmla="*/ 189 h 583"/>
              <a:gd name="T46" fmla="*/ 682 w 727"/>
              <a:gd name="T47" fmla="*/ 125 h 583"/>
              <a:gd name="T48" fmla="*/ 638 w 727"/>
              <a:gd name="T49" fmla="*/ 61 h 583"/>
              <a:gd name="T50" fmla="*/ 554 w 727"/>
              <a:gd name="T51" fmla="*/ 22 h 583"/>
              <a:gd name="T52" fmla="*/ 516 w 727"/>
              <a:gd name="T53" fmla="*/ 29 h 583"/>
              <a:gd name="T54" fmla="*/ 510 w 727"/>
              <a:gd name="T55" fmla="*/ 74 h 583"/>
              <a:gd name="T56" fmla="*/ 471 w 727"/>
              <a:gd name="T57" fmla="*/ 48 h 583"/>
              <a:gd name="T58" fmla="*/ 452 w 727"/>
              <a:gd name="T59" fmla="*/ 35 h 583"/>
              <a:gd name="T60" fmla="*/ 394 w 727"/>
              <a:gd name="T61" fmla="*/ 22 h 583"/>
              <a:gd name="T62" fmla="*/ 286 w 727"/>
              <a:gd name="T63" fmla="*/ 29 h 583"/>
              <a:gd name="T64" fmla="*/ 247 w 727"/>
              <a:gd name="T65" fmla="*/ 42 h 583"/>
              <a:gd name="T66" fmla="*/ 215 w 727"/>
              <a:gd name="T67" fmla="*/ 48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27" h="583">
                <a:moveTo>
                  <a:pt x="215" y="48"/>
                </a:moveTo>
                <a:cubicBezTo>
                  <a:pt x="181" y="54"/>
                  <a:pt x="144" y="58"/>
                  <a:pt x="113" y="74"/>
                </a:cubicBezTo>
                <a:cubicBezTo>
                  <a:pt x="81" y="90"/>
                  <a:pt x="65" y="115"/>
                  <a:pt x="30" y="125"/>
                </a:cubicBezTo>
                <a:cubicBezTo>
                  <a:pt x="19" y="153"/>
                  <a:pt x="11" y="179"/>
                  <a:pt x="4" y="208"/>
                </a:cubicBezTo>
                <a:cubicBezTo>
                  <a:pt x="6" y="236"/>
                  <a:pt x="1" y="265"/>
                  <a:pt x="10" y="291"/>
                </a:cubicBezTo>
                <a:cubicBezTo>
                  <a:pt x="15" y="304"/>
                  <a:pt x="31" y="309"/>
                  <a:pt x="42" y="317"/>
                </a:cubicBezTo>
                <a:cubicBezTo>
                  <a:pt x="78" y="342"/>
                  <a:pt x="116" y="379"/>
                  <a:pt x="158" y="394"/>
                </a:cubicBezTo>
                <a:cubicBezTo>
                  <a:pt x="162" y="407"/>
                  <a:pt x="174" y="441"/>
                  <a:pt x="170" y="451"/>
                </a:cubicBezTo>
                <a:cubicBezTo>
                  <a:pt x="167" y="460"/>
                  <a:pt x="126" y="469"/>
                  <a:pt x="119" y="470"/>
                </a:cubicBezTo>
                <a:cubicBezTo>
                  <a:pt x="87" y="473"/>
                  <a:pt x="55" y="475"/>
                  <a:pt x="23" y="477"/>
                </a:cubicBezTo>
                <a:cubicBezTo>
                  <a:pt x="0" y="572"/>
                  <a:pt x="130" y="574"/>
                  <a:pt x="190" y="579"/>
                </a:cubicBezTo>
                <a:cubicBezTo>
                  <a:pt x="375" y="557"/>
                  <a:pt x="252" y="583"/>
                  <a:pt x="324" y="534"/>
                </a:cubicBezTo>
                <a:cubicBezTo>
                  <a:pt x="428" y="540"/>
                  <a:pt x="445" y="551"/>
                  <a:pt x="535" y="534"/>
                </a:cubicBezTo>
                <a:cubicBezTo>
                  <a:pt x="524" y="442"/>
                  <a:pt x="543" y="521"/>
                  <a:pt x="490" y="438"/>
                </a:cubicBezTo>
                <a:cubicBezTo>
                  <a:pt x="444" y="366"/>
                  <a:pt x="530" y="459"/>
                  <a:pt x="465" y="394"/>
                </a:cubicBezTo>
                <a:cubicBezTo>
                  <a:pt x="448" y="346"/>
                  <a:pt x="487" y="353"/>
                  <a:pt x="529" y="349"/>
                </a:cubicBezTo>
                <a:cubicBezTo>
                  <a:pt x="535" y="345"/>
                  <a:pt x="547" y="344"/>
                  <a:pt x="548" y="336"/>
                </a:cubicBezTo>
                <a:cubicBezTo>
                  <a:pt x="552" y="309"/>
                  <a:pt x="504" y="261"/>
                  <a:pt x="490" y="240"/>
                </a:cubicBezTo>
                <a:cubicBezTo>
                  <a:pt x="514" y="222"/>
                  <a:pt x="536" y="218"/>
                  <a:pt x="561" y="202"/>
                </a:cubicBezTo>
                <a:cubicBezTo>
                  <a:pt x="565" y="195"/>
                  <a:pt x="566" y="183"/>
                  <a:pt x="574" y="182"/>
                </a:cubicBezTo>
                <a:cubicBezTo>
                  <a:pt x="597" y="178"/>
                  <a:pt x="621" y="182"/>
                  <a:pt x="644" y="189"/>
                </a:cubicBezTo>
                <a:cubicBezTo>
                  <a:pt x="678" y="199"/>
                  <a:pt x="684" y="264"/>
                  <a:pt x="727" y="278"/>
                </a:cubicBezTo>
                <a:cubicBezTo>
                  <a:pt x="725" y="248"/>
                  <a:pt x="726" y="218"/>
                  <a:pt x="721" y="189"/>
                </a:cubicBezTo>
                <a:cubicBezTo>
                  <a:pt x="718" y="169"/>
                  <a:pt x="693" y="140"/>
                  <a:pt x="682" y="125"/>
                </a:cubicBezTo>
                <a:cubicBezTo>
                  <a:pt x="678" y="120"/>
                  <a:pt x="648" y="70"/>
                  <a:pt x="638" y="61"/>
                </a:cubicBezTo>
                <a:cubicBezTo>
                  <a:pt x="617" y="43"/>
                  <a:pt x="578" y="38"/>
                  <a:pt x="554" y="22"/>
                </a:cubicBezTo>
                <a:cubicBezTo>
                  <a:pt x="541" y="24"/>
                  <a:pt x="524" y="19"/>
                  <a:pt x="516" y="29"/>
                </a:cubicBezTo>
                <a:cubicBezTo>
                  <a:pt x="506" y="41"/>
                  <a:pt x="524" y="68"/>
                  <a:pt x="510" y="74"/>
                </a:cubicBezTo>
                <a:cubicBezTo>
                  <a:pt x="496" y="80"/>
                  <a:pt x="484" y="57"/>
                  <a:pt x="471" y="48"/>
                </a:cubicBezTo>
                <a:cubicBezTo>
                  <a:pt x="465" y="44"/>
                  <a:pt x="452" y="35"/>
                  <a:pt x="452" y="35"/>
                </a:cubicBezTo>
                <a:cubicBezTo>
                  <a:pt x="428" y="0"/>
                  <a:pt x="429" y="17"/>
                  <a:pt x="394" y="22"/>
                </a:cubicBezTo>
                <a:cubicBezTo>
                  <a:pt x="358" y="27"/>
                  <a:pt x="322" y="27"/>
                  <a:pt x="286" y="29"/>
                </a:cubicBezTo>
                <a:cubicBezTo>
                  <a:pt x="273" y="33"/>
                  <a:pt x="260" y="39"/>
                  <a:pt x="247" y="42"/>
                </a:cubicBezTo>
                <a:cubicBezTo>
                  <a:pt x="236" y="45"/>
                  <a:pt x="215" y="48"/>
                  <a:pt x="215" y="48"/>
                </a:cubicBezTo>
                <a:close/>
              </a:path>
            </a:pathLst>
          </a:cu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5697" name="Rectangle 113"/>
          <p:cNvSpPr>
            <a:spLocks noChangeArrowheads="1"/>
          </p:cNvSpPr>
          <p:nvPr/>
        </p:nvSpPr>
        <p:spPr bwMode="auto">
          <a:xfrm>
            <a:off x="222250" y="2174875"/>
            <a:ext cx="4259263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buFont typeface="Wingdings" charset="0"/>
              <a:buChar char="ü"/>
              <a:defRPr/>
            </a:pPr>
            <a:r>
              <a:rPr lang="en-US" sz="1800" i="1" dirty="0">
                <a:solidFill>
                  <a:srgbClr val="FF0000"/>
                </a:solidFill>
                <a:cs typeface="+mn-cs"/>
              </a:rPr>
              <a:t> </a:t>
            </a:r>
            <a:r>
              <a:rPr lang="en-US" sz="1800" i="1" dirty="0">
                <a:solidFill>
                  <a:srgbClr val="0000FF"/>
                </a:solidFill>
                <a:cs typeface="+mn-cs"/>
              </a:rPr>
              <a:t>drums might be damaged while being</a:t>
            </a:r>
          </a:p>
          <a:p>
            <a:pPr algn="l">
              <a:buFont typeface="Wingdings" charset="0"/>
              <a:buNone/>
              <a:defRPr/>
            </a:pPr>
            <a:r>
              <a:rPr lang="en-US" sz="1800" i="1" dirty="0">
                <a:solidFill>
                  <a:srgbClr val="0000FF"/>
                </a:solidFill>
                <a:cs typeface="+mn-cs"/>
              </a:rPr>
              <a:t>    displaced (mainly for inspection</a:t>
            </a:r>
            <a:r>
              <a:rPr lang="en-US" sz="1800" i="1" dirty="0" smtClean="0">
                <a:solidFill>
                  <a:srgbClr val="0000FF"/>
                </a:solidFill>
                <a:cs typeface="+mn-cs"/>
              </a:rPr>
              <a:t>!)</a:t>
            </a:r>
            <a:endParaRPr lang="en-US" sz="800" i="1" dirty="0" smtClean="0">
              <a:solidFill>
                <a:srgbClr val="0000FF"/>
              </a:solidFill>
              <a:cs typeface="+mn-cs"/>
            </a:endParaRPr>
          </a:p>
          <a:p>
            <a:pPr algn="l">
              <a:buFont typeface="Wingdings" charset="0"/>
              <a:buNone/>
              <a:defRPr/>
            </a:pPr>
            <a:endParaRPr lang="en-US" sz="800" i="1" dirty="0">
              <a:solidFill>
                <a:srgbClr val="0000FF"/>
              </a:solidFill>
              <a:cs typeface="+mn-cs"/>
            </a:endParaRPr>
          </a:p>
          <a:p>
            <a:pPr algn="l">
              <a:buFont typeface="Wingdings" charset="0"/>
              <a:buNone/>
              <a:defRPr/>
            </a:pPr>
            <a:endParaRPr lang="en-US" sz="1000" i="1" dirty="0">
              <a:solidFill>
                <a:srgbClr val="0000FF"/>
              </a:solidFill>
              <a:cs typeface="+mn-cs"/>
            </a:endParaRPr>
          </a:p>
          <a:p>
            <a:pPr algn="l">
              <a:buClr>
                <a:srgbClr val="FF0000"/>
              </a:buClr>
              <a:buFont typeface="Wingdings" charset="0"/>
              <a:buChar char="ü"/>
              <a:defRPr/>
            </a:pPr>
            <a:r>
              <a:rPr lang="en-US" sz="1800" i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800" i="1" dirty="0">
                <a:cs typeface="+mn-cs"/>
              </a:rPr>
              <a:t>the concrete matrix containing the waste</a:t>
            </a:r>
          </a:p>
          <a:p>
            <a:pPr algn="l">
              <a:buClr>
                <a:srgbClr val="FF0000"/>
              </a:buClr>
              <a:buFont typeface="Wingdings" charset="0"/>
              <a:buNone/>
              <a:defRPr/>
            </a:pPr>
            <a:r>
              <a:rPr lang="en-US" sz="1800" i="1" dirty="0">
                <a:cs typeface="+mn-cs"/>
              </a:rPr>
              <a:t>    might crack (and leak out)</a:t>
            </a:r>
          </a:p>
          <a:p>
            <a:pPr algn="l">
              <a:buClr>
                <a:srgbClr val="FF0000"/>
              </a:buClr>
              <a:buFont typeface="Wingdings" charset="0"/>
              <a:buChar char="ü"/>
              <a:defRPr/>
            </a:pPr>
            <a:r>
              <a:rPr lang="en-US" sz="1800" i="1" dirty="0">
                <a:cs typeface="+mn-cs"/>
              </a:rPr>
              <a:t> liquid waste?????</a:t>
            </a:r>
            <a:endParaRPr lang="it-IT" sz="1800" i="1" dirty="0">
              <a:cs typeface="+mn-cs"/>
            </a:endParaRPr>
          </a:p>
        </p:txBody>
      </p:sp>
      <p:sp>
        <p:nvSpPr>
          <p:cNvPr id="195698" name="AutoShape 114"/>
          <p:cNvSpPr>
            <a:spLocks noChangeArrowheads="1"/>
          </p:cNvSpPr>
          <p:nvPr/>
        </p:nvSpPr>
        <p:spPr bwMode="auto">
          <a:xfrm>
            <a:off x="4656773" y="2354421"/>
            <a:ext cx="1331912" cy="2238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5699" name="AutoShape 115"/>
          <p:cNvSpPr>
            <a:spLocks noChangeArrowheads="1"/>
          </p:cNvSpPr>
          <p:nvPr/>
        </p:nvSpPr>
        <p:spPr bwMode="auto">
          <a:xfrm>
            <a:off x="222250" y="2050415"/>
            <a:ext cx="4338638" cy="831850"/>
          </a:xfrm>
          <a:prstGeom prst="roundRect">
            <a:avLst>
              <a:gd name="adj" fmla="val 9111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5793" name="AutoShape 209"/>
          <p:cNvSpPr>
            <a:spLocks noChangeArrowheads="1"/>
          </p:cNvSpPr>
          <p:nvPr/>
        </p:nvSpPr>
        <p:spPr bwMode="auto">
          <a:xfrm>
            <a:off x="242888" y="2969260"/>
            <a:ext cx="4329112" cy="965200"/>
          </a:xfrm>
          <a:prstGeom prst="roundRect">
            <a:avLst>
              <a:gd name="adj" fmla="val 8222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5794" name="AutoShape 210"/>
          <p:cNvSpPr>
            <a:spLocks noChangeArrowheads="1"/>
          </p:cNvSpPr>
          <p:nvPr/>
        </p:nvSpPr>
        <p:spPr bwMode="auto">
          <a:xfrm rot="10800000">
            <a:off x="3486150" y="3957353"/>
            <a:ext cx="947737" cy="1179512"/>
          </a:xfrm>
          <a:custGeom>
            <a:avLst/>
            <a:gdLst>
              <a:gd name="G0" fmla="+- 14761 0 0"/>
              <a:gd name="G1" fmla="+- 3285 0 0"/>
              <a:gd name="G2" fmla="+- 12158 0 3285"/>
              <a:gd name="G3" fmla="+- G2 0 3285"/>
              <a:gd name="G4" fmla="*/ G3 32768 32059"/>
              <a:gd name="G5" fmla="*/ G4 1 2"/>
              <a:gd name="G6" fmla="+- 21600 0 14761"/>
              <a:gd name="G7" fmla="*/ G6 3285 6079"/>
              <a:gd name="G8" fmla="+- G7 14761 0"/>
              <a:gd name="T0" fmla="*/ 14761 w 21600"/>
              <a:gd name="T1" fmla="*/ 0 h 21600"/>
              <a:gd name="T2" fmla="*/ 14761 w 21600"/>
              <a:gd name="T3" fmla="*/ 12158 h 21600"/>
              <a:gd name="T4" fmla="*/ 2856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761" y="0"/>
                </a:lnTo>
                <a:lnTo>
                  <a:pt x="14761" y="3285"/>
                </a:lnTo>
                <a:lnTo>
                  <a:pt x="12427" y="3285"/>
                </a:lnTo>
                <a:cubicBezTo>
                  <a:pt x="5564" y="3285"/>
                  <a:pt x="0" y="7258"/>
                  <a:pt x="0" y="12158"/>
                </a:cubicBezTo>
                <a:lnTo>
                  <a:pt x="0" y="21600"/>
                </a:lnTo>
                <a:lnTo>
                  <a:pt x="5712" y="21600"/>
                </a:lnTo>
                <a:lnTo>
                  <a:pt x="5712" y="12158"/>
                </a:lnTo>
                <a:cubicBezTo>
                  <a:pt x="5712" y="10344"/>
                  <a:pt x="8718" y="8873"/>
                  <a:pt x="12427" y="8873"/>
                </a:cubicBezTo>
                <a:lnTo>
                  <a:pt x="14761" y="8873"/>
                </a:lnTo>
                <a:lnTo>
                  <a:pt x="14761" y="1215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1" name="AutoShape 72"/>
          <p:cNvSpPr>
            <a:spLocks noChangeArrowheads="1"/>
          </p:cNvSpPr>
          <p:nvPr/>
        </p:nvSpPr>
        <p:spPr bwMode="auto">
          <a:xfrm>
            <a:off x="1475104" y="177497"/>
            <a:ext cx="6181727" cy="525132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</a:rPr>
              <a:t>Why do we want to monitor?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52" name="AutoShape 72"/>
          <p:cNvSpPr>
            <a:spLocks noChangeArrowheads="1"/>
          </p:cNvSpPr>
          <p:nvPr/>
        </p:nvSpPr>
        <p:spPr bwMode="auto">
          <a:xfrm>
            <a:off x="707072" y="885509"/>
            <a:ext cx="7729856" cy="388924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rgbClr val="135CAE"/>
                </a:solidFill>
                <a:latin typeface="Helvetica" charset="0"/>
              </a:rPr>
              <a:t>We want to have a complete and detailed record of the history of each drum. </a:t>
            </a:r>
            <a:endParaRPr lang="it-IT" sz="1600" i="1" dirty="0">
              <a:solidFill>
                <a:srgbClr val="135CAE"/>
              </a:solidFill>
              <a:latin typeface="Helvetica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31854" y="4043362"/>
            <a:ext cx="2320846" cy="2347775"/>
            <a:chOff x="231854" y="4043362"/>
            <a:chExt cx="2320846" cy="2347775"/>
          </a:xfrm>
        </p:grpSpPr>
        <p:grpSp>
          <p:nvGrpSpPr>
            <p:cNvPr id="154" name="Gruppo 1"/>
            <p:cNvGrpSpPr>
              <a:grpSpLocks/>
            </p:cNvGrpSpPr>
            <p:nvPr/>
          </p:nvGrpSpPr>
          <p:grpSpPr bwMode="auto">
            <a:xfrm>
              <a:off x="231854" y="4043362"/>
              <a:ext cx="1451844" cy="2347775"/>
              <a:chOff x="262760" y="3119963"/>
              <a:chExt cx="2016416" cy="2996147"/>
            </a:xfrm>
          </p:grpSpPr>
          <p:pic>
            <p:nvPicPr>
              <p:cNvPr id="244" name="Picture 102" descr="http://preview.turbosquid.com/Preview/Content_2009_07_14__01_45_40/wastedrum-render2.jpgjpg99722B2E-FC40-461B-9D30BCA09A432FBB.jpgLarger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71" t="7578" r="21272" b="3036"/>
              <a:stretch>
                <a:fillRect/>
              </a:stretch>
            </p:blipFill>
            <p:spPr bwMode="auto">
              <a:xfrm>
                <a:off x="262760" y="3119963"/>
                <a:ext cx="2016416" cy="2996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" name="Freeform 294" descr="Sand"/>
              <p:cNvSpPr>
                <a:spLocks/>
              </p:cNvSpPr>
              <p:nvPr/>
            </p:nvSpPr>
            <p:spPr bwMode="auto">
              <a:xfrm>
                <a:off x="1802859" y="3799725"/>
                <a:ext cx="208238" cy="457200"/>
              </a:xfrm>
              <a:custGeom>
                <a:avLst/>
                <a:gdLst>
                  <a:gd name="T0" fmla="*/ 2147483647 w 144"/>
                  <a:gd name="T1" fmla="*/ 0 h 288"/>
                  <a:gd name="T2" fmla="*/ 0 w 144"/>
                  <a:gd name="T3" fmla="*/ 2147483647 h 288"/>
                  <a:gd name="T4" fmla="*/ 2147483647 w 144"/>
                  <a:gd name="T5" fmla="*/ 2147483647 h 288"/>
                  <a:gd name="T6" fmla="*/ 2147483647 w 144"/>
                  <a:gd name="T7" fmla="*/ 2147483647 h 288"/>
                  <a:gd name="T8" fmla="*/ 2147483647 w 144"/>
                  <a:gd name="T9" fmla="*/ 2147483647 h 288"/>
                  <a:gd name="T10" fmla="*/ 2147483647 w 144"/>
                  <a:gd name="T11" fmla="*/ 2147483647 h 288"/>
                  <a:gd name="T12" fmla="*/ 2147483647 w 144"/>
                  <a:gd name="T13" fmla="*/ 2147483647 h 288"/>
                  <a:gd name="T14" fmla="*/ 2147483647 w 144"/>
                  <a:gd name="T15" fmla="*/ 2147483647 h 288"/>
                  <a:gd name="T16" fmla="*/ 2147483647 w 144"/>
                  <a:gd name="T17" fmla="*/ 2147483647 h 288"/>
                  <a:gd name="T18" fmla="*/ 2147483647 w 144"/>
                  <a:gd name="T19" fmla="*/ 2147483647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4" h="288">
                    <a:moveTo>
                      <a:pt x="48" y="0"/>
                    </a:moveTo>
                    <a:lnTo>
                      <a:pt x="0" y="288"/>
                    </a:lnTo>
                    <a:lnTo>
                      <a:pt x="48" y="288"/>
                    </a:lnTo>
                    <a:lnTo>
                      <a:pt x="96" y="240"/>
                    </a:lnTo>
                    <a:lnTo>
                      <a:pt x="144" y="192"/>
                    </a:lnTo>
                    <a:lnTo>
                      <a:pt x="144" y="144"/>
                    </a:lnTo>
                    <a:lnTo>
                      <a:pt x="144" y="96"/>
                    </a:lnTo>
                    <a:lnTo>
                      <a:pt x="96" y="96"/>
                    </a:lnTo>
                    <a:lnTo>
                      <a:pt x="96" y="48"/>
                    </a:lnTo>
                    <a:lnTo>
                      <a:pt x="48" y="48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66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55" name="Gruppo 2"/>
            <p:cNvGrpSpPr>
              <a:grpSpLocks/>
            </p:cNvGrpSpPr>
            <p:nvPr/>
          </p:nvGrpSpPr>
          <p:grpSpPr bwMode="auto">
            <a:xfrm>
              <a:off x="1433684" y="4448254"/>
              <a:ext cx="1119016" cy="583419"/>
              <a:chOff x="3346749" y="3245780"/>
              <a:chExt cx="1554163" cy="744538"/>
            </a:xfrm>
          </p:grpSpPr>
          <p:grpSp>
            <p:nvGrpSpPr>
              <p:cNvPr id="156" name="Group 295"/>
              <p:cNvGrpSpPr>
                <a:grpSpLocks/>
              </p:cNvGrpSpPr>
              <p:nvPr/>
            </p:nvGrpSpPr>
            <p:grpSpPr bwMode="auto">
              <a:xfrm rot="-6033454">
                <a:off x="4018262" y="2726667"/>
                <a:ext cx="211138" cy="1554163"/>
                <a:chOff x="905" y="441"/>
                <a:chExt cx="184" cy="1960"/>
              </a:xfrm>
            </p:grpSpPr>
            <p:grpSp>
              <p:nvGrpSpPr>
                <p:cNvPr id="223" name="Group 296"/>
                <p:cNvGrpSpPr>
                  <a:grpSpLocks/>
                </p:cNvGrpSpPr>
                <p:nvPr/>
              </p:nvGrpSpPr>
              <p:grpSpPr bwMode="auto">
                <a:xfrm rot="-5400000">
                  <a:off x="833" y="513"/>
                  <a:ext cx="280" cy="136"/>
                  <a:chOff x="305" y="697"/>
                  <a:chExt cx="1152" cy="272"/>
                </a:xfrm>
              </p:grpSpPr>
              <p:sp>
                <p:nvSpPr>
                  <p:cNvPr id="242" name="Arc 297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3" name="Arc 298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24" name="Group 299"/>
                <p:cNvGrpSpPr>
                  <a:grpSpLocks/>
                </p:cNvGrpSpPr>
                <p:nvPr/>
              </p:nvGrpSpPr>
              <p:grpSpPr bwMode="auto">
                <a:xfrm rot="-5400000">
                  <a:off x="841" y="793"/>
                  <a:ext cx="280" cy="136"/>
                  <a:chOff x="305" y="697"/>
                  <a:chExt cx="1152" cy="272"/>
                </a:xfrm>
              </p:grpSpPr>
              <p:sp>
                <p:nvSpPr>
                  <p:cNvPr id="240" name="Arc 300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41" name="Arc 301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25" name="Group 302"/>
                <p:cNvGrpSpPr>
                  <a:grpSpLocks/>
                </p:cNvGrpSpPr>
                <p:nvPr/>
              </p:nvGrpSpPr>
              <p:grpSpPr bwMode="auto">
                <a:xfrm rot="-5400000">
                  <a:off x="849" y="1073"/>
                  <a:ext cx="280" cy="136"/>
                  <a:chOff x="305" y="697"/>
                  <a:chExt cx="1152" cy="272"/>
                </a:xfrm>
              </p:grpSpPr>
              <p:sp>
                <p:nvSpPr>
                  <p:cNvPr id="238" name="Arc 303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9" name="Arc 304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26" name="Group 305"/>
                <p:cNvGrpSpPr>
                  <a:grpSpLocks/>
                </p:cNvGrpSpPr>
                <p:nvPr/>
              </p:nvGrpSpPr>
              <p:grpSpPr bwMode="auto">
                <a:xfrm rot="-5400000">
                  <a:off x="857" y="1353"/>
                  <a:ext cx="280" cy="136"/>
                  <a:chOff x="305" y="697"/>
                  <a:chExt cx="1152" cy="272"/>
                </a:xfrm>
              </p:grpSpPr>
              <p:sp>
                <p:nvSpPr>
                  <p:cNvPr id="236" name="Arc 306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7" name="Arc 307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27" name="Group 308"/>
                <p:cNvGrpSpPr>
                  <a:grpSpLocks/>
                </p:cNvGrpSpPr>
                <p:nvPr/>
              </p:nvGrpSpPr>
              <p:grpSpPr bwMode="auto">
                <a:xfrm rot="-5400000">
                  <a:off x="865" y="1633"/>
                  <a:ext cx="280" cy="136"/>
                  <a:chOff x="305" y="697"/>
                  <a:chExt cx="1152" cy="272"/>
                </a:xfrm>
              </p:grpSpPr>
              <p:sp>
                <p:nvSpPr>
                  <p:cNvPr id="234" name="Arc 309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5" name="Arc 310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28" name="Group 311"/>
                <p:cNvGrpSpPr>
                  <a:grpSpLocks/>
                </p:cNvGrpSpPr>
                <p:nvPr/>
              </p:nvGrpSpPr>
              <p:grpSpPr bwMode="auto">
                <a:xfrm rot="-5400000">
                  <a:off x="873" y="1913"/>
                  <a:ext cx="280" cy="136"/>
                  <a:chOff x="305" y="697"/>
                  <a:chExt cx="1152" cy="272"/>
                </a:xfrm>
              </p:grpSpPr>
              <p:sp>
                <p:nvSpPr>
                  <p:cNvPr id="232" name="Arc 312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3" name="Arc 313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29" name="Group 314"/>
                <p:cNvGrpSpPr>
                  <a:grpSpLocks/>
                </p:cNvGrpSpPr>
                <p:nvPr/>
              </p:nvGrpSpPr>
              <p:grpSpPr bwMode="auto">
                <a:xfrm rot="-5400000">
                  <a:off x="881" y="2193"/>
                  <a:ext cx="280" cy="136"/>
                  <a:chOff x="305" y="697"/>
                  <a:chExt cx="1152" cy="272"/>
                </a:xfrm>
              </p:grpSpPr>
              <p:sp>
                <p:nvSpPr>
                  <p:cNvPr id="230" name="Arc 315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31" name="Arc 316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57" name="Group 317"/>
              <p:cNvGrpSpPr>
                <a:grpSpLocks/>
              </p:cNvGrpSpPr>
              <p:nvPr/>
            </p:nvGrpSpPr>
            <p:grpSpPr bwMode="auto">
              <a:xfrm rot="-6583317">
                <a:off x="4018262" y="2574267"/>
                <a:ext cx="211138" cy="1554163"/>
                <a:chOff x="905" y="441"/>
                <a:chExt cx="184" cy="1960"/>
              </a:xfrm>
            </p:grpSpPr>
            <p:grpSp>
              <p:nvGrpSpPr>
                <p:cNvPr id="202" name="Group 318"/>
                <p:cNvGrpSpPr>
                  <a:grpSpLocks/>
                </p:cNvGrpSpPr>
                <p:nvPr/>
              </p:nvGrpSpPr>
              <p:grpSpPr bwMode="auto">
                <a:xfrm rot="-5400000">
                  <a:off x="833" y="513"/>
                  <a:ext cx="280" cy="136"/>
                  <a:chOff x="305" y="697"/>
                  <a:chExt cx="1152" cy="272"/>
                </a:xfrm>
              </p:grpSpPr>
              <p:sp>
                <p:nvSpPr>
                  <p:cNvPr id="221" name="Arc 319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22" name="Arc 320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03" name="Group 321"/>
                <p:cNvGrpSpPr>
                  <a:grpSpLocks/>
                </p:cNvGrpSpPr>
                <p:nvPr/>
              </p:nvGrpSpPr>
              <p:grpSpPr bwMode="auto">
                <a:xfrm rot="-5400000">
                  <a:off x="841" y="793"/>
                  <a:ext cx="280" cy="136"/>
                  <a:chOff x="305" y="697"/>
                  <a:chExt cx="1152" cy="272"/>
                </a:xfrm>
              </p:grpSpPr>
              <p:sp>
                <p:nvSpPr>
                  <p:cNvPr id="219" name="Arc 322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20" name="Arc 323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04" name="Group 324"/>
                <p:cNvGrpSpPr>
                  <a:grpSpLocks/>
                </p:cNvGrpSpPr>
                <p:nvPr/>
              </p:nvGrpSpPr>
              <p:grpSpPr bwMode="auto">
                <a:xfrm rot="-5400000">
                  <a:off x="849" y="1073"/>
                  <a:ext cx="280" cy="136"/>
                  <a:chOff x="305" y="697"/>
                  <a:chExt cx="1152" cy="272"/>
                </a:xfrm>
              </p:grpSpPr>
              <p:sp>
                <p:nvSpPr>
                  <p:cNvPr id="217" name="Arc 325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18" name="Arc 326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05" name="Group 327"/>
                <p:cNvGrpSpPr>
                  <a:grpSpLocks/>
                </p:cNvGrpSpPr>
                <p:nvPr/>
              </p:nvGrpSpPr>
              <p:grpSpPr bwMode="auto">
                <a:xfrm rot="-5400000">
                  <a:off x="857" y="1353"/>
                  <a:ext cx="280" cy="136"/>
                  <a:chOff x="305" y="697"/>
                  <a:chExt cx="1152" cy="272"/>
                </a:xfrm>
              </p:grpSpPr>
              <p:sp>
                <p:nvSpPr>
                  <p:cNvPr id="215" name="Arc 328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16" name="Arc 329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06" name="Group 330"/>
                <p:cNvGrpSpPr>
                  <a:grpSpLocks/>
                </p:cNvGrpSpPr>
                <p:nvPr/>
              </p:nvGrpSpPr>
              <p:grpSpPr bwMode="auto">
                <a:xfrm rot="-5400000">
                  <a:off x="865" y="1633"/>
                  <a:ext cx="280" cy="136"/>
                  <a:chOff x="305" y="697"/>
                  <a:chExt cx="1152" cy="272"/>
                </a:xfrm>
              </p:grpSpPr>
              <p:sp>
                <p:nvSpPr>
                  <p:cNvPr id="213" name="Arc 331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14" name="Arc 332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07" name="Group 333"/>
                <p:cNvGrpSpPr>
                  <a:grpSpLocks/>
                </p:cNvGrpSpPr>
                <p:nvPr/>
              </p:nvGrpSpPr>
              <p:grpSpPr bwMode="auto">
                <a:xfrm rot="-5400000">
                  <a:off x="873" y="1913"/>
                  <a:ext cx="280" cy="136"/>
                  <a:chOff x="305" y="697"/>
                  <a:chExt cx="1152" cy="272"/>
                </a:xfrm>
              </p:grpSpPr>
              <p:sp>
                <p:nvSpPr>
                  <p:cNvPr id="211" name="Arc 334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12" name="Arc 335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208" name="Group 336"/>
                <p:cNvGrpSpPr>
                  <a:grpSpLocks/>
                </p:cNvGrpSpPr>
                <p:nvPr/>
              </p:nvGrpSpPr>
              <p:grpSpPr bwMode="auto">
                <a:xfrm rot="-5400000">
                  <a:off x="881" y="2193"/>
                  <a:ext cx="280" cy="136"/>
                  <a:chOff x="305" y="697"/>
                  <a:chExt cx="1152" cy="272"/>
                </a:xfrm>
              </p:grpSpPr>
              <p:sp>
                <p:nvSpPr>
                  <p:cNvPr id="209" name="Arc 337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10" name="Arc 338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58" name="Group 339"/>
              <p:cNvGrpSpPr>
                <a:grpSpLocks/>
              </p:cNvGrpSpPr>
              <p:nvPr/>
            </p:nvGrpSpPr>
            <p:grpSpPr bwMode="auto">
              <a:xfrm rot="-5112807">
                <a:off x="4018262" y="2955267"/>
                <a:ext cx="211138" cy="1554163"/>
                <a:chOff x="905" y="441"/>
                <a:chExt cx="184" cy="1960"/>
              </a:xfrm>
            </p:grpSpPr>
            <p:grpSp>
              <p:nvGrpSpPr>
                <p:cNvPr id="181" name="Group 340"/>
                <p:cNvGrpSpPr>
                  <a:grpSpLocks/>
                </p:cNvGrpSpPr>
                <p:nvPr/>
              </p:nvGrpSpPr>
              <p:grpSpPr bwMode="auto">
                <a:xfrm rot="-5400000">
                  <a:off x="833" y="513"/>
                  <a:ext cx="280" cy="136"/>
                  <a:chOff x="305" y="697"/>
                  <a:chExt cx="1152" cy="272"/>
                </a:xfrm>
              </p:grpSpPr>
              <p:sp>
                <p:nvSpPr>
                  <p:cNvPr id="200" name="Arc 341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201" name="Arc 342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82" name="Group 343"/>
                <p:cNvGrpSpPr>
                  <a:grpSpLocks/>
                </p:cNvGrpSpPr>
                <p:nvPr/>
              </p:nvGrpSpPr>
              <p:grpSpPr bwMode="auto">
                <a:xfrm rot="-5400000">
                  <a:off x="841" y="793"/>
                  <a:ext cx="280" cy="136"/>
                  <a:chOff x="305" y="697"/>
                  <a:chExt cx="1152" cy="272"/>
                </a:xfrm>
              </p:grpSpPr>
              <p:sp>
                <p:nvSpPr>
                  <p:cNvPr id="198" name="Arc 344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99" name="Arc 345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83" name="Group 346"/>
                <p:cNvGrpSpPr>
                  <a:grpSpLocks/>
                </p:cNvGrpSpPr>
                <p:nvPr/>
              </p:nvGrpSpPr>
              <p:grpSpPr bwMode="auto">
                <a:xfrm rot="-5400000">
                  <a:off x="849" y="1073"/>
                  <a:ext cx="280" cy="136"/>
                  <a:chOff x="305" y="697"/>
                  <a:chExt cx="1152" cy="272"/>
                </a:xfrm>
              </p:grpSpPr>
              <p:sp>
                <p:nvSpPr>
                  <p:cNvPr id="196" name="Arc 347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97" name="Arc 348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84" name="Group 349"/>
                <p:cNvGrpSpPr>
                  <a:grpSpLocks/>
                </p:cNvGrpSpPr>
                <p:nvPr/>
              </p:nvGrpSpPr>
              <p:grpSpPr bwMode="auto">
                <a:xfrm rot="-5400000">
                  <a:off x="857" y="1353"/>
                  <a:ext cx="280" cy="136"/>
                  <a:chOff x="305" y="697"/>
                  <a:chExt cx="1152" cy="272"/>
                </a:xfrm>
              </p:grpSpPr>
              <p:sp>
                <p:nvSpPr>
                  <p:cNvPr id="194" name="Arc 350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95" name="Arc 351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85" name="Group 352"/>
                <p:cNvGrpSpPr>
                  <a:grpSpLocks/>
                </p:cNvGrpSpPr>
                <p:nvPr/>
              </p:nvGrpSpPr>
              <p:grpSpPr bwMode="auto">
                <a:xfrm rot="-5400000">
                  <a:off x="865" y="1633"/>
                  <a:ext cx="280" cy="136"/>
                  <a:chOff x="305" y="697"/>
                  <a:chExt cx="1152" cy="272"/>
                </a:xfrm>
              </p:grpSpPr>
              <p:sp>
                <p:nvSpPr>
                  <p:cNvPr id="192" name="Arc 353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93" name="Arc 354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86" name="Group 355"/>
                <p:cNvGrpSpPr>
                  <a:grpSpLocks/>
                </p:cNvGrpSpPr>
                <p:nvPr/>
              </p:nvGrpSpPr>
              <p:grpSpPr bwMode="auto">
                <a:xfrm rot="-5400000">
                  <a:off x="873" y="1913"/>
                  <a:ext cx="280" cy="136"/>
                  <a:chOff x="305" y="697"/>
                  <a:chExt cx="1152" cy="272"/>
                </a:xfrm>
              </p:grpSpPr>
              <p:sp>
                <p:nvSpPr>
                  <p:cNvPr id="190" name="Arc 356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91" name="Arc 357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87" name="Group 358"/>
                <p:cNvGrpSpPr>
                  <a:grpSpLocks/>
                </p:cNvGrpSpPr>
                <p:nvPr/>
              </p:nvGrpSpPr>
              <p:grpSpPr bwMode="auto">
                <a:xfrm rot="-5400000">
                  <a:off x="881" y="2193"/>
                  <a:ext cx="280" cy="136"/>
                  <a:chOff x="305" y="697"/>
                  <a:chExt cx="1152" cy="272"/>
                </a:xfrm>
              </p:grpSpPr>
              <p:sp>
                <p:nvSpPr>
                  <p:cNvPr id="188" name="Arc 359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89" name="Arc 360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59" name="Group 361"/>
              <p:cNvGrpSpPr>
                <a:grpSpLocks/>
              </p:cNvGrpSpPr>
              <p:nvPr/>
            </p:nvGrpSpPr>
            <p:grpSpPr bwMode="auto">
              <a:xfrm rot="-4535153">
                <a:off x="4018262" y="3107667"/>
                <a:ext cx="211138" cy="1554163"/>
                <a:chOff x="905" y="441"/>
                <a:chExt cx="184" cy="1960"/>
              </a:xfrm>
            </p:grpSpPr>
            <p:grpSp>
              <p:nvGrpSpPr>
                <p:cNvPr id="160" name="Group 362"/>
                <p:cNvGrpSpPr>
                  <a:grpSpLocks/>
                </p:cNvGrpSpPr>
                <p:nvPr/>
              </p:nvGrpSpPr>
              <p:grpSpPr bwMode="auto">
                <a:xfrm rot="-5400000">
                  <a:off x="833" y="513"/>
                  <a:ext cx="280" cy="136"/>
                  <a:chOff x="305" y="697"/>
                  <a:chExt cx="1152" cy="272"/>
                </a:xfrm>
              </p:grpSpPr>
              <p:sp>
                <p:nvSpPr>
                  <p:cNvPr id="179" name="Arc 363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80" name="Arc 364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61" name="Group 365"/>
                <p:cNvGrpSpPr>
                  <a:grpSpLocks/>
                </p:cNvGrpSpPr>
                <p:nvPr/>
              </p:nvGrpSpPr>
              <p:grpSpPr bwMode="auto">
                <a:xfrm rot="-5400000">
                  <a:off x="841" y="793"/>
                  <a:ext cx="280" cy="136"/>
                  <a:chOff x="305" y="697"/>
                  <a:chExt cx="1152" cy="272"/>
                </a:xfrm>
              </p:grpSpPr>
              <p:sp>
                <p:nvSpPr>
                  <p:cNvPr id="177" name="Arc 366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78" name="Arc 367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62" name="Group 368"/>
                <p:cNvGrpSpPr>
                  <a:grpSpLocks/>
                </p:cNvGrpSpPr>
                <p:nvPr/>
              </p:nvGrpSpPr>
              <p:grpSpPr bwMode="auto">
                <a:xfrm rot="-5400000">
                  <a:off x="849" y="1073"/>
                  <a:ext cx="280" cy="136"/>
                  <a:chOff x="305" y="697"/>
                  <a:chExt cx="1152" cy="272"/>
                </a:xfrm>
              </p:grpSpPr>
              <p:sp>
                <p:nvSpPr>
                  <p:cNvPr id="175" name="Arc 369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76" name="Arc 370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63" name="Group 371"/>
                <p:cNvGrpSpPr>
                  <a:grpSpLocks/>
                </p:cNvGrpSpPr>
                <p:nvPr/>
              </p:nvGrpSpPr>
              <p:grpSpPr bwMode="auto">
                <a:xfrm rot="-5400000">
                  <a:off x="857" y="1353"/>
                  <a:ext cx="280" cy="136"/>
                  <a:chOff x="305" y="697"/>
                  <a:chExt cx="1152" cy="272"/>
                </a:xfrm>
              </p:grpSpPr>
              <p:sp>
                <p:nvSpPr>
                  <p:cNvPr id="173" name="Arc 372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74" name="Arc 373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64" name="Group 374"/>
                <p:cNvGrpSpPr>
                  <a:grpSpLocks/>
                </p:cNvGrpSpPr>
                <p:nvPr/>
              </p:nvGrpSpPr>
              <p:grpSpPr bwMode="auto">
                <a:xfrm rot="-5400000">
                  <a:off x="865" y="1633"/>
                  <a:ext cx="280" cy="136"/>
                  <a:chOff x="305" y="697"/>
                  <a:chExt cx="1152" cy="272"/>
                </a:xfrm>
              </p:grpSpPr>
              <p:sp>
                <p:nvSpPr>
                  <p:cNvPr id="171" name="Arc 375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72" name="Arc 376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65" name="Group 377"/>
                <p:cNvGrpSpPr>
                  <a:grpSpLocks/>
                </p:cNvGrpSpPr>
                <p:nvPr/>
              </p:nvGrpSpPr>
              <p:grpSpPr bwMode="auto">
                <a:xfrm rot="-5400000">
                  <a:off x="873" y="1913"/>
                  <a:ext cx="280" cy="136"/>
                  <a:chOff x="305" y="697"/>
                  <a:chExt cx="1152" cy="272"/>
                </a:xfrm>
              </p:grpSpPr>
              <p:sp>
                <p:nvSpPr>
                  <p:cNvPr id="169" name="Arc 378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70" name="Arc 379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66" name="Group 380"/>
                <p:cNvGrpSpPr>
                  <a:grpSpLocks/>
                </p:cNvGrpSpPr>
                <p:nvPr/>
              </p:nvGrpSpPr>
              <p:grpSpPr bwMode="auto">
                <a:xfrm rot="-5400000">
                  <a:off x="881" y="2193"/>
                  <a:ext cx="280" cy="136"/>
                  <a:chOff x="305" y="697"/>
                  <a:chExt cx="1152" cy="272"/>
                </a:xfrm>
              </p:grpSpPr>
              <p:sp>
                <p:nvSpPr>
                  <p:cNvPr id="167" name="Arc 381"/>
                  <p:cNvSpPr>
                    <a:spLocks/>
                  </p:cNvSpPr>
                  <p:nvPr/>
                </p:nvSpPr>
                <p:spPr bwMode="auto">
                  <a:xfrm>
                    <a:off x="305" y="697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  <p:sp>
                <p:nvSpPr>
                  <p:cNvPr id="168" name="Arc 382"/>
                  <p:cNvSpPr>
                    <a:spLocks/>
                  </p:cNvSpPr>
                  <p:nvPr/>
                </p:nvSpPr>
                <p:spPr bwMode="auto">
                  <a:xfrm flipV="1">
                    <a:off x="881" y="825"/>
                    <a:ext cx="576" cy="144"/>
                  </a:xfrm>
                  <a:custGeom>
                    <a:avLst/>
                    <a:gdLst>
                      <a:gd name="T0" fmla="*/ 0 w 43200"/>
                      <a:gd name="T1" fmla="*/ 0 h 21600"/>
                      <a:gd name="T2" fmla="*/ 0 w 43200"/>
                      <a:gd name="T3" fmla="*/ 0 h 21600"/>
                      <a:gd name="T4" fmla="*/ 0 w 43200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1600" fill="none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</a:path>
                      <a:path w="43200" h="21600" stroke="0" extrusionOk="0">
                        <a:moveTo>
                          <a:pt x="0" y="21599"/>
                        </a:move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lnTo>
                          <a:pt x="21600" y="21600"/>
                        </a:lnTo>
                        <a:lnTo>
                          <a:pt x="0" y="2159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endParaRPr lang="it-IT"/>
                  </a:p>
                </p:txBody>
              </p:sp>
            </p:grpSp>
          </p:grpSp>
        </p:grpSp>
      </p:grpSp>
      <p:sp>
        <p:nvSpPr>
          <p:cNvPr id="246" name="AutoShape 72"/>
          <p:cNvSpPr>
            <a:spLocks noChangeArrowheads="1"/>
          </p:cNvSpPr>
          <p:nvPr/>
        </p:nvSpPr>
        <p:spPr bwMode="auto">
          <a:xfrm>
            <a:off x="445517" y="1485590"/>
            <a:ext cx="3887108" cy="388924"/>
          </a:xfrm>
          <a:prstGeom prst="roundRect">
            <a:avLst/>
          </a:prstGeom>
          <a:solidFill>
            <a:srgbClr val="99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rgbClr val="FF0000"/>
                </a:solidFill>
                <a:latin typeface="Helvetica" charset="0"/>
              </a:rPr>
              <a:t>Accidents may happen, most likely:</a:t>
            </a:r>
            <a:endParaRPr lang="it-IT" sz="1600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247" name="AutoShape 72"/>
          <p:cNvSpPr>
            <a:spLocks noChangeArrowheads="1"/>
          </p:cNvSpPr>
          <p:nvPr/>
        </p:nvSpPr>
        <p:spPr bwMode="auto">
          <a:xfrm>
            <a:off x="2063890" y="5541459"/>
            <a:ext cx="1991378" cy="849679"/>
          </a:xfrm>
          <a:prstGeom prst="roundRect">
            <a:avLst/>
          </a:prstGeom>
          <a:solidFill>
            <a:srgbClr val="9FF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noAutofit/>
          </a:bodyPr>
          <a:lstStyle/>
          <a:p>
            <a:pPr algn="l">
              <a:spcAft>
                <a:spcPct val="100000"/>
              </a:spcAft>
              <a:buFont typeface="Times" charset="0"/>
              <a:buNone/>
              <a:defRPr/>
            </a:pPr>
            <a:r>
              <a:rPr lang="en-US" altLang="it-IT" sz="1400" i="1" dirty="0" smtClean="0">
                <a:solidFill>
                  <a:srgbClr val="0033CC"/>
                </a:solidFill>
                <a:latin typeface="Arial" charset="0"/>
              </a:rPr>
              <a:t>Basic radioactivity </a:t>
            </a:r>
            <a:r>
              <a:rPr lang="en-US" altLang="it-IT" sz="1400" i="1" dirty="0">
                <a:solidFill>
                  <a:srgbClr val="0033CC"/>
                </a:solidFill>
                <a:latin typeface="Arial" charset="0"/>
              </a:rPr>
              <a:t>coming out is </a:t>
            </a:r>
            <a:r>
              <a:rPr lang="en-US" altLang="it-IT" sz="1400" i="1" dirty="0">
                <a:solidFill>
                  <a:srgbClr val="FF0000"/>
                </a:solidFill>
                <a:latin typeface="Arial" charset="0"/>
              </a:rPr>
              <a:t>gamma</a:t>
            </a:r>
            <a:r>
              <a:rPr lang="en-US" altLang="it-IT" sz="1400" i="1" dirty="0">
                <a:solidFill>
                  <a:srgbClr val="0033CC"/>
                </a:solidFill>
                <a:latin typeface="Arial" charset="0"/>
              </a:rPr>
              <a:t> rays</a:t>
            </a:r>
          </a:p>
        </p:txBody>
      </p:sp>
      <p:sp>
        <p:nvSpPr>
          <p:cNvPr id="248" name="AutoShape 72"/>
          <p:cNvSpPr>
            <a:spLocks noChangeArrowheads="1"/>
          </p:cNvSpPr>
          <p:nvPr/>
        </p:nvSpPr>
        <p:spPr bwMode="auto">
          <a:xfrm>
            <a:off x="4934585" y="4540885"/>
            <a:ext cx="3887108" cy="933754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algn="l">
              <a:defRPr/>
            </a:pPr>
            <a:r>
              <a:rPr lang="en-US" sz="1600" i="1" dirty="0">
                <a:solidFill>
                  <a:srgbClr val="0000FF"/>
                </a:solidFill>
                <a:latin typeface="Helvetica" charset="0"/>
              </a:rPr>
              <a:t>individual and continuous online monitoring of drums, even during possible </a:t>
            </a:r>
            <a:r>
              <a:rPr lang="en-US" sz="1600" i="1" dirty="0" smtClean="0">
                <a:solidFill>
                  <a:srgbClr val="0000FF"/>
                </a:solidFill>
                <a:latin typeface="Helvetica" charset="0"/>
              </a:rPr>
              <a:t>displacements</a:t>
            </a:r>
            <a:endParaRPr lang="en-US" sz="1600" i="1" dirty="0">
              <a:solidFill>
                <a:srgbClr val="0000FF"/>
              </a:solidFill>
              <a:latin typeface="Helvetica" charset="0"/>
            </a:endParaRPr>
          </a:p>
        </p:txBody>
      </p:sp>
      <p:sp>
        <p:nvSpPr>
          <p:cNvPr id="249" name="AutoShape 72"/>
          <p:cNvSpPr>
            <a:spLocks noChangeArrowheads="1"/>
          </p:cNvSpPr>
          <p:nvPr/>
        </p:nvSpPr>
        <p:spPr bwMode="auto">
          <a:xfrm>
            <a:off x="4934585" y="5621833"/>
            <a:ext cx="3887108" cy="661339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600" i="1" dirty="0" smtClean="0">
                <a:solidFill>
                  <a:srgbClr val="0000FF"/>
                </a:solidFill>
                <a:latin typeface="Helvetica" charset="0"/>
              </a:rPr>
              <a:t>better</a:t>
            </a:r>
            <a:r>
              <a:rPr lang="en-US" sz="1600" i="1" dirty="0">
                <a:solidFill>
                  <a:srgbClr val="0000FF"/>
                </a:solidFill>
                <a:latin typeface="Helvetica" charset="0"/>
              </a:rPr>
              <a:t>, never displace the drums, </a:t>
            </a:r>
            <a:r>
              <a:rPr lang="en-US" sz="1600" i="1" dirty="0">
                <a:solidFill>
                  <a:srgbClr val="FF0000"/>
                </a:solidFill>
                <a:latin typeface="Helvetica" charset="0"/>
              </a:rPr>
              <a:t>monitor them in place</a:t>
            </a:r>
            <a:endParaRPr lang="it-IT" sz="1600" i="1" dirty="0">
              <a:solidFill>
                <a:srgbClr val="FF0000"/>
              </a:solidFill>
              <a:latin typeface="Helvetic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86"/>
          <p:cNvGrpSpPr>
            <a:grpSpLocks/>
          </p:cNvGrpSpPr>
          <p:nvPr/>
        </p:nvGrpSpPr>
        <p:grpSpPr bwMode="auto">
          <a:xfrm rot="10800000">
            <a:off x="346075" y="3824288"/>
            <a:ext cx="809625" cy="709612"/>
            <a:chOff x="3993" y="2348"/>
            <a:chExt cx="510" cy="447"/>
          </a:xfrm>
        </p:grpSpPr>
        <p:pic>
          <p:nvPicPr>
            <p:cNvPr id="7261" name="Picture 18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ECF0F1"/>
                </a:clrFrom>
                <a:clrTo>
                  <a:srgbClr val="ECF0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28"/>
            <a:stretch>
              <a:fillRect/>
            </a:stretch>
          </p:blipFill>
          <p:spPr bwMode="auto">
            <a:xfrm rot="10800000">
              <a:off x="3993" y="2348"/>
              <a:ext cx="4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20" name="Rectangle 188"/>
            <p:cNvSpPr>
              <a:spLocks noChangeArrowheads="1"/>
            </p:cNvSpPr>
            <p:nvPr/>
          </p:nvSpPr>
          <p:spPr bwMode="auto">
            <a:xfrm>
              <a:off x="4286" y="2477"/>
              <a:ext cx="218" cy="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621" name="Rectangle 189"/>
            <p:cNvSpPr>
              <a:spLocks noChangeArrowheads="1"/>
            </p:cNvSpPr>
            <p:nvPr/>
          </p:nvSpPr>
          <p:spPr bwMode="auto">
            <a:xfrm rot="1210239">
              <a:off x="4268" y="2581"/>
              <a:ext cx="218" cy="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622" name="Rectangle 190"/>
            <p:cNvSpPr>
              <a:spLocks noChangeArrowheads="1"/>
            </p:cNvSpPr>
            <p:nvPr/>
          </p:nvSpPr>
          <p:spPr bwMode="auto">
            <a:xfrm>
              <a:off x="4215" y="2693"/>
              <a:ext cx="285" cy="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170" name="Group 185"/>
          <p:cNvGrpSpPr>
            <a:grpSpLocks/>
          </p:cNvGrpSpPr>
          <p:nvPr/>
        </p:nvGrpSpPr>
        <p:grpSpPr bwMode="auto">
          <a:xfrm>
            <a:off x="4808538" y="3929063"/>
            <a:ext cx="809625" cy="709612"/>
            <a:chOff x="3993" y="2348"/>
            <a:chExt cx="510" cy="447"/>
          </a:xfrm>
        </p:grpSpPr>
        <p:pic>
          <p:nvPicPr>
            <p:cNvPr id="7257" name="Picture 18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ECF0F1"/>
                </a:clrFrom>
                <a:clrTo>
                  <a:srgbClr val="ECF0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28"/>
            <a:stretch>
              <a:fillRect/>
            </a:stretch>
          </p:blipFill>
          <p:spPr bwMode="auto">
            <a:xfrm rot="10800000">
              <a:off x="3993" y="2348"/>
              <a:ext cx="4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14" name="Rectangle 182"/>
            <p:cNvSpPr>
              <a:spLocks noChangeArrowheads="1"/>
            </p:cNvSpPr>
            <p:nvPr/>
          </p:nvSpPr>
          <p:spPr bwMode="auto">
            <a:xfrm>
              <a:off x="4285" y="2476"/>
              <a:ext cx="218" cy="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615" name="Rectangle 183"/>
            <p:cNvSpPr>
              <a:spLocks noChangeArrowheads="1"/>
            </p:cNvSpPr>
            <p:nvPr/>
          </p:nvSpPr>
          <p:spPr bwMode="auto">
            <a:xfrm rot="1210239">
              <a:off x="4267" y="2580"/>
              <a:ext cx="218" cy="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616" name="Rectangle 184"/>
            <p:cNvSpPr>
              <a:spLocks noChangeArrowheads="1"/>
            </p:cNvSpPr>
            <p:nvPr/>
          </p:nvSpPr>
          <p:spPr bwMode="auto">
            <a:xfrm>
              <a:off x="4213" y="2692"/>
              <a:ext cx="285" cy="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8563" name="AutoShape 131"/>
          <p:cNvSpPr>
            <a:spLocks noChangeArrowheads="1"/>
          </p:cNvSpPr>
          <p:nvPr/>
        </p:nvSpPr>
        <p:spPr bwMode="auto">
          <a:xfrm>
            <a:off x="476250" y="819150"/>
            <a:ext cx="3916363" cy="430213"/>
          </a:xfrm>
          <a:prstGeom prst="bevel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4287" tIns="52144" rIns="104287" bIns="52144">
            <a:spAutoFit/>
          </a:bodyPr>
          <a:lstStyle/>
          <a:p>
            <a:pPr defTabSz="1042988" eaLnBrk="1" hangingPunct="1">
              <a:defRPr/>
            </a:pPr>
            <a:r>
              <a:rPr lang="en-US" sz="1600" i="1">
                <a:solidFill>
                  <a:srgbClr val="FF0000"/>
                </a:solidFill>
                <a:latin typeface="Helvetica" charset="0"/>
                <a:cs typeface="+mn-cs"/>
              </a:rPr>
              <a:t>Sensor requirements and </a:t>
            </a:r>
            <a:r>
              <a:rPr lang="en-US" sz="1600" i="1">
                <a:solidFill>
                  <a:srgbClr val="0000FF"/>
                </a:solidFill>
                <a:latin typeface="Helvetica" charset="0"/>
                <a:cs typeface="+mn-cs"/>
              </a:rPr>
              <a:t>goal: </a:t>
            </a:r>
            <a:endParaRPr lang="it-IT" sz="1600" i="1">
              <a:solidFill>
                <a:srgbClr val="0000FF"/>
              </a:solidFill>
              <a:latin typeface="Helvetica" charset="0"/>
              <a:cs typeface="+mn-cs"/>
            </a:endParaRPr>
          </a:p>
        </p:txBody>
      </p:sp>
      <p:grpSp>
        <p:nvGrpSpPr>
          <p:cNvPr id="7172" name="Group 149"/>
          <p:cNvGrpSpPr>
            <a:grpSpLocks noChangeAspect="1"/>
          </p:cNvGrpSpPr>
          <p:nvPr/>
        </p:nvGrpSpPr>
        <p:grpSpPr bwMode="auto">
          <a:xfrm rot="-3184618">
            <a:off x="2398713" y="3375025"/>
            <a:ext cx="112712" cy="1055688"/>
            <a:chOff x="905" y="441"/>
            <a:chExt cx="184" cy="1960"/>
          </a:xfrm>
        </p:grpSpPr>
        <p:grpSp>
          <p:nvGrpSpPr>
            <p:cNvPr id="7236" name="Group 150"/>
            <p:cNvGrpSpPr>
              <a:grpSpLocks noChangeAspect="1"/>
            </p:cNvGrpSpPr>
            <p:nvPr/>
          </p:nvGrpSpPr>
          <p:grpSpPr bwMode="auto">
            <a:xfrm rot="-5400000">
              <a:off x="833" y="513"/>
              <a:ext cx="280" cy="136"/>
              <a:chOff x="305" y="697"/>
              <a:chExt cx="1152" cy="272"/>
            </a:xfrm>
          </p:grpSpPr>
          <p:sp>
            <p:nvSpPr>
              <p:cNvPr id="18583" name="Arc 151"/>
              <p:cNvSpPr>
                <a:spLocks noChangeAspect="1"/>
              </p:cNvSpPr>
              <p:nvPr/>
            </p:nvSpPr>
            <p:spPr bwMode="auto">
              <a:xfrm>
                <a:off x="307" y="694"/>
                <a:ext cx="582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584" name="Arc 152"/>
              <p:cNvSpPr>
                <a:spLocks noChangeAspect="1"/>
              </p:cNvSpPr>
              <p:nvPr/>
            </p:nvSpPr>
            <p:spPr bwMode="auto">
              <a:xfrm flipV="1">
                <a:off x="898" y="824"/>
                <a:ext cx="570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7237" name="Group 153"/>
            <p:cNvGrpSpPr>
              <a:grpSpLocks noChangeAspect="1"/>
            </p:cNvGrpSpPr>
            <p:nvPr/>
          </p:nvGrpSpPr>
          <p:grpSpPr bwMode="auto">
            <a:xfrm rot="-5400000">
              <a:off x="841" y="793"/>
              <a:ext cx="280" cy="136"/>
              <a:chOff x="305" y="697"/>
              <a:chExt cx="1152" cy="272"/>
            </a:xfrm>
          </p:grpSpPr>
          <p:sp>
            <p:nvSpPr>
              <p:cNvPr id="18586" name="Arc 154"/>
              <p:cNvSpPr>
                <a:spLocks noChangeAspect="1"/>
              </p:cNvSpPr>
              <p:nvPr/>
            </p:nvSpPr>
            <p:spPr bwMode="auto">
              <a:xfrm>
                <a:off x="310" y="697"/>
                <a:ext cx="582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587" name="Arc 155"/>
              <p:cNvSpPr>
                <a:spLocks noChangeAspect="1"/>
              </p:cNvSpPr>
              <p:nvPr/>
            </p:nvSpPr>
            <p:spPr bwMode="auto">
              <a:xfrm flipV="1">
                <a:off x="900" y="827"/>
                <a:ext cx="570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7238" name="Group 156"/>
            <p:cNvGrpSpPr>
              <a:grpSpLocks noChangeAspect="1"/>
            </p:cNvGrpSpPr>
            <p:nvPr/>
          </p:nvGrpSpPr>
          <p:grpSpPr bwMode="auto">
            <a:xfrm rot="-5400000">
              <a:off x="849" y="1073"/>
              <a:ext cx="280" cy="136"/>
              <a:chOff x="305" y="697"/>
              <a:chExt cx="1152" cy="272"/>
            </a:xfrm>
          </p:grpSpPr>
          <p:sp>
            <p:nvSpPr>
              <p:cNvPr id="18589" name="Arc 157"/>
              <p:cNvSpPr>
                <a:spLocks noChangeAspect="1"/>
              </p:cNvSpPr>
              <p:nvPr/>
            </p:nvSpPr>
            <p:spPr bwMode="auto">
              <a:xfrm>
                <a:off x="305" y="696"/>
                <a:ext cx="582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590" name="Arc 158"/>
              <p:cNvSpPr>
                <a:spLocks noChangeAspect="1"/>
              </p:cNvSpPr>
              <p:nvPr/>
            </p:nvSpPr>
            <p:spPr bwMode="auto">
              <a:xfrm flipV="1">
                <a:off x="896" y="826"/>
                <a:ext cx="570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7239" name="Group 159"/>
            <p:cNvGrpSpPr>
              <a:grpSpLocks noChangeAspect="1"/>
            </p:cNvGrpSpPr>
            <p:nvPr/>
          </p:nvGrpSpPr>
          <p:grpSpPr bwMode="auto">
            <a:xfrm rot="-5400000">
              <a:off x="857" y="1353"/>
              <a:ext cx="280" cy="136"/>
              <a:chOff x="305" y="697"/>
              <a:chExt cx="1152" cy="272"/>
            </a:xfrm>
          </p:grpSpPr>
          <p:sp>
            <p:nvSpPr>
              <p:cNvPr id="18592" name="Arc 160"/>
              <p:cNvSpPr>
                <a:spLocks noChangeAspect="1"/>
              </p:cNvSpPr>
              <p:nvPr/>
            </p:nvSpPr>
            <p:spPr bwMode="auto">
              <a:xfrm>
                <a:off x="300" y="695"/>
                <a:ext cx="582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593" name="Arc 161"/>
              <p:cNvSpPr>
                <a:spLocks noChangeAspect="1"/>
              </p:cNvSpPr>
              <p:nvPr/>
            </p:nvSpPr>
            <p:spPr bwMode="auto">
              <a:xfrm flipV="1">
                <a:off x="891" y="825"/>
                <a:ext cx="570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7240" name="Group 162"/>
            <p:cNvGrpSpPr>
              <a:grpSpLocks noChangeAspect="1"/>
            </p:cNvGrpSpPr>
            <p:nvPr/>
          </p:nvGrpSpPr>
          <p:grpSpPr bwMode="auto">
            <a:xfrm rot="-5400000">
              <a:off x="865" y="1633"/>
              <a:ext cx="280" cy="136"/>
              <a:chOff x="305" y="697"/>
              <a:chExt cx="1152" cy="272"/>
            </a:xfrm>
          </p:grpSpPr>
          <p:sp>
            <p:nvSpPr>
              <p:cNvPr id="18595" name="Arc 163"/>
              <p:cNvSpPr>
                <a:spLocks noChangeAspect="1"/>
              </p:cNvSpPr>
              <p:nvPr/>
            </p:nvSpPr>
            <p:spPr bwMode="auto">
              <a:xfrm>
                <a:off x="312" y="695"/>
                <a:ext cx="582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596" name="Arc 164"/>
              <p:cNvSpPr>
                <a:spLocks noChangeAspect="1"/>
              </p:cNvSpPr>
              <p:nvPr/>
            </p:nvSpPr>
            <p:spPr bwMode="auto">
              <a:xfrm flipV="1">
                <a:off x="903" y="825"/>
                <a:ext cx="570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7241" name="Group 165"/>
            <p:cNvGrpSpPr>
              <a:grpSpLocks noChangeAspect="1"/>
            </p:cNvGrpSpPr>
            <p:nvPr/>
          </p:nvGrpSpPr>
          <p:grpSpPr bwMode="auto">
            <a:xfrm rot="-5400000">
              <a:off x="873" y="1913"/>
              <a:ext cx="280" cy="136"/>
              <a:chOff x="305" y="697"/>
              <a:chExt cx="1152" cy="272"/>
            </a:xfrm>
          </p:grpSpPr>
          <p:sp>
            <p:nvSpPr>
              <p:cNvPr id="18598" name="Arc 166"/>
              <p:cNvSpPr>
                <a:spLocks noChangeAspect="1"/>
              </p:cNvSpPr>
              <p:nvPr/>
            </p:nvSpPr>
            <p:spPr bwMode="auto">
              <a:xfrm>
                <a:off x="307" y="694"/>
                <a:ext cx="582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599" name="Arc 167"/>
              <p:cNvSpPr>
                <a:spLocks noChangeAspect="1"/>
              </p:cNvSpPr>
              <p:nvPr/>
            </p:nvSpPr>
            <p:spPr bwMode="auto">
              <a:xfrm flipV="1">
                <a:off x="898" y="824"/>
                <a:ext cx="570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7242" name="Group 168"/>
            <p:cNvGrpSpPr>
              <a:grpSpLocks noChangeAspect="1"/>
            </p:cNvGrpSpPr>
            <p:nvPr/>
          </p:nvGrpSpPr>
          <p:grpSpPr bwMode="auto">
            <a:xfrm rot="-5400000">
              <a:off x="881" y="2193"/>
              <a:ext cx="280" cy="136"/>
              <a:chOff x="305" y="697"/>
              <a:chExt cx="1152" cy="272"/>
            </a:xfrm>
          </p:grpSpPr>
          <p:sp>
            <p:nvSpPr>
              <p:cNvPr id="18601" name="Arc 169"/>
              <p:cNvSpPr>
                <a:spLocks noChangeAspect="1"/>
              </p:cNvSpPr>
              <p:nvPr/>
            </p:nvSpPr>
            <p:spPr bwMode="auto">
              <a:xfrm>
                <a:off x="303" y="693"/>
                <a:ext cx="582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602" name="Arc 170"/>
              <p:cNvSpPr>
                <a:spLocks noChangeAspect="1"/>
              </p:cNvSpPr>
              <p:nvPr/>
            </p:nvSpPr>
            <p:spPr bwMode="auto">
              <a:xfrm flipV="1">
                <a:off x="893" y="823"/>
                <a:ext cx="570" cy="14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8605" name="Picture 173" descr="analog_blmcoin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4595813"/>
            <a:ext cx="189865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606" name="AutoShape 174"/>
          <p:cNvCxnSpPr>
            <a:cxnSpLocks noChangeShapeType="1"/>
          </p:cNvCxnSpPr>
          <p:nvPr/>
        </p:nvCxnSpPr>
        <p:spPr bwMode="auto">
          <a:xfrm flipH="1">
            <a:off x="3786188" y="4252913"/>
            <a:ext cx="1371600" cy="693737"/>
          </a:xfrm>
          <a:prstGeom prst="bentConnector3">
            <a:avLst>
              <a:gd name="adj1" fmla="val -16435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607" name="AutoShape 175"/>
          <p:cNvCxnSpPr>
            <a:cxnSpLocks noChangeShapeType="1"/>
          </p:cNvCxnSpPr>
          <p:nvPr/>
        </p:nvCxnSpPr>
        <p:spPr bwMode="auto">
          <a:xfrm rot="10800000" flipH="1" flipV="1">
            <a:off x="687388" y="4229100"/>
            <a:ext cx="1247775" cy="1031875"/>
          </a:xfrm>
          <a:prstGeom prst="bentConnector3">
            <a:avLst>
              <a:gd name="adj1" fmla="val -18319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579" name="Line 147"/>
          <p:cNvSpPr>
            <a:spLocks noChangeAspect="1" noChangeShapeType="1"/>
          </p:cNvSpPr>
          <p:nvPr/>
        </p:nvSpPr>
        <p:spPr bwMode="auto">
          <a:xfrm>
            <a:off x="927100" y="4230688"/>
            <a:ext cx="4114800" cy="0"/>
          </a:xfrm>
          <a:prstGeom prst="line">
            <a:avLst/>
          </a:prstGeom>
          <a:noFill/>
          <a:ln w="76200">
            <a:solidFill>
              <a:srgbClr val="006600">
                <a:alpha val="66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604" name="AutoShape 172"/>
          <p:cNvSpPr>
            <a:spLocks noChangeAspect="1" noChangeArrowheads="1"/>
          </p:cNvSpPr>
          <p:nvPr/>
        </p:nvSpPr>
        <p:spPr bwMode="auto">
          <a:xfrm>
            <a:off x="2776538" y="4138613"/>
            <a:ext cx="263525" cy="234950"/>
          </a:xfrm>
          <a:prstGeom prst="irregularSeal1">
            <a:avLst/>
          </a:prstGeom>
          <a:solidFill>
            <a:srgbClr val="00FF00"/>
          </a:solidFill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603" name="AutoShape 171"/>
          <p:cNvSpPr>
            <a:spLocks noChangeAspect="1" noChangeArrowheads="1"/>
          </p:cNvSpPr>
          <p:nvPr/>
        </p:nvSpPr>
        <p:spPr bwMode="auto">
          <a:xfrm>
            <a:off x="2776538" y="4133850"/>
            <a:ext cx="263525" cy="234950"/>
          </a:xfrm>
          <a:prstGeom prst="irregularSeal1">
            <a:avLst/>
          </a:prstGeom>
          <a:solidFill>
            <a:srgbClr val="00FF00"/>
          </a:solidFill>
          <a:ln w="127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668" name="Text Box 236"/>
          <p:cNvSpPr txBox="1">
            <a:spLocks noChangeArrowheads="1"/>
          </p:cNvSpPr>
          <p:nvPr/>
        </p:nvSpPr>
        <p:spPr bwMode="auto">
          <a:xfrm>
            <a:off x="477838" y="3636963"/>
            <a:ext cx="730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400">
                <a:solidFill>
                  <a:srgbClr val="FF0000"/>
                </a:solidFill>
                <a:cs typeface="+mn-cs"/>
              </a:rPr>
              <a:t>SiPM</a:t>
            </a:r>
          </a:p>
        </p:txBody>
      </p:sp>
      <p:sp>
        <p:nvSpPr>
          <p:cNvPr id="18669" name="Text Box 237"/>
          <p:cNvSpPr txBox="1">
            <a:spLocks noChangeArrowheads="1"/>
          </p:cNvSpPr>
          <p:nvPr/>
        </p:nvSpPr>
        <p:spPr bwMode="auto">
          <a:xfrm>
            <a:off x="4665663" y="3659188"/>
            <a:ext cx="730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400">
                <a:solidFill>
                  <a:srgbClr val="FF0000"/>
                </a:solidFill>
                <a:cs typeface="+mn-cs"/>
              </a:rPr>
              <a:t>SiPM</a:t>
            </a:r>
          </a:p>
        </p:txBody>
      </p:sp>
      <p:sp>
        <p:nvSpPr>
          <p:cNvPr id="18670" name="Rectangle 238"/>
          <p:cNvSpPr>
            <a:spLocks noChangeArrowheads="1"/>
          </p:cNvSpPr>
          <p:nvPr/>
        </p:nvSpPr>
        <p:spPr bwMode="auto">
          <a:xfrm>
            <a:off x="4748212" y="1695450"/>
            <a:ext cx="2382837" cy="1478756"/>
          </a:xfrm>
          <a:prstGeom prst="roundRect">
            <a:avLst>
              <a:gd name="adj" fmla="val 11152"/>
            </a:avLst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GB" sz="1400" i="1">
                <a:solidFill>
                  <a:srgbClr val="135CAE"/>
                </a:solidFill>
                <a:latin typeface="Helvetica" charset="0"/>
                <a:cs typeface="+mn-cs"/>
              </a:rPr>
              <a:t>Whenever radiation stimulates the fibre, a tiny light pulse is produced (few photons), and the SiPM is capable of detecting it</a:t>
            </a:r>
            <a:endParaRPr lang="it-IT" sz="1400" i="1">
              <a:solidFill>
                <a:srgbClr val="135CAE"/>
              </a:solidFill>
              <a:latin typeface="Helvetica" charset="0"/>
              <a:cs typeface="+mn-cs"/>
            </a:endParaRPr>
          </a:p>
        </p:txBody>
      </p:sp>
      <p:pic>
        <p:nvPicPr>
          <p:cNvPr id="18683" name="Picture 2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7" t="20584" r="30940" b="11092"/>
          <a:stretch>
            <a:fillRect/>
          </a:stretch>
        </p:blipFill>
        <p:spPr bwMode="auto">
          <a:xfrm>
            <a:off x="7407275" y="1631950"/>
            <a:ext cx="1585913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686" name="Text Box 254"/>
          <p:cNvSpPr txBox="1">
            <a:spLocks noChangeArrowheads="1"/>
          </p:cNvSpPr>
          <p:nvPr/>
        </p:nvSpPr>
        <p:spPr bwMode="auto">
          <a:xfrm>
            <a:off x="6496050" y="993775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400">
                <a:solidFill>
                  <a:srgbClr val="0000FF"/>
                </a:solidFill>
                <a:cs typeface="+mn-cs"/>
              </a:rPr>
              <a:t>SiPM</a:t>
            </a:r>
          </a:p>
        </p:txBody>
      </p:sp>
      <p:grpSp>
        <p:nvGrpSpPr>
          <p:cNvPr id="7186" name="Group 266"/>
          <p:cNvGrpSpPr>
            <a:grpSpLocks/>
          </p:cNvGrpSpPr>
          <p:nvPr/>
        </p:nvGrpSpPr>
        <p:grpSpPr bwMode="auto">
          <a:xfrm>
            <a:off x="7086600" y="1152525"/>
            <a:ext cx="1793875" cy="900113"/>
            <a:chOff x="4464" y="726"/>
            <a:chExt cx="1130" cy="567"/>
          </a:xfrm>
        </p:grpSpPr>
        <p:sp>
          <p:nvSpPr>
            <p:cNvPr id="18687" name="Line 255"/>
            <p:cNvSpPr>
              <a:spLocks noChangeShapeType="1"/>
            </p:cNvSpPr>
            <p:nvPr/>
          </p:nvSpPr>
          <p:spPr bwMode="auto">
            <a:xfrm>
              <a:off x="4500" y="762"/>
              <a:ext cx="698" cy="3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231" name="Group 260"/>
            <p:cNvGrpSpPr>
              <a:grpSpLocks/>
            </p:cNvGrpSpPr>
            <p:nvPr/>
          </p:nvGrpSpPr>
          <p:grpSpPr bwMode="auto">
            <a:xfrm>
              <a:off x="4464" y="726"/>
              <a:ext cx="1130" cy="567"/>
              <a:chOff x="4374" y="726"/>
              <a:chExt cx="1130" cy="567"/>
            </a:xfrm>
          </p:grpSpPr>
          <p:sp>
            <p:nvSpPr>
              <p:cNvPr id="18688" name="Line 256"/>
              <p:cNvSpPr>
                <a:spLocks noChangeShapeType="1"/>
              </p:cNvSpPr>
              <p:nvPr/>
            </p:nvSpPr>
            <p:spPr bwMode="auto">
              <a:xfrm>
                <a:off x="4391" y="755"/>
                <a:ext cx="1113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689" name="Line 257"/>
              <p:cNvSpPr>
                <a:spLocks noChangeShapeType="1"/>
              </p:cNvSpPr>
              <p:nvPr/>
            </p:nvSpPr>
            <p:spPr bwMode="auto">
              <a:xfrm>
                <a:off x="4397" y="755"/>
                <a:ext cx="595" cy="5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690" name="Line 258"/>
              <p:cNvSpPr>
                <a:spLocks noChangeShapeType="1"/>
              </p:cNvSpPr>
              <p:nvPr/>
            </p:nvSpPr>
            <p:spPr bwMode="auto">
              <a:xfrm>
                <a:off x="4397" y="759"/>
                <a:ext cx="211" cy="39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691" name="Oval 259"/>
              <p:cNvSpPr>
                <a:spLocks noChangeArrowheads="1"/>
              </p:cNvSpPr>
              <p:nvPr/>
            </p:nvSpPr>
            <p:spPr bwMode="auto">
              <a:xfrm>
                <a:off x="4374" y="726"/>
                <a:ext cx="56" cy="6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7187" name="Group 265"/>
          <p:cNvGrpSpPr>
            <a:grpSpLocks/>
          </p:cNvGrpSpPr>
          <p:nvPr/>
        </p:nvGrpSpPr>
        <p:grpSpPr bwMode="auto">
          <a:xfrm>
            <a:off x="6356350" y="3627438"/>
            <a:ext cx="2503488" cy="958850"/>
            <a:chOff x="3914" y="2285"/>
            <a:chExt cx="1577" cy="604"/>
          </a:xfrm>
        </p:grpSpPr>
        <p:sp>
          <p:nvSpPr>
            <p:cNvPr id="18693" name="Text Box 261"/>
            <p:cNvSpPr txBox="1">
              <a:spLocks noChangeArrowheads="1"/>
            </p:cNvSpPr>
            <p:nvPr/>
          </p:nvSpPr>
          <p:spPr bwMode="auto">
            <a:xfrm>
              <a:off x="3914" y="2697"/>
              <a:ext cx="46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400">
                  <a:solidFill>
                    <a:srgbClr val="0000FF"/>
                  </a:solidFill>
                  <a:cs typeface="+mn-cs"/>
                </a:rPr>
                <a:t>SiPM</a:t>
              </a:r>
            </a:p>
          </p:txBody>
        </p:sp>
        <p:sp>
          <p:nvSpPr>
            <p:cNvPr id="18694" name="Line 262"/>
            <p:cNvSpPr>
              <a:spLocks noChangeShapeType="1"/>
            </p:cNvSpPr>
            <p:nvPr/>
          </p:nvSpPr>
          <p:spPr bwMode="auto">
            <a:xfrm flipV="1">
              <a:off x="4243" y="2285"/>
              <a:ext cx="339" cy="3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695" name="Line 263"/>
            <p:cNvSpPr>
              <a:spLocks noChangeShapeType="1"/>
            </p:cNvSpPr>
            <p:nvPr/>
          </p:nvSpPr>
          <p:spPr bwMode="auto">
            <a:xfrm flipV="1">
              <a:off x="4243" y="2413"/>
              <a:ext cx="698" cy="2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696" name="Line 264"/>
            <p:cNvSpPr>
              <a:spLocks noChangeShapeType="1"/>
            </p:cNvSpPr>
            <p:nvPr/>
          </p:nvSpPr>
          <p:spPr bwMode="auto">
            <a:xfrm flipV="1">
              <a:off x="4243" y="2330"/>
              <a:ext cx="1248" cy="3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8699" name="Oval 267"/>
          <p:cNvSpPr>
            <a:spLocks noChangeArrowheads="1"/>
          </p:cNvSpPr>
          <p:nvPr/>
        </p:nvSpPr>
        <p:spPr bwMode="auto">
          <a:xfrm>
            <a:off x="6848475" y="4156075"/>
            <a:ext cx="88900" cy="1111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189" name="Group 294"/>
          <p:cNvGrpSpPr>
            <a:grpSpLocks/>
          </p:cNvGrpSpPr>
          <p:nvPr/>
        </p:nvGrpSpPr>
        <p:grpSpPr bwMode="auto">
          <a:xfrm>
            <a:off x="7083425" y="1912938"/>
            <a:ext cx="501650" cy="1095375"/>
            <a:chOff x="4462" y="1205"/>
            <a:chExt cx="316" cy="690"/>
          </a:xfrm>
        </p:grpSpPr>
        <p:grpSp>
          <p:nvGrpSpPr>
            <p:cNvPr id="7203" name="Group 268"/>
            <p:cNvGrpSpPr>
              <a:grpSpLocks noChangeAspect="1"/>
            </p:cNvGrpSpPr>
            <p:nvPr/>
          </p:nvGrpSpPr>
          <p:grpSpPr bwMode="auto">
            <a:xfrm rot="-1988826">
              <a:off x="4462" y="1205"/>
              <a:ext cx="71" cy="665"/>
              <a:chOff x="905" y="441"/>
              <a:chExt cx="184" cy="1960"/>
            </a:xfrm>
          </p:grpSpPr>
          <p:grpSp>
            <p:nvGrpSpPr>
              <p:cNvPr id="7205" name="Group 269"/>
              <p:cNvGrpSpPr>
                <a:grpSpLocks noChangeAspect="1"/>
              </p:cNvGrpSpPr>
              <p:nvPr/>
            </p:nvGrpSpPr>
            <p:grpSpPr bwMode="auto">
              <a:xfrm rot="-5400000">
                <a:off x="833" y="513"/>
                <a:ext cx="280" cy="136"/>
                <a:chOff x="305" y="697"/>
                <a:chExt cx="1152" cy="272"/>
              </a:xfrm>
            </p:grpSpPr>
            <p:sp>
              <p:nvSpPr>
                <p:cNvPr id="18702" name="Arc 270"/>
                <p:cNvSpPr>
                  <a:spLocks noChangeAspect="1"/>
                </p:cNvSpPr>
                <p:nvPr/>
              </p:nvSpPr>
              <p:spPr bwMode="auto">
                <a:xfrm>
                  <a:off x="312" y="696"/>
                  <a:ext cx="582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703" name="Arc 271"/>
                <p:cNvSpPr>
                  <a:spLocks noChangeAspect="1"/>
                </p:cNvSpPr>
                <p:nvPr/>
              </p:nvSpPr>
              <p:spPr bwMode="auto">
                <a:xfrm flipV="1">
                  <a:off x="907" y="817"/>
                  <a:ext cx="570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7206" name="Group 272"/>
              <p:cNvGrpSpPr>
                <a:grpSpLocks noChangeAspect="1"/>
              </p:cNvGrpSpPr>
              <p:nvPr/>
            </p:nvGrpSpPr>
            <p:grpSpPr bwMode="auto">
              <a:xfrm rot="-5400000">
                <a:off x="841" y="793"/>
                <a:ext cx="280" cy="136"/>
                <a:chOff x="305" y="697"/>
                <a:chExt cx="1152" cy="272"/>
              </a:xfrm>
            </p:grpSpPr>
            <p:sp>
              <p:nvSpPr>
                <p:cNvPr id="18705" name="Arc 273"/>
                <p:cNvSpPr>
                  <a:spLocks noChangeAspect="1"/>
                </p:cNvSpPr>
                <p:nvPr/>
              </p:nvSpPr>
              <p:spPr bwMode="auto">
                <a:xfrm>
                  <a:off x="297" y="694"/>
                  <a:ext cx="582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706" name="Arc 274"/>
                <p:cNvSpPr>
                  <a:spLocks noChangeAspect="1"/>
                </p:cNvSpPr>
                <p:nvPr/>
              </p:nvSpPr>
              <p:spPr bwMode="auto">
                <a:xfrm flipV="1">
                  <a:off x="896" y="823"/>
                  <a:ext cx="570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7207" name="Group 275"/>
              <p:cNvGrpSpPr>
                <a:grpSpLocks noChangeAspect="1"/>
              </p:cNvGrpSpPr>
              <p:nvPr/>
            </p:nvGrpSpPr>
            <p:grpSpPr bwMode="auto">
              <a:xfrm rot="-5400000">
                <a:off x="849" y="1073"/>
                <a:ext cx="280" cy="136"/>
                <a:chOff x="305" y="697"/>
                <a:chExt cx="1152" cy="272"/>
              </a:xfrm>
            </p:grpSpPr>
            <p:sp>
              <p:nvSpPr>
                <p:cNvPr id="18708" name="Arc 276"/>
                <p:cNvSpPr>
                  <a:spLocks noChangeAspect="1"/>
                </p:cNvSpPr>
                <p:nvPr/>
              </p:nvSpPr>
              <p:spPr bwMode="auto">
                <a:xfrm>
                  <a:off x="299" y="692"/>
                  <a:ext cx="582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709" name="Arc 277"/>
                <p:cNvSpPr>
                  <a:spLocks noChangeAspect="1"/>
                </p:cNvSpPr>
                <p:nvPr/>
              </p:nvSpPr>
              <p:spPr bwMode="auto">
                <a:xfrm flipV="1">
                  <a:off x="898" y="820"/>
                  <a:ext cx="570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7208" name="Group 278"/>
              <p:cNvGrpSpPr>
                <a:grpSpLocks noChangeAspect="1"/>
              </p:cNvGrpSpPr>
              <p:nvPr/>
            </p:nvGrpSpPr>
            <p:grpSpPr bwMode="auto">
              <a:xfrm rot="-5400000">
                <a:off x="857" y="1353"/>
                <a:ext cx="280" cy="136"/>
                <a:chOff x="305" y="697"/>
                <a:chExt cx="1152" cy="272"/>
              </a:xfrm>
            </p:grpSpPr>
            <p:sp>
              <p:nvSpPr>
                <p:cNvPr id="18711" name="Arc 279"/>
                <p:cNvSpPr>
                  <a:spLocks noChangeAspect="1"/>
                </p:cNvSpPr>
                <p:nvPr/>
              </p:nvSpPr>
              <p:spPr bwMode="auto">
                <a:xfrm>
                  <a:off x="294" y="693"/>
                  <a:ext cx="582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712" name="Arc 280"/>
                <p:cNvSpPr>
                  <a:spLocks noChangeAspect="1"/>
                </p:cNvSpPr>
                <p:nvPr/>
              </p:nvSpPr>
              <p:spPr bwMode="auto">
                <a:xfrm flipV="1">
                  <a:off x="893" y="822"/>
                  <a:ext cx="570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7209" name="Group 281"/>
              <p:cNvGrpSpPr>
                <a:grpSpLocks noChangeAspect="1"/>
              </p:cNvGrpSpPr>
              <p:nvPr/>
            </p:nvGrpSpPr>
            <p:grpSpPr bwMode="auto">
              <a:xfrm rot="-5400000">
                <a:off x="865" y="1633"/>
                <a:ext cx="280" cy="136"/>
                <a:chOff x="305" y="697"/>
                <a:chExt cx="1152" cy="272"/>
              </a:xfrm>
            </p:grpSpPr>
            <p:sp>
              <p:nvSpPr>
                <p:cNvPr id="18714" name="Arc 282"/>
                <p:cNvSpPr>
                  <a:spLocks noChangeAspect="1"/>
                </p:cNvSpPr>
                <p:nvPr/>
              </p:nvSpPr>
              <p:spPr bwMode="auto">
                <a:xfrm>
                  <a:off x="306" y="693"/>
                  <a:ext cx="582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715" name="Arc 283"/>
                <p:cNvSpPr>
                  <a:spLocks noChangeAspect="1"/>
                </p:cNvSpPr>
                <p:nvPr/>
              </p:nvSpPr>
              <p:spPr bwMode="auto">
                <a:xfrm flipV="1">
                  <a:off x="906" y="822"/>
                  <a:ext cx="570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7210" name="Group 284"/>
              <p:cNvGrpSpPr>
                <a:grpSpLocks noChangeAspect="1"/>
              </p:cNvGrpSpPr>
              <p:nvPr/>
            </p:nvGrpSpPr>
            <p:grpSpPr bwMode="auto">
              <a:xfrm rot="-5400000">
                <a:off x="873" y="1913"/>
                <a:ext cx="280" cy="136"/>
                <a:chOff x="305" y="697"/>
                <a:chExt cx="1152" cy="272"/>
              </a:xfrm>
            </p:grpSpPr>
            <p:sp>
              <p:nvSpPr>
                <p:cNvPr id="18717" name="Arc 285"/>
                <p:cNvSpPr>
                  <a:spLocks noChangeAspect="1"/>
                </p:cNvSpPr>
                <p:nvPr/>
              </p:nvSpPr>
              <p:spPr bwMode="auto">
                <a:xfrm>
                  <a:off x="308" y="691"/>
                  <a:ext cx="582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718" name="Arc 286"/>
                <p:cNvSpPr>
                  <a:spLocks noChangeAspect="1"/>
                </p:cNvSpPr>
                <p:nvPr/>
              </p:nvSpPr>
              <p:spPr bwMode="auto">
                <a:xfrm flipV="1">
                  <a:off x="908" y="819"/>
                  <a:ext cx="570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7211" name="Group 287"/>
              <p:cNvGrpSpPr>
                <a:grpSpLocks noChangeAspect="1"/>
              </p:cNvGrpSpPr>
              <p:nvPr/>
            </p:nvGrpSpPr>
            <p:grpSpPr bwMode="auto">
              <a:xfrm rot="-5400000">
                <a:off x="881" y="2193"/>
                <a:ext cx="280" cy="136"/>
                <a:chOff x="305" y="697"/>
                <a:chExt cx="1152" cy="272"/>
              </a:xfrm>
            </p:grpSpPr>
            <p:sp>
              <p:nvSpPr>
                <p:cNvPr id="18720" name="Arc 288"/>
                <p:cNvSpPr>
                  <a:spLocks noChangeAspect="1"/>
                </p:cNvSpPr>
                <p:nvPr/>
              </p:nvSpPr>
              <p:spPr bwMode="auto">
                <a:xfrm>
                  <a:off x="307" y="700"/>
                  <a:ext cx="582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721" name="Arc 289"/>
                <p:cNvSpPr>
                  <a:spLocks noChangeAspect="1"/>
                </p:cNvSpPr>
                <p:nvPr/>
              </p:nvSpPr>
              <p:spPr bwMode="auto">
                <a:xfrm flipV="1">
                  <a:off x="903" y="821"/>
                  <a:ext cx="570" cy="14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-1" y="21599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8722" name="AutoShape 290"/>
            <p:cNvSpPr>
              <a:spLocks noChangeAspect="1" noChangeArrowheads="1"/>
            </p:cNvSpPr>
            <p:nvPr/>
          </p:nvSpPr>
          <p:spPr bwMode="auto">
            <a:xfrm>
              <a:off x="4612" y="1747"/>
              <a:ext cx="166" cy="148"/>
            </a:xfrm>
            <a:prstGeom prst="irregularSeal1">
              <a:avLst/>
            </a:prstGeom>
            <a:solidFill>
              <a:srgbClr val="00FF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8727" name="AutoShape 295"/>
          <p:cNvSpPr>
            <a:spLocks noChangeArrowheads="1"/>
          </p:cNvSpPr>
          <p:nvPr/>
        </p:nvSpPr>
        <p:spPr bwMode="auto">
          <a:xfrm>
            <a:off x="3517900" y="3830638"/>
            <a:ext cx="806450" cy="4302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FF"/>
                </a:solidFill>
                <a:cs typeface="+mn-cs"/>
              </a:rPr>
              <a:t>Fiber</a:t>
            </a:r>
          </a:p>
        </p:txBody>
      </p:sp>
      <p:sp>
        <p:nvSpPr>
          <p:cNvPr id="98" name="AutoShape 72"/>
          <p:cNvSpPr>
            <a:spLocks noChangeArrowheads="1"/>
          </p:cNvSpPr>
          <p:nvPr/>
        </p:nvSpPr>
        <p:spPr bwMode="auto">
          <a:xfrm>
            <a:off x="1157162" y="162766"/>
            <a:ext cx="6865264" cy="525132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</a:rPr>
              <a:t>How do we want to monitor?</a:t>
            </a:r>
            <a:r>
              <a:rPr lang="en-US" sz="2400" dirty="0"/>
              <a:t>  </a:t>
            </a:r>
            <a:r>
              <a:rPr lang="en-US" sz="2400" dirty="0">
                <a:solidFill>
                  <a:srgbClr val="0000FF"/>
                </a:solidFill>
                <a:sym typeface="Wingdings" charset="0"/>
              </a:rPr>
              <a:t>  </a:t>
            </a:r>
            <a:r>
              <a:rPr lang="en-US" sz="2400" dirty="0">
                <a:solidFill>
                  <a:srgbClr val="FF0000"/>
                </a:solidFill>
              </a:rPr>
              <a:t>Basic sensor unit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99" name="AutoShape 72"/>
          <p:cNvSpPr>
            <a:spLocks noChangeArrowheads="1"/>
          </p:cNvSpPr>
          <p:nvPr/>
        </p:nvSpPr>
        <p:spPr bwMode="auto">
          <a:xfrm>
            <a:off x="134938" y="1216787"/>
            <a:ext cx="4341814" cy="2139061"/>
          </a:xfrm>
          <a:prstGeom prst="roundRect">
            <a:avLst>
              <a:gd name="adj" fmla="val 10682"/>
            </a:avLst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marL="179388" lvl="1" algn="l">
              <a:spcAft>
                <a:spcPct val="20000"/>
              </a:spcAft>
              <a:buClr>
                <a:srgbClr val="0000FF"/>
              </a:buClr>
              <a:buFont typeface="Wingdings" charset="0"/>
              <a:buChar char="Ø"/>
              <a:tabLst>
                <a:tab pos="355600" algn="l"/>
                <a:tab pos="447675" algn="l"/>
              </a:tabLst>
              <a:defRPr/>
            </a:pPr>
            <a:r>
              <a:rPr lang="en-US" sz="1400" b="0" dirty="0">
                <a:solidFill>
                  <a:srgbClr val="FF0000"/>
                </a:solidFill>
                <a:latin typeface="Helvetica" charset="0"/>
              </a:rPr>
              <a:t> radiation hardness </a:t>
            </a:r>
            <a:r>
              <a:rPr lang="en-US" sz="1400" b="0" dirty="0">
                <a:solidFill>
                  <a:srgbClr val="0000FF"/>
                </a:solidFill>
                <a:latin typeface="Helvetica" charset="0"/>
              </a:rPr>
              <a:t>yes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b="0" dirty="0">
                <a:solidFill>
                  <a:srgbClr val="0000FF"/>
                </a:solidFill>
                <a:latin typeface="Helvetica" charset="0"/>
              </a:rPr>
              <a:t>several years close to</a:t>
            </a:r>
          </a:p>
          <a:p>
            <a:pPr marL="179388" lvl="1" algn="l">
              <a:spcAft>
                <a:spcPct val="20000"/>
              </a:spcAft>
              <a:buClr>
                <a:srgbClr val="0000FF"/>
              </a:buClr>
              <a:buFont typeface="Wingdings" charset="0"/>
              <a:buNone/>
              <a:tabLst>
                <a:tab pos="355600" algn="l"/>
                <a:tab pos="447675" algn="l"/>
              </a:tabLst>
              <a:defRPr/>
            </a:pPr>
            <a:r>
              <a:rPr lang="en-US" sz="1400" b="0" dirty="0">
                <a:solidFill>
                  <a:srgbClr val="0000FF"/>
                </a:solidFill>
                <a:latin typeface="Helvetica" charset="0"/>
              </a:rPr>
              <a:t>    a drum with 10-100 </a:t>
            </a:r>
            <a:r>
              <a:rPr lang="en-US" sz="1400" b="0" dirty="0" err="1">
                <a:solidFill>
                  <a:srgbClr val="0000FF"/>
                </a:solidFill>
                <a:latin typeface="Helvetica" charset="0"/>
              </a:rPr>
              <a:t>mGy</a:t>
            </a:r>
            <a:r>
              <a:rPr lang="en-US" sz="1400" b="0" dirty="0">
                <a:solidFill>
                  <a:srgbClr val="0000FF"/>
                </a:solidFill>
                <a:latin typeface="Helvetica" charset="0"/>
              </a:rPr>
              <a:t>/h</a:t>
            </a:r>
            <a:endParaRPr lang="en-US" sz="1400" dirty="0">
              <a:solidFill>
                <a:srgbClr val="0000FF"/>
              </a:solidFill>
            </a:endParaRPr>
          </a:p>
          <a:p>
            <a:pPr marL="179388" lvl="1" algn="l">
              <a:spcAft>
                <a:spcPct val="20000"/>
              </a:spcAft>
              <a:buClr>
                <a:srgbClr val="0000FF"/>
              </a:buClr>
              <a:buFont typeface="Wingdings" charset="0"/>
              <a:buChar char="Ø"/>
              <a:tabLst>
                <a:tab pos="355600" algn="l"/>
                <a:tab pos="447675" algn="l"/>
              </a:tabLst>
              <a:defRPr/>
            </a:pPr>
            <a:r>
              <a:rPr lang="en-US" sz="1400" b="0" dirty="0">
                <a:solidFill>
                  <a:srgbClr val="FF0000"/>
                </a:solidFill>
                <a:latin typeface="Helvetica" charset="0"/>
              </a:rPr>
              <a:t> robustness </a:t>
            </a:r>
            <a:r>
              <a:rPr lang="en-US" sz="1400" b="0" dirty="0">
                <a:solidFill>
                  <a:srgbClr val="0000FF"/>
                </a:solidFill>
                <a:latin typeface="Helvetica" charset="0"/>
              </a:rPr>
              <a:t>yes, plastic scintillators; SiPM not</a:t>
            </a:r>
          </a:p>
          <a:p>
            <a:pPr marL="179388" lvl="1" algn="l">
              <a:spcAft>
                <a:spcPct val="20000"/>
              </a:spcAft>
              <a:buClr>
                <a:srgbClr val="0000FF"/>
              </a:buClr>
              <a:buFont typeface="Wingdings" charset="0"/>
              <a:buNone/>
              <a:tabLst>
                <a:tab pos="355600" algn="l"/>
                <a:tab pos="447675" algn="l"/>
              </a:tabLst>
              <a:defRPr/>
            </a:pPr>
            <a:r>
              <a:rPr lang="en-US" sz="1400" b="0" dirty="0">
                <a:solidFill>
                  <a:srgbClr val="135CAE"/>
                </a:solidFill>
                <a:latin typeface="Helvetica" charset="0"/>
              </a:rPr>
              <a:t>    </a:t>
            </a:r>
            <a:r>
              <a:rPr lang="en-US" sz="1400" b="0" dirty="0">
                <a:solidFill>
                  <a:srgbClr val="0000FF"/>
                </a:solidFill>
                <a:latin typeface="Helvetica" charset="0"/>
              </a:rPr>
              <a:t>damaged by ambient light exposure</a:t>
            </a:r>
          </a:p>
          <a:p>
            <a:pPr marL="179388" lvl="1" algn="l">
              <a:spcAft>
                <a:spcPct val="20000"/>
              </a:spcAft>
              <a:buClr>
                <a:srgbClr val="0000FF"/>
              </a:buClr>
              <a:buFont typeface="Wingdings" charset="0"/>
              <a:buChar char="Ø"/>
              <a:tabLst>
                <a:tab pos="355600" algn="l"/>
                <a:tab pos="447675" algn="l"/>
              </a:tabLst>
              <a:defRPr/>
            </a:pPr>
            <a:r>
              <a:rPr lang="en-US" sz="1400" b="0" dirty="0">
                <a:solidFill>
                  <a:srgbClr val="FF0000"/>
                </a:solidFill>
                <a:latin typeface="Helvetica" charset="0"/>
              </a:rPr>
              <a:t> low efficiency, high sensitivity </a:t>
            </a:r>
            <a:r>
              <a:rPr lang="en-US" sz="1400" b="0" dirty="0">
                <a:solidFill>
                  <a:srgbClr val="135CAE"/>
                </a:solidFill>
                <a:latin typeface="Helvetica" charset="0"/>
              </a:rPr>
              <a:t>yes</a:t>
            </a:r>
            <a:endParaRPr lang="en-US" sz="1400" b="0" dirty="0">
              <a:solidFill>
                <a:srgbClr val="FF0000"/>
              </a:solidFill>
              <a:latin typeface="Helvetica" charset="0"/>
            </a:endParaRPr>
          </a:p>
          <a:p>
            <a:pPr marL="179388" lvl="1" algn="l">
              <a:spcAft>
                <a:spcPct val="20000"/>
              </a:spcAft>
              <a:buClr>
                <a:srgbClr val="0000FF"/>
              </a:buClr>
              <a:buFont typeface="Wingdings" charset="0"/>
              <a:buChar char="Ø"/>
              <a:tabLst>
                <a:tab pos="355600" algn="l"/>
                <a:tab pos="447675" algn="l"/>
              </a:tabLst>
              <a:defRPr/>
            </a:pPr>
            <a:r>
              <a:rPr lang="en-US" sz="1400" b="0" dirty="0">
                <a:solidFill>
                  <a:srgbClr val="FF0000"/>
                </a:solidFill>
                <a:latin typeface="Helvetica" charset="0"/>
              </a:rPr>
              <a:t> reliability </a:t>
            </a:r>
            <a:r>
              <a:rPr lang="en-US" sz="1400" b="0" dirty="0">
                <a:solidFill>
                  <a:srgbClr val="0000FF"/>
                </a:solidFill>
                <a:latin typeface="Helvetica" charset="0"/>
              </a:rPr>
              <a:t>yes</a:t>
            </a:r>
          </a:p>
          <a:p>
            <a:pPr marL="179388" lvl="1" algn="l">
              <a:spcAft>
                <a:spcPct val="20000"/>
              </a:spcAft>
              <a:buClr>
                <a:srgbClr val="0000FF"/>
              </a:buClr>
              <a:buFont typeface="Wingdings" charset="0"/>
              <a:buChar char="Ø"/>
              <a:tabLst>
                <a:tab pos="355600" algn="l"/>
                <a:tab pos="447675" algn="l"/>
              </a:tabLst>
              <a:defRPr/>
            </a:pPr>
            <a:r>
              <a:rPr lang="en-US" sz="1400" b="0" dirty="0">
                <a:solidFill>
                  <a:srgbClr val="FF0000"/>
                </a:solidFill>
                <a:latin typeface="Helvetica" charset="0"/>
              </a:rPr>
              <a:t> low cost </a:t>
            </a:r>
            <a:r>
              <a:rPr lang="en-US" sz="1400" b="0" dirty="0">
                <a:solidFill>
                  <a:srgbClr val="0000FF"/>
                </a:solidFill>
                <a:latin typeface="Helvetica" charset="0"/>
              </a:rPr>
              <a:t>yes</a:t>
            </a:r>
            <a:endParaRPr lang="it-IT" sz="1400" b="0" dirty="0">
              <a:solidFill>
                <a:srgbClr val="0000FF"/>
              </a:solidFill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73488" y="4995863"/>
            <a:ext cx="5168900" cy="1435031"/>
            <a:chOff x="3773488" y="4995863"/>
            <a:chExt cx="5168900" cy="1435031"/>
          </a:xfrm>
        </p:grpSpPr>
        <p:grpSp>
          <p:nvGrpSpPr>
            <p:cNvPr id="18725" name="Group 293"/>
            <p:cNvGrpSpPr>
              <a:grpSpLocks/>
            </p:cNvGrpSpPr>
            <p:nvPr/>
          </p:nvGrpSpPr>
          <p:grpSpPr bwMode="auto">
            <a:xfrm>
              <a:off x="3773488" y="4995863"/>
              <a:ext cx="5168900" cy="1373187"/>
              <a:chOff x="2377" y="3147"/>
              <a:chExt cx="3256" cy="865"/>
            </a:xfrm>
          </p:grpSpPr>
          <p:grpSp>
            <p:nvGrpSpPr>
              <p:cNvPr id="7192" name="Group 292"/>
              <p:cNvGrpSpPr>
                <a:grpSpLocks/>
              </p:cNvGrpSpPr>
              <p:nvPr/>
            </p:nvGrpSpPr>
            <p:grpSpPr bwMode="auto">
              <a:xfrm>
                <a:off x="2377" y="3147"/>
                <a:ext cx="3256" cy="865"/>
                <a:chOff x="2377" y="3147"/>
                <a:chExt cx="3256" cy="865"/>
              </a:xfrm>
            </p:grpSpPr>
            <p:pic>
              <p:nvPicPr>
                <p:cNvPr id="7194" name="Picture 239" descr="blmcoinc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524" r="11084" b="31662"/>
                <a:stretch>
                  <a:fillRect/>
                </a:stretch>
              </p:blipFill>
              <p:spPr bwMode="auto">
                <a:xfrm>
                  <a:off x="3430" y="3234"/>
                  <a:ext cx="1022" cy="7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663" name="AutoShape 231"/>
                <p:cNvSpPr>
                  <a:spLocks noChangeArrowheads="1"/>
                </p:cNvSpPr>
                <p:nvPr/>
              </p:nvSpPr>
              <p:spPr bwMode="auto">
                <a:xfrm>
                  <a:off x="2820" y="3378"/>
                  <a:ext cx="211" cy="486"/>
                </a:xfrm>
                <a:prstGeom prst="flowChartDelay">
                  <a:avLst/>
                </a:prstGeom>
                <a:solidFill>
                  <a:srgbClr val="00FF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665" name="AutoShape 233"/>
                <p:cNvSpPr>
                  <a:spLocks noChangeArrowheads="1"/>
                </p:cNvSpPr>
                <p:nvPr/>
              </p:nvSpPr>
              <p:spPr bwMode="auto">
                <a:xfrm>
                  <a:off x="2465" y="3548"/>
                  <a:ext cx="345" cy="129"/>
                </a:xfrm>
                <a:prstGeom prst="rightArrow">
                  <a:avLst>
                    <a:gd name="adj1" fmla="val 50000"/>
                    <a:gd name="adj2" fmla="val 66860"/>
                  </a:avLst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cxnSp>
              <p:nvCxnSpPr>
                <p:cNvPr id="18672" name="AutoShape 240"/>
                <p:cNvCxnSpPr>
                  <a:cxnSpLocks noChangeShapeType="1"/>
                  <a:stCxn id="18663" idx="3"/>
                  <a:endCxn id="7194" idx="1"/>
                </p:cNvCxnSpPr>
                <p:nvPr/>
              </p:nvCxnSpPr>
              <p:spPr bwMode="auto">
                <a:xfrm>
                  <a:off x="3037" y="3621"/>
                  <a:ext cx="393" cy="2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8673" name="AutoShape 241"/>
                <p:cNvSpPr>
                  <a:spLocks noChangeArrowheads="1"/>
                </p:cNvSpPr>
                <p:nvPr/>
              </p:nvSpPr>
              <p:spPr bwMode="auto">
                <a:xfrm>
                  <a:off x="4831" y="3453"/>
                  <a:ext cx="802" cy="314"/>
                </a:xfrm>
                <a:prstGeom prst="bevel">
                  <a:avLst>
                    <a:gd name="adj" fmla="val 12500"/>
                  </a:avLst>
                </a:pr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FF0000"/>
                    </a:solidFill>
                    <a:cs typeface="+mn-cs"/>
                  </a:endParaRPr>
                </a:p>
              </p:txBody>
            </p:sp>
            <p:sp>
              <p:nvSpPr>
                <p:cNvPr id="18674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4914" y="3234"/>
                  <a:ext cx="646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600">
                      <a:cs typeface="+mn-cs"/>
                    </a:rPr>
                    <a:t>Counts/s</a:t>
                  </a:r>
                </a:p>
              </p:txBody>
            </p:sp>
            <p:sp>
              <p:nvSpPr>
                <p:cNvPr id="18675" name="AutoShape 243"/>
                <p:cNvSpPr>
                  <a:spLocks noChangeArrowheads="1"/>
                </p:cNvSpPr>
                <p:nvPr/>
              </p:nvSpPr>
              <p:spPr bwMode="auto">
                <a:xfrm>
                  <a:off x="4446" y="3556"/>
                  <a:ext cx="345" cy="129"/>
                </a:xfrm>
                <a:prstGeom prst="rightArrow">
                  <a:avLst>
                    <a:gd name="adj1" fmla="val 50000"/>
                    <a:gd name="adj2" fmla="val 66860"/>
                  </a:avLst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8679" name="Text Box 247"/>
                <p:cNvSpPr txBox="1">
                  <a:spLocks noChangeArrowheads="1"/>
                </p:cNvSpPr>
                <p:nvPr/>
              </p:nvSpPr>
              <p:spPr bwMode="auto">
                <a:xfrm>
                  <a:off x="2377" y="3147"/>
                  <a:ext cx="1011" cy="1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66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300" dirty="0">
                      <a:solidFill>
                        <a:srgbClr val="0000FF"/>
                      </a:solidFill>
                      <a:cs typeface="+mn-cs"/>
                    </a:rPr>
                    <a:t>Coincidence circuit</a:t>
                  </a:r>
                </a:p>
              </p:txBody>
            </p:sp>
          </p:grpSp>
          <p:pic>
            <p:nvPicPr>
              <p:cNvPr id="7193" name="Picture 291" descr="alfio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0" y="3476"/>
                <a:ext cx="725" cy="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0" name="AutoShape 72"/>
            <p:cNvSpPr>
              <a:spLocks noChangeArrowheads="1"/>
            </p:cNvSpPr>
            <p:nvPr/>
          </p:nvSpPr>
          <p:spPr bwMode="auto">
            <a:xfrm>
              <a:off x="5394135" y="6058996"/>
              <a:ext cx="1825518" cy="37189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square" lIns="104287" tIns="52144" rIns="104287" bIns="52144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500" dirty="0">
                  <a:solidFill>
                    <a:srgbClr val="FF0000"/>
                  </a:solidFill>
                </a:rPr>
                <a:t>Signal coincidence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22882 4.81481E-6 " pathEditMode="fixed" rAng="0" ptsTypes="AA">
                                      <p:cBhvr>
                                        <p:cTn id="6" dur="3000" fill="hold"/>
                                        <p:tgtEl>
                                          <p:spTgt spid="18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278 L -0.21112 -0.00278 " pathEditMode="fixed" rAng="0" ptsTypes="AA">
                                      <p:cBhvr>
                                        <p:cTn id="8" dur="3000" fill="hold"/>
                                        <p:tgtEl>
                                          <p:spTgt spid="18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04" grpId="0" animBg="1"/>
      <p:bldP spid="186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2"/>
          <p:cNvGrpSpPr>
            <a:grpSpLocks/>
          </p:cNvGrpSpPr>
          <p:nvPr/>
        </p:nvGrpSpPr>
        <p:grpSpPr bwMode="auto">
          <a:xfrm>
            <a:off x="3053152" y="5024917"/>
            <a:ext cx="1047750" cy="1038225"/>
            <a:chOff x="1066" y="3003"/>
            <a:chExt cx="660" cy="654"/>
          </a:xfrm>
        </p:grpSpPr>
        <p:grpSp>
          <p:nvGrpSpPr>
            <p:cNvPr id="8272" name="Group 3"/>
            <p:cNvGrpSpPr>
              <a:grpSpLocks/>
            </p:cNvGrpSpPr>
            <p:nvPr/>
          </p:nvGrpSpPr>
          <p:grpSpPr bwMode="auto">
            <a:xfrm>
              <a:off x="1066" y="3003"/>
              <a:ext cx="660" cy="109"/>
              <a:chOff x="1066" y="3003"/>
              <a:chExt cx="660" cy="109"/>
            </a:xfrm>
          </p:grpSpPr>
          <p:sp>
            <p:nvSpPr>
              <p:cNvPr id="221188" name="AutoShape 4"/>
              <p:cNvSpPr>
                <a:spLocks noChangeArrowheads="1"/>
              </p:cNvSpPr>
              <p:nvPr/>
            </p:nvSpPr>
            <p:spPr bwMode="auto">
              <a:xfrm>
                <a:off x="1066" y="3003"/>
                <a:ext cx="120" cy="109"/>
              </a:xfrm>
              <a:prstGeom prst="roundRect">
                <a:avLst>
                  <a:gd name="adj" fmla="val 16667"/>
                </a:avLst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1189" name="AutoShape 5"/>
              <p:cNvSpPr>
                <a:spLocks noChangeArrowheads="1"/>
              </p:cNvSpPr>
              <p:nvPr/>
            </p:nvSpPr>
            <p:spPr bwMode="auto">
              <a:xfrm>
                <a:off x="1246" y="3003"/>
                <a:ext cx="120" cy="109"/>
              </a:xfrm>
              <a:prstGeom prst="roundRect">
                <a:avLst>
                  <a:gd name="adj" fmla="val 16667"/>
                </a:avLst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1190" name="AutoShape 6"/>
              <p:cNvSpPr>
                <a:spLocks noChangeArrowheads="1"/>
              </p:cNvSpPr>
              <p:nvPr/>
            </p:nvSpPr>
            <p:spPr bwMode="auto">
              <a:xfrm>
                <a:off x="1426" y="3003"/>
                <a:ext cx="120" cy="109"/>
              </a:xfrm>
              <a:prstGeom prst="roundRect">
                <a:avLst>
                  <a:gd name="adj" fmla="val 16667"/>
                </a:avLst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1191" name="AutoShape 7"/>
              <p:cNvSpPr>
                <a:spLocks noChangeArrowheads="1"/>
              </p:cNvSpPr>
              <p:nvPr/>
            </p:nvSpPr>
            <p:spPr bwMode="auto">
              <a:xfrm>
                <a:off x="1606" y="3003"/>
                <a:ext cx="120" cy="109"/>
              </a:xfrm>
              <a:prstGeom prst="roundRect">
                <a:avLst>
                  <a:gd name="adj" fmla="val 16667"/>
                </a:avLst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1192" name="AutoShape 8"/>
            <p:cNvSpPr>
              <a:spLocks noChangeArrowheads="1"/>
            </p:cNvSpPr>
            <p:nvPr/>
          </p:nvSpPr>
          <p:spPr bwMode="auto">
            <a:xfrm>
              <a:off x="1066" y="3139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193" name="AutoShape 9"/>
            <p:cNvSpPr>
              <a:spLocks noChangeArrowheads="1"/>
            </p:cNvSpPr>
            <p:nvPr/>
          </p:nvSpPr>
          <p:spPr bwMode="auto">
            <a:xfrm>
              <a:off x="1246" y="3139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194" name="AutoShape 10"/>
            <p:cNvSpPr>
              <a:spLocks noChangeArrowheads="1"/>
            </p:cNvSpPr>
            <p:nvPr/>
          </p:nvSpPr>
          <p:spPr bwMode="auto">
            <a:xfrm>
              <a:off x="1426" y="3139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195" name="AutoShape 11"/>
            <p:cNvSpPr>
              <a:spLocks noChangeArrowheads="1"/>
            </p:cNvSpPr>
            <p:nvPr/>
          </p:nvSpPr>
          <p:spPr bwMode="auto">
            <a:xfrm>
              <a:off x="1606" y="3139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196" name="AutoShape 12"/>
            <p:cNvSpPr>
              <a:spLocks noChangeArrowheads="1"/>
            </p:cNvSpPr>
            <p:nvPr/>
          </p:nvSpPr>
          <p:spPr bwMode="auto">
            <a:xfrm>
              <a:off x="1066" y="3275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197" name="AutoShape 13"/>
            <p:cNvSpPr>
              <a:spLocks noChangeArrowheads="1"/>
            </p:cNvSpPr>
            <p:nvPr/>
          </p:nvSpPr>
          <p:spPr bwMode="auto">
            <a:xfrm>
              <a:off x="1246" y="3275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198" name="AutoShape 14"/>
            <p:cNvSpPr>
              <a:spLocks noChangeArrowheads="1"/>
            </p:cNvSpPr>
            <p:nvPr/>
          </p:nvSpPr>
          <p:spPr bwMode="auto">
            <a:xfrm>
              <a:off x="1426" y="3275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199" name="AutoShape 15"/>
            <p:cNvSpPr>
              <a:spLocks noChangeArrowheads="1"/>
            </p:cNvSpPr>
            <p:nvPr/>
          </p:nvSpPr>
          <p:spPr bwMode="auto">
            <a:xfrm>
              <a:off x="1606" y="3275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281" name="Group 16"/>
            <p:cNvGrpSpPr>
              <a:grpSpLocks/>
            </p:cNvGrpSpPr>
            <p:nvPr/>
          </p:nvGrpSpPr>
          <p:grpSpPr bwMode="auto">
            <a:xfrm>
              <a:off x="1066" y="3411"/>
              <a:ext cx="660" cy="109"/>
              <a:chOff x="1067" y="3142"/>
              <a:chExt cx="660" cy="109"/>
            </a:xfrm>
          </p:grpSpPr>
          <p:sp>
            <p:nvSpPr>
              <p:cNvPr id="221201" name="AutoShape 17"/>
              <p:cNvSpPr>
                <a:spLocks noChangeArrowheads="1"/>
              </p:cNvSpPr>
              <p:nvPr/>
            </p:nvSpPr>
            <p:spPr bwMode="auto">
              <a:xfrm>
                <a:off x="1067" y="3142"/>
                <a:ext cx="120" cy="109"/>
              </a:xfrm>
              <a:prstGeom prst="roundRect">
                <a:avLst>
                  <a:gd name="adj" fmla="val 16667"/>
                </a:avLst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1202" name="AutoShape 18"/>
              <p:cNvSpPr>
                <a:spLocks noChangeArrowheads="1"/>
              </p:cNvSpPr>
              <p:nvPr/>
            </p:nvSpPr>
            <p:spPr bwMode="auto">
              <a:xfrm>
                <a:off x="1247" y="3142"/>
                <a:ext cx="120" cy="109"/>
              </a:xfrm>
              <a:prstGeom prst="roundRect">
                <a:avLst>
                  <a:gd name="adj" fmla="val 16667"/>
                </a:avLst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1203" name="AutoShape 19"/>
              <p:cNvSpPr>
                <a:spLocks noChangeArrowheads="1"/>
              </p:cNvSpPr>
              <p:nvPr/>
            </p:nvSpPr>
            <p:spPr bwMode="auto">
              <a:xfrm>
                <a:off x="1427" y="3142"/>
                <a:ext cx="120" cy="109"/>
              </a:xfrm>
              <a:prstGeom prst="roundRect">
                <a:avLst>
                  <a:gd name="adj" fmla="val 16667"/>
                </a:avLst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1204" name="AutoShape 20"/>
              <p:cNvSpPr>
                <a:spLocks noChangeArrowheads="1"/>
              </p:cNvSpPr>
              <p:nvPr/>
            </p:nvSpPr>
            <p:spPr bwMode="auto">
              <a:xfrm>
                <a:off x="1607" y="3142"/>
                <a:ext cx="120" cy="109"/>
              </a:xfrm>
              <a:prstGeom prst="roundRect">
                <a:avLst>
                  <a:gd name="adj" fmla="val 16667"/>
                </a:avLst>
              </a:pr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1205" name="AutoShape 21"/>
            <p:cNvSpPr>
              <a:spLocks noChangeArrowheads="1"/>
            </p:cNvSpPr>
            <p:nvPr/>
          </p:nvSpPr>
          <p:spPr bwMode="auto">
            <a:xfrm>
              <a:off x="1066" y="3548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206" name="AutoShape 22"/>
            <p:cNvSpPr>
              <a:spLocks noChangeArrowheads="1"/>
            </p:cNvSpPr>
            <p:nvPr/>
          </p:nvSpPr>
          <p:spPr bwMode="auto">
            <a:xfrm>
              <a:off x="1246" y="3548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207" name="AutoShape 23"/>
            <p:cNvSpPr>
              <a:spLocks noChangeArrowheads="1"/>
            </p:cNvSpPr>
            <p:nvPr/>
          </p:nvSpPr>
          <p:spPr bwMode="auto">
            <a:xfrm>
              <a:off x="1426" y="3548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1208" name="AutoShape 24"/>
            <p:cNvSpPr>
              <a:spLocks noChangeArrowheads="1"/>
            </p:cNvSpPr>
            <p:nvPr/>
          </p:nvSpPr>
          <p:spPr bwMode="auto">
            <a:xfrm>
              <a:off x="1606" y="3548"/>
              <a:ext cx="120" cy="109"/>
            </a:xfrm>
            <a:prstGeom prst="roundRect">
              <a:avLst>
                <a:gd name="adj" fmla="val 1666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195" name="Group 35"/>
          <p:cNvGrpSpPr>
            <a:grpSpLocks/>
          </p:cNvGrpSpPr>
          <p:nvPr/>
        </p:nvGrpSpPr>
        <p:grpSpPr bwMode="auto">
          <a:xfrm>
            <a:off x="4874210" y="3036672"/>
            <a:ext cx="4059237" cy="3430587"/>
            <a:chOff x="130" y="945"/>
            <a:chExt cx="2557" cy="2161"/>
          </a:xfrm>
        </p:grpSpPr>
        <p:grpSp>
          <p:nvGrpSpPr>
            <p:cNvPr id="8205" name="Group 36"/>
            <p:cNvGrpSpPr>
              <a:grpSpLocks/>
            </p:cNvGrpSpPr>
            <p:nvPr/>
          </p:nvGrpSpPr>
          <p:grpSpPr bwMode="auto">
            <a:xfrm>
              <a:off x="131" y="1593"/>
              <a:ext cx="2556" cy="1513"/>
              <a:chOff x="264" y="1407"/>
              <a:chExt cx="3145" cy="1756"/>
            </a:xfrm>
          </p:grpSpPr>
          <p:grpSp>
            <p:nvGrpSpPr>
              <p:cNvPr id="8235" name="Group 37"/>
              <p:cNvGrpSpPr>
                <a:grpSpLocks/>
              </p:cNvGrpSpPr>
              <p:nvPr/>
            </p:nvGrpSpPr>
            <p:grpSpPr bwMode="auto">
              <a:xfrm>
                <a:off x="264" y="1407"/>
                <a:ext cx="1405" cy="1645"/>
                <a:chOff x="372" y="1618"/>
                <a:chExt cx="1405" cy="1645"/>
              </a:xfrm>
            </p:grpSpPr>
            <p:pic>
              <p:nvPicPr>
                <p:cNvPr id="221222" name="Picture 38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194" y="1618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23" name="Picture 39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016" y="1774"/>
                  <a:ext cx="583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24" name="Picture 40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872" y="195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25" name="Picture 41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694" y="210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26" name="Picture 42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550" y="2264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27" name="Picture 43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372" y="2427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236" name="Group 44"/>
              <p:cNvGrpSpPr>
                <a:grpSpLocks/>
              </p:cNvGrpSpPr>
              <p:nvPr/>
            </p:nvGrpSpPr>
            <p:grpSpPr bwMode="auto">
              <a:xfrm>
                <a:off x="836" y="1446"/>
                <a:ext cx="1405" cy="1645"/>
                <a:chOff x="372" y="1618"/>
                <a:chExt cx="1405" cy="1645"/>
              </a:xfrm>
            </p:grpSpPr>
            <p:pic>
              <p:nvPicPr>
                <p:cNvPr id="221229" name="Picture 45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194" y="1618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30" name="Picture 46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016" y="1774"/>
                  <a:ext cx="583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31" name="Picture 47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872" y="195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32" name="Picture 48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695" y="2106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33" name="Picture 49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551" y="226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34" name="Picture 50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372" y="2427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237" name="Group 51"/>
              <p:cNvGrpSpPr>
                <a:grpSpLocks/>
              </p:cNvGrpSpPr>
              <p:nvPr/>
            </p:nvGrpSpPr>
            <p:grpSpPr bwMode="auto">
              <a:xfrm>
                <a:off x="1420" y="1492"/>
                <a:ext cx="1405" cy="1645"/>
                <a:chOff x="372" y="1618"/>
                <a:chExt cx="1405" cy="1645"/>
              </a:xfrm>
            </p:grpSpPr>
            <p:pic>
              <p:nvPicPr>
                <p:cNvPr id="221236" name="Picture 52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195" y="1618"/>
                  <a:ext cx="582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37" name="Picture 53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016" y="1773"/>
                  <a:ext cx="582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38" name="Picture 54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872" y="1954"/>
                  <a:ext cx="583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39" name="Picture 55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694" y="210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40" name="Picture 56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551" y="2265"/>
                  <a:ext cx="582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41" name="Picture 57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373" y="2427"/>
                  <a:ext cx="582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238" name="Group 58"/>
              <p:cNvGrpSpPr>
                <a:grpSpLocks/>
              </p:cNvGrpSpPr>
              <p:nvPr/>
            </p:nvGrpSpPr>
            <p:grpSpPr bwMode="auto">
              <a:xfrm>
                <a:off x="2004" y="1518"/>
                <a:ext cx="1405" cy="1645"/>
                <a:chOff x="372" y="1618"/>
                <a:chExt cx="1405" cy="1645"/>
              </a:xfrm>
            </p:grpSpPr>
            <p:pic>
              <p:nvPicPr>
                <p:cNvPr id="221243" name="Picture 59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194" y="1618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44" name="Picture 60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015" y="1774"/>
                  <a:ext cx="583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45" name="Picture 61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871" y="195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46" name="Picture 62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694" y="2106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47" name="Picture 63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550" y="226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48" name="Picture 64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372" y="2427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  <p:grpSp>
          <p:nvGrpSpPr>
            <p:cNvPr id="8206" name="Group 65"/>
            <p:cNvGrpSpPr>
              <a:grpSpLocks/>
            </p:cNvGrpSpPr>
            <p:nvPr/>
          </p:nvGrpSpPr>
          <p:grpSpPr bwMode="auto">
            <a:xfrm>
              <a:off x="130" y="945"/>
              <a:ext cx="2556" cy="1513"/>
              <a:chOff x="264" y="1407"/>
              <a:chExt cx="3145" cy="1756"/>
            </a:xfrm>
          </p:grpSpPr>
          <p:grpSp>
            <p:nvGrpSpPr>
              <p:cNvPr id="8207" name="Group 66"/>
              <p:cNvGrpSpPr>
                <a:grpSpLocks/>
              </p:cNvGrpSpPr>
              <p:nvPr/>
            </p:nvGrpSpPr>
            <p:grpSpPr bwMode="auto">
              <a:xfrm>
                <a:off x="264" y="1407"/>
                <a:ext cx="1405" cy="1645"/>
                <a:chOff x="372" y="1618"/>
                <a:chExt cx="1405" cy="1645"/>
              </a:xfrm>
            </p:grpSpPr>
            <p:pic>
              <p:nvPicPr>
                <p:cNvPr id="221251" name="Picture 67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194" y="1618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52" name="Picture 68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016" y="1774"/>
                  <a:ext cx="583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53" name="Picture 69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872" y="195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54" name="Picture 70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694" y="210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55" name="Picture 71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550" y="2264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56" name="Picture 72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372" y="2427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208" name="Group 73"/>
              <p:cNvGrpSpPr>
                <a:grpSpLocks/>
              </p:cNvGrpSpPr>
              <p:nvPr/>
            </p:nvGrpSpPr>
            <p:grpSpPr bwMode="auto">
              <a:xfrm>
                <a:off x="836" y="1446"/>
                <a:ext cx="1405" cy="1645"/>
                <a:chOff x="372" y="1618"/>
                <a:chExt cx="1405" cy="1645"/>
              </a:xfrm>
            </p:grpSpPr>
            <p:pic>
              <p:nvPicPr>
                <p:cNvPr id="221258" name="Picture 74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194" y="1618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59" name="Picture 75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016" y="1774"/>
                  <a:ext cx="583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60" name="Picture 76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872" y="195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61" name="Picture 77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695" y="2106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62" name="Picture 78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551" y="226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63" name="Picture 79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372" y="2427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209" name="Group 80"/>
              <p:cNvGrpSpPr>
                <a:grpSpLocks/>
              </p:cNvGrpSpPr>
              <p:nvPr/>
            </p:nvGrpSpPr>
            <p:grpSpPr bwMode="auto">
              <a:xfrm>
                <a:off x="1420" y="1492"/>
                <a:ext cx="1405" cy="1645"/>
                <a:chOff x="372" y="1618"/>
                <a:chExt cx="1405" cy="1645"/>
              </a:xfrm>
            </p:grpSpPr>
            <p:pic>
              <p:nvPicPr>
                <p:cNvPr id="221265" name="Picture 81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195" y="1618"/>
                  <a:ext cx="582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66" name="Picture 82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016" y="1773"/>
                  <a:ext cx="582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67" name="Picture 83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872" y="1954"/>
                  <a:ext cx="583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68" name="Picture 84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694" y="210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69" name="Picture 85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551" y="2265"/>
                  <a:ext cx="582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70" name="Picture 86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373" y="2427"/>
                  <a:ext cx="582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210" name="Group 87"/>
              <p:cNvGrpSpPr>
                <a:grpSpLocks/>
              </p:cNvGrpSpPr>
              <p:nvPr/>
            </p:nvGrpSpPr>
            <p:grpSpPr bwMode="auto">
              <a:xfrm>
                <a:off x="2004" y="1518"/>
                <a:ext cx="1405" cy="1645"/>
                <a:chOff x="372" y="1618"/>
                <a:chExt cx="1405" cy="1645"/>
              </a:xfrm>
            </p:grpSpPr>
            <p:pic>
              <p:nvPicPr>
                <p:cNvPr id="221272" name="Picture 88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194" y="1618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73" name="Picture 89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1015" y="1774"/>
                  <a:ext cx="583" cy="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74" name="Picture 90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871" y="195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75" name="Picture 91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694" y="2106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76" name="Picture 92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550" y="2265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1277" name="Picture 93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87" t="20584" r="30940" b="11092"/>
                <a:stretch>
                  <a:fillRect/>
                </a:stretch>
              </p:blipFill>
              <p:spPr bwMode="auto">
                <a:xfrm>
                  <a:off x="372" y="2427"/>
                  <a:ext cx="583" cy="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221278" name="AutoShape 94"/>
          <p:cNvSpPr>
            <a:spLocks noChangeArrowheads="1"/>
          </p:cNvSpPr>
          <p:nvPr/>
        </p:nvSpPr>
        <p:spPr bwMode="auto">
          <a:xfrm>
            <a:off x="376627" y="5078892"/>
            <a:ext cx="212725" cy="2444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1280" name="Line 96"/>
          <p:cNvSpPr>
            <a:spLocks noChangeShapeType="1"/>
          </p:cNvSpPr>
          <p:nvPr/>
        </p:nvSpPr>
        <p:spPr bwMode="auto">
          <a:xfrm flipH="1">
            <a:off x="1746640" y="5326542"/>
            <a:ext cx="1576387" cy="0"/>
          </a:xfrm>
          <a:prstGeom prst="line">
            <a:avLst/>
          </a:prstGeom>
          <a:ln>
            <a:solidFill>
              <a:srgbClr val="0000FF"/>
            </a:solidFill>
            <a:headEnd/>
            <a:tailEnd type="triangl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1281" name="AutoShape 97"/>
          <p:cNvSpPr>
            <a:spLocks noChangeArrowheads="1"/>
          </p:cNvSpPr>
          <p:nvPr/>
        </p:nvSpPr>
        <p:spPr bwMode="auto">
          <a:xfrm>
            <a:off x="376627" y="5513867"/>
            <a:ext cx="212725" cy="24447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1283" name="Line 99"/>
          <p:cNvSpPr>
            <a:spLocks noChangeShapeType="1"/>
          </p:cNvSpPr>
          <p:nvPr/>
        </p:nvSpPr>
        <p:spPr bwMode="auto">
          <a:xfrm flipH="1">
            <a:off x="2012066" y="5582130"/>
            <a:ext cx="1585598" cy="0"/>
          </a:xfrm>
          <a:prstGeom prst="line">
            <a:avLst/>
          </a:prstGeom>
          <a:ln>
            <a:solidFill>
              <a:srgbClr val="0000FF"/>
            </a:solidFill>
            <a:headEnd/>
            <a:tailEnd type="triangl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" name="AutoShape 72"/>
          <p:cNvSpPr>
            <a:spLocks noChangeArrowheads="1"/>
          </p:cNvSpPr>
          <p:nvPr/>
        </p:nvSpPr>
        <p:spPr bwMode="auto">
          <a:xfrm>
            <a:off x="1292819" y="102733"/>
            <a:ext cx="6516590" cy="525132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</a:rPr>
              <a:t>Repository: 3-D map sketch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05" name="AutoShape 72"/>
          <p:cNvSpPr>
            <a:spLocks noChangeArrowheads="1"/>
          </p:cNvSpPr>
          <p:nvPr/>
        </p:nvSpPr>
        <p:spPr bwMode="auto">
          <a:xfrm>
            <a:off x="608922" y="4279073"/>
            <a:ext cx="3460327" cy="354872"/>
          </a:xfrm>
          <a:prstGeom prst="roundRect">
            <a:avLst/>
          </a:prstGeom>
          <a:solidFill>
            <a:srgbClr val="FFD34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</a:rPr>
              <a:t>Available details on every single drum</a:t>
            </a:r>
          </a:p>
        </p:txBody>
      </p:sp>
      <p:sp>
        <p:nvSpPr>
          <p:cNvPr id="107" name="AutoShape 72"/>
          <p:cNvSpPr>
            <a:spLocks noChangeArrowheads="1"/>
          </p:cNvSpPr>
          <p:nvPr/>
        </p:nvSpPr>
        <p:spPr bwMode="auto">
          <a:xfrm>
            <a:off x="751750" y="5025645"/>
            <a:ext cx="945942" cy="354872"/>
          </a:xfrm>
          <a:prstGeom prst="roundRect">
            <a:avLst/>
          </a:prstGeom>
          <a:solidFill>
            <a:srgbClr val="FFD34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</a:rPr>
              <a:t>Alarm</a:t>
            </a:r>
          </a:p>
        </p:txBody>
      </p:sp>
      <p:sp>
        <p:nvSpPr>
          <p:cNvPr id="108" name="AutoShape 72"/>
          <p:cNvSpPr>
            <a:spLocks noChangeArrowheads="1"/>
          </p:cNvSpPr>
          <p:nvPr/>
        </p:nvSpPr>
        <p:spPr bwMode="auto">
          <a:xfrm>
            <a:off x="752779" y="5521011"/>
            <a:ext cx="1147564" cy="354872"/>
          </a:xfrm>
          <a:prstGeom prst="roundRect">
            <a:avLst/>
          </a:prstGeom>
          <a:solidFill>
            <a:srgbClr val="FFD34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</a:rPr>
              <a:t>Pre-alarm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9" name="AutoShape 72"/>
          <p:cNvSpPr>
            <a:spLocks noChangeArrowheads="1"/>
          </p:cNvSpPr>
          <p:nvPr/>
        </p:nvSpPr>
        <p:spPr bwMode="auto">
          <a:xfrm>
            <a:off x="5920623" y="1240162"/>
            <a:ext cx="2772553" cy="388924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</a:rPr>
              <a:t>Counts channel by channel</a:t>
            </a:r>
          </a:p>
        </p:txBody>
      </p:sp>
      <p:pic>
        <p:nvPicPr>
          <p:cNvPr id="106" name="Immagine 3" descr="\\172.16.13.25\OpenShare\Schermata del 2012-09-07 13-01-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37" y="867797"/>
            <a:ext cx="5381555" cy="25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5996348" y="3462020"/>
            <a:ext cx="194491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dirty="0">
                <a:solidFill>
                  <a:srgbClr val="FF0000"/>
                </a:solidFill>
                <a:cs typeface="+mn-cs"/>
              </a:rPr>
              <a:t>Emission </a:t>
            </a:r>
            <a:r>
              <a:rPr lang="en-US" sz="1600" dirty="0" smtClean="0">
                <a:solidFill>
                  <a:srgbClr val="FF0000"/>
                </a:solidFill>
                <a:cs typeface="+mn-cs"/>
              </a:rPr>
              <a:t>spectrum</a:t>
            </a:r>
            <a:endParaRPr lang="en-US" sz="16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3586163" y="1638300"/>
            <a:ext cx="1162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400">
                <a:solidFill>
                  <a:srgbClr val="0000FF"/>
                </a:solidFill>
                <a:latin typeface="Arial" charset="0"/>
                <a:cs typeface="+mn-cs"/>
              </a:rPr>
              <a:t>Ionizing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400">
                <a:solidFill>
                  <a:srgbClr val="0000FF"/>
                </a:solidFill>
                <a:latin typeface="Arial" charset="0"/>
                <a:cs typeface="+mn-cs"/>
              </a:rPr>
              <a:t>radiation</a:t>
            </a:r>
          </a:p>
        </p:txBody>
      </p:sp>
      <p:grpSp>
        <p:nvGrpSpPr>
          <p:cNvPr id="9222" name="Group 285"/>
          <p:cNvGrpSpPr>
            <a:grpSpLocks/>
          </p:cNvGrpSpPr>
          <p:nvPr/>
        </p:nvGrpSpPr>
        <p:grpSpPr bwMode="auto">
          <a:xfrm>
            <a:off x="3798888" y="847725"/>
            <a:ext cx="5184775" cy="590550"/>
            <a:chOff x="2393" y="540"/>
            <a:chExt cx="3266" cy="372"/>
          </a:xfrm>
        </p:grpSpPr>
        <p:sp>
          <p:nvSpPr>
            <p:cNvPr id="174085" name="Rectangle 5"/>
            <p:cNvSpPr>
              <a:spLocks noChangeArrowheads="1"/>
            </p:cNvSpPr>
            <p:nvPr/>
          </p:nvSpPr>
          <p:spPr bwMode="auto">
            <a:xfrm>
              <a:off x="2393" y="616"/>
              <a:ext cx="32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600" b="0" dirty="0">
                  <a:solidFill>
                    <a:srgbClr val="FF0000"/>
                  </a:solidFill>
                  <a:latin typeface="Arial" charset="0"/>
                  <a:cs typeface="+mn-cs"/>
                </a:rPr>
                <a:t>Collecting light efficiency at one end of the fiber ≈  </a:t>
              </a:r>
              <a:r>
                <a:rPr lang="en-US" sz="1600" b="0" dirty="0">
                  <a:solidFill>
                    <a:srgbClr val="0000FF"/>
                  </a:solidFill>
                  <a:latin typeface="Arial" charset="0"/>
                  <a:cs typeface="+mn-cs"/>
                </a:rPr>
                <a:t>3.5%</a:t>
              </a:r>
            </a:p>
          </p:txBody>
        </p:sp>
        <p:sp>
          <p:nvSpPr>
            <p:cNvPr id="174095" name="Oval 15"/>
            <p:cNvSpPr>
              <a:spLocks noChangeArrowheads="1"/>
            </p:cNvSpPr>
            <p:nvPr/>
          </p:nvSpPr>
          <p:spPr bwMode="auto">
            <a:xfrm>
              <a:off x="5268" y="540"/>
              <a:ext cx="360" cy="3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223" name="Group 281"/>
          <p:cNvGrpSpPr>
            <a:grpSpLocks/>
          </p:cNvGrpSpPr>
          <p:nvPr/>
        </p:nvGrpSpPr>
        <p:grpSpPr bwMode="auto">
          <a:xfrm>
            <a:off x="-219602050" y="-233592688"/>
            <a:ext cx="223602551" cy="235432601"/>
            <a:chOff x="-138332" y="-147091"/>
            <a:chExt cx="140852" cy="148304"/>
          </a:xfrm>
        </p:grpSpPr>
        <p:grpSp>
          <p:nvGrpSpPr>
            <p:cNvPr id="9227" name="Group 43"/>
            <p:cNvGrpSpPr>
              <a:grpSpLocks/>
            </p:cNvGrpSpPr>
            <p:nvPr/>
          </p:nvGrpSpPr>
          <p:grpSpPr bwMode="auto">
            <a:xfrm>
              <a:off x="152" y="475"/>
              <a:ext cx="2368" cy="738"/>
              <a:chOff x="2156" y="913"/>
              <a:chExt cx="2368" cy="738"/>
            </a:xfrm>
          </p:grpSpPr>
          <p:sp>
            <p:nvSpPr>
              <p:cNvPr id="9441" name="AutoShape 44"/>
              <p:cNvSpPr>
                <a:spLocks noChangeAspect="1" noChangeArrowheads="1" noTextEdit="1"/>
              </p:cNvSpPr>
              <p:nvPr/>
            </p:nvSpPr>
            <p:spPr bwMode="auto">
              <a:xfrm>
                <a:off x="2156" y="913"/>
                <a:ext cx="2368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442" name="Group 45"/>
              <p:cNvGrpSpPr>
                <a:grpSpLocks/>
              </p:cNvGrpSpPr>
              <p:nvPr/>
            </p:nvGrpSpPr>
            <p:grpSpPr bwMode="auto">
              <a:xfrm>
                <a:off x="2883" y="1002"/>
                <a:ext cx="457" cy="221"/>
                <a:chOff x="2999" y="1079"/>
                <a:chExt cx="457" cy="221"/>
              </a:xfrm>
            </p:grpSpPr>
            <p:sp>
              <p:nvSpPr>
                <p:cNvPr id="9463" name="Freeform 46"/>
                <p:cNvSpPr>
                  <a:spLocks/>
                </p:cNvSpPr>
                <p:nvPr/>
              </p:nvSpPr>
              <p:spPr bwMode="auto">
                <a:xfrm>
                  <a:off x="3373" y="1079"/>
                  <a:ext cx="83" cy="81"/>
                </a:xfrm>
                <a:custGeom>
                  <a:avLst/>
                  <a:gdLst>
                    <a:gd name="T0" fmla="*/ 83 w 83"/>
                    <a:gd name="T1" fmla="*/ 7 h 81"/>
                    <a:gd name="T2" fmla="*/ 28 w 83"/>
                    <a:gd name="T3" fmla="*/ 81 h 81"/>
                    <a:gd name="T4" fmla="*/ 41 w 83"/>
                    <a:gd name="T5" fmla="*/ 29 h 81"/>
                    <a:gd name="T6" fmla="*/ 0 w 83"/>
                    <a:gd name="T7" fmla="*/ 0 h 81"/>
                    <a:gd name="T8" fmla="*/ 83 w 83"/>
                    <a:gd name="T9" fmla="*/ 7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81">
                      <a:moveTo>
                        <a:pt x="83" y="7"/>
                      </a:moveTo>
                      <a:lnTo>
                        <a:pt x="28" y="81"/>
                      </a:lnTo>
                      <a:lnTo>
                        <a:pt x="41" y="29"/>
                      </a:lnTo>
                      <a:lnTo>
                        <a:pt x="0" y="0"/>
                      </a:lnTo>
                      <a:lnTo>
                        <a:pt x="8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64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2999" y="1108"/>
                  <a:ext cx="415" cy="192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443" name="Rectangle 48"/>
              <p:cNvSpPr>
                <a:spLocks noChangeArrowheads="1"/>
              </p:cNvSpPr>
              <p:nvPr/>
            </p:nvSpPr>
            <p:spPr bwMode="auto">
              <a:xfrm>
                <a:off x="2255" y="1123"/>
                <a:ext cx="1053" cy="171"/>
              </a:xfrm>
              <a:prstGeom prst="rect">
                <a:avLst/>
              </a:prstGeom>
              <a:solidFill>
                <a:srgbClr val="5DFF5D"/>
              </a:solidFill>
              <a:ln w="11113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4" name="Oval 49"/>
              <p:cNvSpPr>
                <a:spLocks noChangeArrowheads="1"/>
              </p:cNvSpPr>
              <p:nvPr/>
            </p:nvSpPr>
            <p:spPr bwMode="auto">
              <a:xfrm>
                <a:off x="3295" y="1123"/>
                <a:ext cx="42" cy="171"/>
              </a:xfrm>
              <a:prstGeom prst="ellipse">
                <a:avLst/>
              </a:prstGeom>
              <a:solidFill>
                <a:srgbClr val="00FF00"/>
              </a:solidFill>
              <a:ln w="11113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5" name="Freeform 50"/>
              <p:cNvSpPr>
                <a:spLocks/>
              </p:cNvSpPr>
              <p:nvPr/>
            </p:nvSpPr>
            <p:spPr bwMode="auto">
              <a:xfrm>
                <a:off x="2239" y="1120"/>
                <a:ext cx="42" cy="177"/>
              </a:xfrm>
              <a:custGeom>
                <a:avLst/>
                <a:gdLst>
                  <a:gd name="T0" fmla="*/ 42 w 6"/>
                  <a:gd name="T1" fmla="*/ 0 h 24"/>
                  <a:gd name="T2" fmla="*/ 28 w 6"/>
                  <a:gd name="T3" fmla="*/ 0 h 24"/>
                  <a:gd name="T4" fmla="*/ 0 w 6"/>
                  <a:gd name="T5" fmla="*/ 89 h 24"/>
                  <a:gd name="T6" fmla="*/ 28 w 6"/>
                  <a:gd name="T7" fmla="*/ 177 h 24"/>
                  <a:gd name="T8" fmla="*/ 35 w 6"/>
                  <a:gd name="T9" fmla="*/ 170 h 24"/>
                  <a:gd name="T10" fmla="*/ 28 w 6"/>
                  <a:gd name="T11" fmla="*/ 89 h 24"/>
                  <a:gd name="T12" fmla="*/ 42 w 6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2" y="0"/>
                      <a:pt x="0" y="5"/>
                      <a:pt x="0" y="12"/>
                    </a:cubicBezTo>
                    <a:cubicBezTo>
                      <a:pt x="0" y="18"/>
                      <a:pt x="2" y="24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lnTo>
                      <a:pt x="4" y="12"/>
                    </a:lnTo>
                    <a:lnTo>
                      <a:pt x="6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6" name="Arc 51"/>
              <p:cNvSpPr>
                <a:spLocks/>
              </p:cNvSpPr>
              <p:nvPr/>
            </p:nvSpPr>
            <p:spPr bwMode="auto">
              <a:xfrm>
                <a:off x="2242" y="1123"/>
                <a:ext cx="38" cy="171"/>
              </a:xfrm>
              <a:custGeom>
                <a:avLst/>
                <a:gdLst>
                  <a:gd name="T0" fmla="*/ 33 w 29390"/>
                  <a:gd name="T1" fmla="*/ 169 h 43200"/>
                  <a:gd name="T2" fmla="*/ 38 w 29390"/>
                  <a:gd name="T3" fmla="*/ 6 h 43200"/>
                  <a:gd name="T4" fmla="*/ 28 w 29390"/>
                  <a:gd name="T5" fmla="*/ 86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390" h="43200" fill="none" extrusionOk="0">
                    <a:moveTo>
                      <a:pt x="25676" y="42811"/>
                    </a:moveTo>
                    <a:cubicBezTo>
                      <a:pt x="24333" y="43070"/>
                      <a:pt x="22968" y="43199"/>
                      <a:pt x="21600" y="43199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4264" y="0"/>
                      <a:pt x="26905" y="492"/>
                      <a:pt x="29390" y="1453"/>
                    </a:cubicBezTo>
                  </a:path>
                  <a:path w="29390" h="43200" stroke="0" extrusionOk="0">
                    <a:moveTo>
                      <a:pt x="25676" y="42811"/>
                    </a:moveTo>
                    <a:cubicBezTo>
                      <a:pt x="24333" y="43070"/>
                      <a:pt x="22968" y="43199"/>
                      <a:pt x="21600" y="43199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4264" y="0"/>
                      <a:pt x="26905" y="492"/>
                      <a:pt x="29390" y="1453"/>
                    </a:cubicBezTo>
                    <a:lnTo>
                      <a:pt x="21600" y="21600"/>
                    </a:lnTo>
                    <a:lnTo>
                      <a:pt x="25676" y="42811"/>
                    </a:lnTo>
                    <a:close/>
                  </a:path>
                </a:pathLst>
              </a:custGeom>
              <a:solidFill>
                <a:srgbClr val="5DFF5D"/>
              </a:solidFill>
              <a:ln w="11113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7" name="Rectangle 52"/>
              <p:cNvSpPr>
                <a:spLocks noChangeArrowheads="1"/>
              </p:cNvSpPr>
              <p:nvPr/>
            </p:nvSpPr>
            <p:spPr bwMode="auto">
              <a:xfrm>
                <a:off x="3315" y="1148"/>
                <a:ext cx="735" cy="120"/>
              </a:xfrm>
              <a:prstGeom prst="rect">
                <a:avLst/>
              </a:prstGeom>
              <a:solidFill>
                <a:srgbClr val="B3FFB3"/>
              </a:solidFill>
              <a:ln w="11113">
                <a:solidFill>
                  <a:srgbClr val="CCFF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8" name="Oval 53"/>
              <p:cNvSpPr>
                <a:spLocks noChangeArrowheads="1"/>
              </p:cNvSpPr>
              <p:nvPr/>
            </p:nvSpPr>
            <p:spPr bwMode="auto">
              <a:xfrm>
                <a:off x="4049" y="1152"/>
                <a:ext cx="29" cy="120"/>
              </a:xfrm>
              <a:prstGeom prst="ellipse">
                <a:avLst/>
              </a:prstGeom>
              <a:solidFill>
                <a:srgbClr val="4CD3FF"/>
              </a:solidFill>
              <a:ln w="11113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9" name="Freeform 54"/>
              <p:cNvSpPr>
                <a:spLocks/>
              </p:cNvSpPr>
              <p:nvPr/>
            </p:nvSpPr>
            <p:spPr bwMode="auto">
              <a:xfrm>
                <a:off x="3305" y="1143"/>
                <a:ext cx="28" cy="126"/>
              </a:xfrm>
              <a:custGeom>
                <a:avLst/>
                <a:gdLst>
                  <a:gd name="T0" fmla="*/ 28 w 4"/>
                  <a:gd name="T1" fmla="*/ 0 h 17"/>
                  <a:gd name="T2" fmla="*/ 21 w 4"/>
                  <a:gd name="T3" fmla="*/ 0 h 17"/>
                  <a:gd name="T4" fmla="*/ 0 w 4"/>
                  <a:gd name="T5" fmla="*/ 59 h 17"/>
                  <a:gd name="T6" fmla="*/ 21 w 4"/>
                  <a:gd name="T7" fmla="*/ 126 h 17"/>
                  <a:gd name="T8" fmla="*/ 21 w 4"/>
                  <a:gd name="T9" fmla="*/ 119 h 17"/>
                  <a:gd name="T10" fmla="*/ 21 w 4"/>
                  <a:gd name="T11" fmla="*/ 59 h 17"/>
                  <a:gd name="T12" fmla="*/ 28 w 4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" h="17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0" y="8"/>
                    </a:cubicBezTo>
                    <a:cubicBezTo>
                      <a:pt x="0" y="13"/>
                      <a:pt x="1" y="17"/>
                      <a:pt x="3" y="17"/>
                    </a:cubicBezTo>
                    <a:cubicBezTo>
                      <a:pt x="3" y="16"/>
                      <a:pt x="3" y="16"/>
                      <a:pt x="3" y="16"/>
                    </a:cubicBezTo>
                    <a:lnTo>
                      <a:pt x="3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5DFF5D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0" name="Arc 55"/>
              <p:cNvSpPr>
                <a:spLocks/>
              </p:cNvSpPr>
              <p:nvPr/>
            </p:nvSpPr>
            <p:spPr bwMode="auto">
              <a:xfrm>
                <a:off x="3277" y="1149"/>
                <a:ext cx="25" cy="120"/>
              </a:xfrm>
              <a:custGeom>
                <a:avLst/>
                <a:gdLst>
                  <a:gd name="T0" fmla="*/ 22 w 29639"/>
                  <a:gd name="T1" fmla="*/ 118 h 43200"/>
                  <a:gd name="T2" fmla="*/ 25 w 29639"/>
                  <a:gd name="T3" fmla="*/ 4 h 43200"/>
                  <a:gd name="T4" fmla="*/ 18 w 29639"/>
                  <a:gd name="T5" fmla="*/ 6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639" h="43200" fill="none" extrusionOk="0">
                    <a:moveTo>
                      <a:pt x="26430" y="42653"/>
                    </a:moveTo>
                    <a:cubicBezTo>
                      <a:pt x="24845" y="43016"/>
                      <a:pt x="23225" y="43199"/>
                      <a:pt x="21600" y="43199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4354" y="0"/>
                      <a:pt x="27082" y="526"/>
                      <a:pt x="29639" y="1551"/>
                    </a:cubicBezTo>
                  </a:path>
                  <a:path w="29639" h="43200" stroke="0" extrusionOk="0">
                    <a:moveTo>
                      <a:pt x="26430" y="42653"/>
                    </a:moveTo>
                    <a:cubicBezTo>
                      <a:pt x="24845" y="43016"/>
                      <a:pt x="23225" y="43199"/>
                      <a:pt x="21600" y="43199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4354" y="0"/>
                      <a:pt x="27082" y="526"/>
                      <a:pt x="29639" y="1551"/>
                    </a:cubicBezTo>
                    <a:lnTo>
                      <a:pt x="21600" y="21600"/>
                    </a:lnTo>
                    <a:lnTo>
                      <a:pt x="26430" y="42653"/>
                    </a:lnTo>
                    <a:close/>
                  </a:path>
                </a:pathLst>
              </a:custGeom>
              <a:solidFill>
                <a:srgbClr val="5DFF5D"/>
              </a:solidFill>
              <a:ln w="11113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451" name="Group 56"/>
              <p:cNvGrpSpPr>
                <a:grpSpLocks/>
              </p:cNvGrpSpPr>
              <p:nvPr/>
            </p:nvGrpSpPr>
            <p:grpSpPr bwMode="auto">
              <a:xfrm>
                <a:off x="2433" y="1208"/>
                <a:ext cx="457" cy="222"/>
                <a:chOff x="2549" y="1285"/>
                <a:chExt cx="457" cy="222"/>
              </a:xfrm>
            </p:grpSpPr>
            <p:sp>
              <p:nvSpPr>
                <p:cNvPr id="9461" name="Freeform 57"/>
                <p:cNvSpPr>
                  <a:spLocks/>
                </p:cNvSpPr>
                <p:nvPr/>
              </p:nvSpPr>
              <p:spPr bwMode="auto">
                <a:xfrm>
                  <a:off x="2923" y="1285"/>
                  <a:ext cx="83" cy="81"/>
                </a:xfrm>
                <a:custGeom>
                  <a:avLst/>
                  <a:gdLst>
                    <a:gd name="T0" fmla="*/ 83 w 83"/>
                    <a:gd name="T1" fmla="*/ 8 h 81"/>
                    <a:gd name="T2" fmla="*/ 28 w 83"/>
                    <a:gd name="T3" fmla="*/ 81 h 81"/>
                    <a:gd name="T4" fmla="*/ 41 w 83"/>
                    <a:gd name="T5" fmla="*/ 30 h 81"/>
                    <a:gd name="T6" fmla="*/ 0 w 83"/>
                    <a:gd name="T7" fmla="*/ 0 h 81"/>
                    <a:gd name="T8" fmla="*/ 83 w 83"/>
                    <a:gd name="T9" fmla="*/ 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81">
                      <a:moveTo>
                        <a:pt x="83" y="8"/>
                      </a:moveTo>
                      <a:lnTo>
                        <a:pt x="28" y="81"/>
                      </a:lnTo>
                      <a:lnTo>
                        <a:pt x="41" y="30"/>
                      </a:lnTo>
                      <a:lnTo>
                        <a:pt x="0" y="0"/>
                      </a:lnTo>
                      <a:lnTo>
                        <a:pt x="83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11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6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2549" y="1315"/>
                  <a:ext cx="415" cy="192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452" name="Freeform 59"/>
              <p:cNvSpPr>
                <a:spLocks/>
              </p:cNvSpPr>
              <p:nvPr/>
            </p:nvSpPr>
            <p:spPr bwMode="auto">
              <a:xfrm>
                <a:off x="2946" y="1142"/>
                <a:ext cx="354" cy="133"/>
              </a:xfrm>
              <a:custGeom>
                <a:avLst/>
                <a:gdLst>
                  <a:gd name="T0" fmla="*/ 0 w 354"/>
                  <a:gd name="T1" fmla="*/ 59 h 133"/>
                  <a:gd name="T2" fmla="*/ 56 w 354"/>
                  <a:gd name="T3" fmla="*/ 0 h 133"/>
                  <a:gd name="T4" fmla="*/ 208 w 354"/>
                  <a:gd name="T5" fmla="*/ 133 h 133"/>
                  <a:gd name="T6" fmla="*/ 319 w 354"/>
                  <a:gd name="T7" fmla="*/ 0 h 133"/>
                  <a:gd name="T8" fmla="*/ 354 w 354"/>
                  <a:gd name="T9" fmla="*/ 22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4" h="133">
                    <a:moveTo>
                      <a:pt x="0" y="59"/>
                    </a:moveTo>
                    <a:lnTo>
                      <a:pt x="56" y="0"/>
                    </a:lnTo>
                    <a:lnTo>
                      <a:pt x="208" y="133"/>
                    </a:lnTo>
                    <a:lnTo>
                      <a:pt x="319" y="0"/>
                    </a:lnTo>
                    <a:lnTo>
                      <a:pt x="354" y="22"/>
                    </a:lnTo>
                  </a:path>
                </a:pathLst>
              </a:custGeom>
              <a:noFill/>
              <a:ln w="22225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3" name="Freeform 60"/>
              <p:cNvSpPr>
                <a:spLocks/>
              </p:cNvSpPr>
              <p:nvPr/>
            </p:nvSpPr>
            <p:spPr bwMode="auto">
              <a:xfrm>
                <a:off x="2947" y="1149"/>
                <a:ext cx="360" cy="140"/>
              </a:xfrm>
              <a:custGeom>
                <a:avLst/>
                <a:gdLst>
                  <a:gd name="T0" fmla="*/ 0 w 360"/>
                  <a:gd name="T1" fmla="*/ 67 h 140"/>
                  <a:gd name="T2" fmla="*/ 56 w 360"/>
                  <a:gd name="T3" fmla="*/ 0 h 140"/>
                  <a:gd name="T4" fmla="*/ 208 w 360"/>
                  <a:gd name="T5" fmla="*/ 140 h 140"/>
                  <a:gd name="T6" fmla="*/ 326 w 360"/>
                  <a:gd name="T7" fmla="*/ 0 h 140"/>
                  <a:gd name="T8" fmla="*/ 360 w 360"/>
                  <a:gd name="T9" fmla="*/ 22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0" h="140">
                    <a:moveTo>
                      <a:pt x="0" y="67"/>
                    </a:moveTo>
                    <a:lnTo>
                      <a:pt x="56" y="0"/>
                    </a:lnTo>
                    <a:lnTo>
                      <a:pt x="208" y="140"/>
                    </a:lnTo>
                    <a:lnTo>
                      <a:pt x="326" y="0"/>
                    </a:lnTo>
                    <a:lnTo>
                      <a:pt x="360" y="22"/>
                    </a:lnTo>
                  </a:path>
                </a:pathLst>
              </a:custGeom>
              <a:noFill/>
              <a:ln w="22225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4" name="Freeform 61"/>
              <p:cNvSpPr>
                <a:spLocks/>
              </p:cNvSpPr>
              <p:nvPr/>
            </p:nvSpPr>
            <p:spPr bwMode="auto">
              <a:xfrm>
                <a:off x="3316" y="1167"/>
                <a:ext cx="720" cy="74"/>
              </a:xfrm>
              <a:custGeom>
                <a:avLst/>
                <a:gdLst>
                  <a:gd name="T0" fmla="*/ 0 w 720"/>
                  <a:gd name="T1" fmla="*/ 15 h 74"/>
                  <a:gd name="T2" fmla="*/ 83 w 720"/>
                  <a:gd name="T3" fmla="*/ 74 h 74"/>
                  <a:gd name="T4" fmla="*/ 201 w 720"/>
                  <a:gd name="T5" fmla="*/ 8 h 74"/>
                  <a:gd name="T6" fmla="*/ 319 w 720"/>
                  <a:gd name="T7" fmla="*/ 74 h 74"/>
                  <a:gd name="T8" fmla="*/ 409 w 720"/>
                  <a:gd name="T9" fmla="*/ 8 h 74"/>
                  <a:gd name="T10" fmla="*/ 485 w 720"/>
                  <a:gd name="T11" fmla="*/ 67 h 74"/>
                  <a:gd name="T12" fmla="*/ 575 w 720"/>
                  <a:gd name="T13" fmla="*/ 0 h 74"/>
                  <a:gd name="T14" fmla="*/ 679 w 720"/>
                  <a:gd name="T15" fmla="*/ 74 h 74"/>
                  <a:gd name="T16" fmla="*/ 720 w 720"/>
                  <a:gd name="T17" fmla="*/ 45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20" h="74">
                    <a:moveTo>
                      <a:pt x="0" y="15"/>
                    </a:moveTo>
                    <a:lnTo>
                      <a:pt x="83" y="74"/>
                    </a:lnTo>
                    <a:lnTo>
                      <a:pt x="201" y="8"/>
                    </a:lnTo>
                    <a:lnTo>
                      <a:pt x="319" y="74"/>
                    </a:lnTo>
                    <a:lnTo>
                      <a:pt x="409" y="8"/>
                    </a:lnTo>
                    <a:lnTo>
                      <a:pt x="485" y="67"/>
                    </a:lnTo>
                    <a:lnTo>
                      <a:pt x="575" y="0"/>
                    </a:lnTo>
                    <a:lnTo>
                      <a:pt x="679" y="74"/>
                    </a:lnTo>
                    <a:lnTo>
                      <a:pt x="720" y="45"/>
                    </a:lnTo>
                  </a:path>
                </a:pathLst>
              </a:custGeom>
              <a:noFill/>
              <a:ln w="22225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55" name="Freeform 62"/>
              <p:cNvSpPr>
                <a:spLocks/>
              </p:cNvSpPr>
              <p:nvPr/>
            </p:nvSpPr>
            <p:spPr bwMode="auto">
              <a:xfrm>
                <a:off x="3311" y="1162"/>
                <a:ext cx="720" cy="73"/>
              </a:xfrm>
              <a:custGeom>
                <a:avLst/>
                <a:gdLst>
                  <a:gd name="T0" fmla="*/ 0 w 720"/>
                  <a:gd name="T1" fmla="*/ 14 h 73"/>
                  <a:gd name="T2" fmla="*/ 83 w 720"/>
                  <a:gd name="T3" fmla="*/ 73 h 73"/>
                  <a:gd name="T4" fmla="*/ 201 w 720"/>
                  <a:gd name="T5" fmla="*/ 7 h 73"/>
                  <a:gd name="T6" fmla="*/ 319 w 720"/>
                  <a:gd name="T7" fmla="*/ 73 h 73"/>
                  <a:gd name="T8" fmla="*/ 409 w 720"/>
                  <a:gd name="T9" fmla="*/ 7 h 73"/>
                  <a:gd name="T10" fmla="*/ 485 w 720"/>
                  <a:gd name="T11" fmla="*/ 66 h 73"/>
                  <a:gd name="T12" fmla="*/ 575 w 720"/>
                  <a:gd name="T13" fmla="*/ 0 h 73"/>
                  <a:gd name="T14" fmla="*/ 679 w 720"/>
                  <a:gd name="T15" fmla="*/ 73 h 73"/>
                  <a:gd name="T16" fmla="*/ 720 w 720"/>
                  <a:gd name="T17" fmla="*/ 44 h 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20" h="73">
                    <a:moveTo>
                      <a:pt x="0" y="14"/>
                    </a:moveTo>
                    <a:lnTo>
                      <a:pt x="83" y="73"/>
                    </a:lnTo>
                    <a:lnTo>
                      <a:pt x="201" y="7"/>
                    </a:lnTo>
                    <a:lnTo>
                      <a:pt x="319" y="73"/>
                    </a:lnTo>
                    <a:lnTo>
                      <a:pt x="409" y="7"/>
                    </a:lnTo>
                    <a:lnTo>
                      <a:pt x="485" y="66"/>
                    </a:lnTo>
                    <a:lnTo>
                      <a:pt x="575" y="0"/>
                    </a:lnTo>
                    <a:lnTo>
                      <a:pt x="679" y="73"/>
                    </a:lnTo>
                    <a:lnTo>
                      <a:pt x="720" y="44"/>
                    </a:lnTo>
                  </a:path>
                </a:pathLst>
              </a:custGeom>
              <a:noFill/>
              <a:ln w="22225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CC00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456" name="Group 63"/>
              <p:cNvGrpSpPr>
                <a:grpSpLocks/>
              </p:cNvGrpSpPr>
              <p:nvPr/>
            </p:nvGrpSpPr>
            <p:grpSpPr bwMode="auto">
              <a:xfrm>
                <a:off x="4060" y="1105"/>
                <a:ext cx="357" cy="199"/>
                <a:chOff x="4176" y="1182"/>
                <a:chExt cx="357" cy="199"/>
              </a:xfrm>
            </p:grpSpPr>
            <p:sp>
              <p:nvSpPr>
                <p:cNvPr id="9457" name="Oval 64"/>
                <p:cNvSpPr>
                  <a:spLocks noChangeArrowheads="1"/>
                </p:cNvSpPr>
                <p:nvPr/>
              </p:nvSpPr>
              <p:spPr bwMode="auto">
                <a:xfrm>
                  <a:off x="4176" y="1241"/>
                  <a:ext cx="14" cy="96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58" name="Freeform 65"/>
                <p:cNvSpPr>
                  <a:spLocks/>
                </p:cNvSpPr>
                <p:nvPr/>
              </p:nvSpPr>
              <p:spPr bwMode="auto">
                <a:xfrm>
                  <a:off x="4176" y="1182"/>
                  <a:ext cx="326" cy="192"/>
                </a:xfrm>
                <a:custGeom>
                  <a:avLst/>
                  <a:gdLst>
                    <a:gd name="T0" fmla="*/ 0 w 326"/>
                    <a:gd name="T1" fmla="*/ 59 h 192"/>
                    <a:gd name="T2" fmla="*/ 326 w 326"/>
                    <a:gd name="T3" fmla="*/ 0 h 192"/>
                    <a:gd name="T4" fmla="*/ 319 w 326"/>
                    <a:gd name="T5" fmla="*/ 192 h 192"/>
                    <a:gd name="T6" fmla="*/ 0 w 326"/>
                    <a:gd name="T7" fmla="*/ 140 h 192"/>
                    <a:gd name="T8" fmla="*/ 0 w 326"/>
                    <a:gd name="T9" fmla="*/ 59 h 19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6" h="192">
                      <a:moveTo>
                        <a:pt x="0" y="59"/>
                      </a:moveTo>
                      <a:lnTo>
                        <a:pt x="326" y="0"/>
                      </a:lnTo>
                      <a:lnTo>
                        <a:pt x="319" y="192"/>
                      </a:lnTo>
                      <a:lnTo>
                        <a:pt x="0" y="140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11113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59" name="Freeform 66"/>
                <p:cNvSpPr>
                  <a:spLocks/>
                </p:cNvSpPr>
                <p:nvPr/>
              </p:nvSpPr>
              <p:spPr bwMode="auto">
                <a:xfrm>
                  <a:off x="4176" y="1182"/>
                  <a:ext cx="326" cy="199"/>
                </a:xfrm>
                <a:custGeom>
                  <a:avLst/>
                  <a:gdLst>
                    <a:gd name="T0" fmla="*/ 0 w 326"/>
                    <a:gd name="T1" fmla="*/ 66 h 199"/>
                    <a:gd name="T2" fmla="*/ 326 w 326"/>
                    <a:gd name="T3" fmla="*/ 0 h 199"/>
                    <a:gd name="T4" fmla="*/ 326 w 326"/>
                    <a:gd name="T5" fmla="*/ 199 h 199"/>
                    <a:gd name="T6" fmla="*/ 0 w 326"/>
                    <a:gd name="T7" fmla="*/ 147 h 199"/>
                    <a:gd name="T8" fmla="*/ 0 w 326"/>
                    <a:gd name="T9" fmla="*/ 66 h 1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26" h="199">
                      <a:moveTo>
                        <a:pt x="0" y="66"/>
                      </a:moveTo>
                      <a:lnTo>
                        <a:pt x="326" y="0"/>
                      </a:lnTo>
                      <a:lnTo>
                        <a:pt x="326" y="199"/>
                      </a:lnTo>
                      <a:lnTo>
                        <a:pt x="0" y="1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11113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60" name="Oval 67"/>
                <p:cNvSpPr>
                  <a:spLocks noChangeArrowheads="1"/>
                </p:cNvSpPr>
                <p:nvPr/>
              </p:nvSpPr>
              <p:spPr bwMode="auto">
                <a:xfrm>
                  <a:off x="4470" y="1185"/>
                  <a:ext cx="63" cy="193"/>
                </a:xfrm>
                <a:prstGeom prst="ellipse">
                  <a:avLst/>
                </a:prstGeom>
                <a:solidFill>
                  <a:srgbClr val="00CC00"/>
                </a:solidFill>
                <a:ln w="11113">
                  <a:solidFill>
                    <a:srgbClr val="00CC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9228" name="Group 68"/>
            <p:cNvGrpSpPr>
              <a:grpSpLocks/>
            </p:cNvGrpSpPr>
            <p:nvPr/>
          </p:nvGrpSpPr>
          <p:grpSpPr bwMode="auto">
            <a:xfrm>
              <a:off x="-138332" y="-147091"/>
              <a:ext cx="138809" cy="148209"/>
              <a:chOff x="-136194" y="-146595"/>
              <a:chExt cx="138809" cy="148209"/>
            </a:xfrm>
          </p:grpSpPr>
          <p:grpSp>
            <p:nvGrpSpPr>
              <p:cNvPr id="9229" name="Group 69"/>
              <p:cNvGrpSpPr>
                <a:grpSpLocks/>
              </p:cNvGrpSpPr>
              <p:nvPr/>
            </p:nvGrpSpPr>
            <p:grpSpPr bwMode="auto">
              <a:xfrm>
                <a:off x="-136194" y="-146595"/>
                <a:ext cx="138809" cy="148209"/>
                <a:chOff x="-136194" y="-146595"/>
                <a:chExt cx="138809" cy="148209"/>
              </a:xfrm>
            </p:grpSpPr>
            <p:sp>
              <p:nvSpPr>
                <p:cNvPr id="9241" name="Oval 70"/>
                <p:cNvSpPr>
                  <a:spLocks noChangeArrowheads="1"/>
                </p:cNvSpPr>
                <p:nvPr/>
              </p:nvSpPr>
              <p:spPr bwMode="auto">
                <a:xfrm>
                  <a:off x="2556" y="1543"/>
                  <a:ext cx="34" cy="46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2" name="Oval 71"/>
                <p:cNvSpPr>
                  <a:spLocks noChangeArrowheads="1"/>
                </p:cNvSpPr>
                <p:nvPr/>
              </p:nvSpPr>
              <p:spPr bwMode="auto">
                <a:xfrm>
                  <a:off x="2556" y="1550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3" name="Oval 72"/>
                <p:cNvSpPr>
                  <a:spLocks noChangeArrowheads="1"/>
                </p:cNvSpPr>
                <p:nvPr/>
              </p:nvSpPr>
              <p:spPr bwMode="auto">
                <a:xfrm>
                  <a:off x="2563" y="1558"/>
                  <a:ext cx="14" cy="16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Oval 73"/>
                <p:cNvSpPr>
                  <a:spLocks noChangeArrowheads="1"/>
                </p:cNvSpPr>
                <p:nvPr/>
              </p:nvSpPr>
              <p:spPr bwMode="auto">
                <a:xfrm>
                  <a:off x="2570" y="1565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5" name="Oval 74"/>
                <p:cNvSpPr>
                  <a:spLocks noChangeArrowheads="1"/>
                </p:cNvSpPr>
                <p:nvPr/>
              </p:nvSpPr>
              <p:spPr bwMode="auto">
                <a:xfrm>
                  <a:off x="2570" y="1565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Oval 75"/>
                <p:cNvSpPr>
                  <a:spLocks noChangeArrowheads="1"/>
                </p:cNvSpPr>
                <p:nvPr/>
              </p:nvSpPr>
              <p:spPr bwMode="auto">
                <a:xfrm>
                  <a:off x="2563" y="1558"/>
                  <a:ext cx="14" cy="15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7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8" name="Line 77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9" name="Oval 78"/>
                <p:cNvSpPr>
                  <a:spLocks noChangeArrowheads="1"/>
                </p:cNvSpPr>
                <p:nvPr/>
              </p:nvSpPr>
              <p:spPr bwMode="auto">
                <a:xfrm>
                  <a:off x="2545" y="1532"/>
                  <a:ext cx="56" cy="68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0" name="Oval 79"/>
                <p:cNvSpPr>
                  <a:spLocks noChangeArrowheads="1"/>
                </p:cNvSpPr>
                <p:nvPr/>
              </p:nvSpPr>
              <p:spPr bwMode="auto">
                <a:xfrm>
                  <a:off x="2466" y="1425"/>
                  <a:ext cx="34" cy="45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1" name="Oval 80"/>
                <p:cNvSpPr>
                  <a:spLocks noChangeArrowheads="1"/>
                </p:cNvSpPr>
                <p:nvPr/>
              </p:nvSpPr>
              <p:spPr bwMode="auto">
                <a:xfrm>
                  <a:off x="2466" y="1432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2" name="Oval 81"/>
                <p:cNvSpPr>
                  <a:spLocks noChangeArrowheads="1"/>
                </p:cNvSpPr>
                <p:nvPr/>
              </p:nvSpPr>
              <p:spPr bwMode="auto">
                <a:xfrm>
                  <a:off x="2473" y="1439"/>
                  <a:ext cx="13" cy="17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3" name="Oval 82"/>
                <p:cNvSpPr>
                  <a:spLocks noChangeArrowheads="1"/>
                </p:cNvSpPr>
                <p:nvPr/>
              </p:nvSpPr>
              <p:spPr bwMode="auto">
                <a:xfrm>
                  <a:off x="2480" y="1447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4" name="Oval 83"/>
                <p:cNvSpPr>
                  <a:spLocks noChangeArrowheads="1"/>
                </p:cNvSpPr>
                <p:nvPr/>
              </p:nvSpPr>
              <p:spPr bwMode="auto">
                <a:xfrm>
                  <a:off x="2480" y="1447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5" name="Oval 84"/>
                <p:cNvSpPr>
                  <a:spLocks noChangeArrowheads="1"/>
                </p:cNvSpPr>
                <p:nvPr/>
              </p:nvSpPr>
              <p:spPr bwMode="auto">
                <a:xfrm>
                  <a:off x="2473" y="1440"/>
                  <a:ext cx="14" cy="15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6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7" name="Line 86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8" name="Oval 87"/>
                <p:cNvSpPr>
                  <a:spLocks noChangeArrowheads="1"/>
                </p:cNvSpPr>
                <p:nvPr/>
              </p:nvSpPr>
              <p:spPr bwMode="auto">
                <a:xfrm>
                  <a:off x="2455" y="1414"/>
                  <a:ext cx="56" cy="67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9" name="Oval 88"/>
                <p:cNvSpPr>
                  <a:spLocks noChangeArrowheads="1"/>
                </p:cNvSpPr>
                <p:nvPr/>
              </p:nvSpPr>
              <p:spPr bwMode="auto">
                <a:xfrm>
                  <a:off x="2563" y="1476"/>
                  <a:ext cx="41" cy="46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0" name="Oval 89"/>
                <p:cNvSpPr>
                  <a:spLocks noChangeArrowheads="1"/>
                </p:cNvSpPr>
                <p:nvPr/>
              </p:nvSpPr>
              <p:spPr bwMode="auto">
                <a:xfrm>
                  <a:off x="2570" y="1484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1" name="Oval 90"/>
                <p:cNvSpPr>
                  <a:spLocks noChangeArrowheads="1"/>
                </p:cNvSpPr>
                <p:nvPr/>
              </p:nvSpPr>
              <p:spPr bwMode="auto">
                <a:xfrm>
                  <a:off x="2577" y="1491"/>
                  <a:ext cx="13" cy="16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2" name="Oval 91"/>
                <p:cNvSpPr>
                  <a:spLocks noChangeArrowheads="1"/>
                </p:cNvSpPr>
                <p:nvPr/>
              </p:nvSpPr>
              <p:spPr bwMode="auto">
                <a:xfrm>
                  <a:off x="2570" y="1484"/>
                  <a:ext cx="27" cy="30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3" name="Oval 92"/>
                <p:cNvSpPr>
                  <a:spLocks noChangeArrowheads="1"/>
                </p:cNvSpPr>
                <p:nvPr/>
              </p:nvSpPr>
              <p:spPr bwMode="auto">
                <a:xfrm>
                  <a:off x="2584" y="1499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4" name="Oval 93"/>
                <p:cNvSpPr>
                  <a:spLocks noChangeArrowheads="1"/>
                </p:cNvSpPr>
                <p:nvPr/>
              </p:nvSpPr>
              <p:spPr bwMode="auto">
                <a:xfrm>
                  <a:off x="2577" y="1492"/>
                  <a:ext cx="14" cy="15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5" name="Line 94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6" name="Line 95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7" name="Oval 96"/>
                <p:cNvSpPr>
                  <a:spLocks noChangeArrowheads="1"/>
                </p:cNvSpPr>
                <p:nvPr/>
              </p:nvSpPr>
              <p:spPr bwMode="auto">
                <a:xfrm>
                  <a:off x="2552" y="1465"/>
                  <a:ext cx="63" cy="68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8" name="Oval 97"/>
                <p:cNvSpPr>
                  <a:spLocks noChangeArrowheads="1"/>
                </p:cNvSpPr>
                <p:nvPr/>
              </p:nvSpPr>
              <p:spPr bwMode="auto">
                <a:xfrm>
                  <a:off x="2418" y="1513"/>
                  <a:ext cx="41" cy="46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69" name="Oval 98"/>
                <p:cNvSpPr>
                  <a:spLocks noChangeArrowheads="1"/>
                </p:cNvSpPr>
                <p:nvPr/>
              </p:nvSpPr>
              <p:spPr bwMode="auto">
                <a:xfrm>
                  <a:off x="2424" y="1521"/>
                  <a:ext cx="28" cy="31"/>
                </a:xfrm>
                <a:prstGeom prst="ellipse">
                  <a:avLst/>
                </a:prstGeom>
                <a:noFill/>
                <a:ln w="4445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0" name="Oval 99"/>
                <p:cNvSpPr>
                  <a:spLocks noChangeArrowheads="1"/>
                </p:cNvSpPr>
                <p:nvPr/>
              </p:nvSpPr>
              <p:spPr bwMode="auto">
                <a:xfrm>
                  <a:off x="2431" y="1528"/>
                  <a:ext cx="14" cy="16"/>
                </a:xfrm>
                <a:prstGeom prst="ellipse">
                  <a:avLst/>
                </a:prstGeom>
                <a:noFill/>
                <a:ln w="4445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1" name="Oval 100"/>
                <p:cNvSpPr>
                  <a:spLocks noChangeArrowheads="1"/>
                </p:cNvSpPr>
                <p:nvPr/>
              </p:nvSpPr>
              <p:spPr bwMode="auto">
                <a:xfrm>
                  <a:off x="2438" y="1535"/>
                  <a:ext cx="1" cy="2"/>
                </a:xfrm>
                <a:prstGeom prst="ellipse">
                  <a:avLst/>
                </a:prstGeom>
                <a:noFill/>
                <a:ln w="4445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2" name="Oval 101"/>
                <p:cNvSpPr>
                  <a:spLocks noChangeArrowheads="1"/>
                </p:cNvSpPr>
                <p:nvPr/>
              </p:nvSpPr>
              <p:spPr bwMode="auto">
                <a:xfrm>
                  <a:off x="2438" y="1536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3" name="Oval 102"/>
                <p:cNvSpPr>
                  <a:spLocks noChangeArrowheads="1"/>
                </p:cNvSpPr>
                <p:nvPr/>
              </p:nvSpPr>
              <p:spPr bwMode="auto">
                <a:xfrm>
                  <a:off x="2431" y="1529"/>
                  <a:ext cx="14" cy="15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4" name="Line 103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5" name="Line 104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6" name="Oval 105"/>
                <p:cNvSpPr>
                  <a:spLocks noChangeArrowheads="1"/>
                </p:cNvSpPr>
                <p:nvPr/>
              </p:nvSpPr>
              <p:spPr bwMode="auto">
                <a:xfrm>
                  <a:off x="2407" y="1502"/>
                  <a:ext cx="63" cy="68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7" name="Oval 106"/>
                <p:cNvSpPr>
                  <a:spLocks noChangeArrowheads="1"/>
                </p:cNvSpPr>
                <p:nvPr/>
              </p:nvSpPr>
              <p:spPr bwMode="auto">
                <a:xfrm>
                  <a:off x="2459" y="1506"/>
                  <a:ext cx="41" cy="46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8" name="Oval 107"/>
                <p:cNvSpPr>
                  <a:spLocks noChangeArrowheads="1"/>
                </p:cNvSpPr>
                <p:nvPr/>
              </p:nvSpPr>
              <p:spPr bwMode="auto">
                <a:xfrm>
                  <a:off x="2466" y="1513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9" name="Oval 108"/>
                <p:cNvSpPr>
                  <a:spLocks noChangeArrowheads="1"/>
                </p:cNvSpPr>
                <p:nvPr/>
              </p:nvSpPr>
              <p:spPr bwMode="auto">
                <a:xfrm>
                  <a:off x="2473" y="1521"/>
                  <a:ext cx="13" cy="16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0" name="Oval 109"/>
                <p:cNvSpPr>
                  <a:spLocks noChangeArrowheads="1"/>
                </p:cNvSpPr>
                <p:nvPr/>
              </p:nvSpPr>
              <p:spPr bwMode="auto">
                <a:xfrm>
                  <a:off x="2480" y="1528"/>
                  <a:ext cx="1" cy="2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1" name="Oval 110"/>
                <p:cNvSpPr>
                  <a:spLocks noChangeArrowheads="1"/>
                </p:cNvSpPr>
                <p:nvPr/>
              </p:nvSpPr>
              <p:spPr bwMode="auto">
                <a:xfrm>
                  <a:off x="2480" y="1528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2" name="Oval 111"/>
                <p:cNvSpPr>
                  <a:spLocks noChangeArrowheads="1"/>
                </p:cNvSpPr>
                <p:nvPr/>
              </p:nvSpPr>
              <p:spPr bwMode="auto">
                <a:xfrm>
                  <a:off x="2473" y="1521"/>
                  <a:ext cx="14" cy="15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3" name="Line 112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4" name="Line 113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5" name="Oval 114"/>
                <p:cNvSpPr>
                  <a:spLocks noChangeArrowheads="1"/>
                </p:cNvSpPr>
                <p:nvPr/>
              </p:nvSpPr>
              <p:spPr bwMode="auto">
                <a:xfrm>
                  <a:off x="2448" y="1495"/>
                  <a:ext cx="63" cy="68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6" name="Oval 115"/>
                <p:cNvSpPr>
                  <a:spLocks noChangeArrowheads="1"/>
                </p:cNvSpPr>
                <p:nvPr/>
              </p:nvSpPr>
              <p:spPr bwMode="auto">
                <a:xfrm>
                  <a:off x="2480" y="1543"/>
                  <a:ext cx="41" cy="46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7" name="Oval 116"/>
                <p:cNvSpPr>
                  <a:spLocks noChangeArrowheads="1"/>
                </p:cNvSpPr>
                <p:nvPr/>
              </p:nvSpPr>
              <p:spPr bwMode="auto">
                <a:xfrm>
                  <a:off x="2487" y="1550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8" name="Oval 117"/>
                <p:cNvSpPr>
                  <a:spLocks noChangeArrowheads="1"/>
                </p:cNvSpPr>
                <p:nvPr/>
              </p:nvSpPr>
              <p:spPr bwMode="auto">
                <a:xfrm>
                  <a:off x="2494" y="1558"/>
                  <a:ext cx="13" cy="16"/>
                </a:xfrm>
                <a:prstGeom prst="ellipse">
                  <a:avLst/>
                </a:prstGeom>
                <a:noFill/>
                <a:ln w="4445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9" name="Oval 118"/>
                <p:cNvSpPr>
                  <a:spLocks noChangeArrowheads="1"/>
                </p:cNvSpPr>
                <p:nvPr/>
              </p:nvSpPr>
              <p:spPr bwMode="auto">
                <a:xfrm>
                  <a:off x="2487" y="1551"/>
                  <a:ext cx="27" cy="29"/>
                </a:xfrm>
                <a:prstGeom prst="ellipse">
                  <a:avLst/>
                </a:prstGeom>
                <a:noFill/>
                <a:ln w="4445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0" name="Oval 119"/>
                <p:cNvSpPr>
                  <a:spLocks noChangeArrowheads="1"/>
                </p:cNvSpPr>
                <p:nvPr/>
              </p:nvSpPr>
              <p:spPr bwMode="auto">
                <a:xfrm>
                  <a:off x="2494" y="1558"/>
                  <a:ext cx="13" cy="15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1" name="Oval 120"/>
                <p:cNvSpPr>
                  <a:spLocks noChangeArrowheads="1"/>
                </p:cNvSpPr>
                <p:nvPr/>
              </p:nvSpPr>
              <p:spPr bwMode="auto">
                <a:xfrm>
                  <a:off x="2494" y="1558"/>
                  <a:ext cx="13" cy="15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2" name="Line 121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3" name="Line 122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4" name="Oval 123"/>
                <p:cNvSpPr>
                  <a:spLocks noChangeArrowheads="1"/>
                </p:cNvSpPr>
                <p:nvPr/>
              </p:nvSpPr>
              <p:spPr bwMode="auto">
                <a:xfrm>
                  <a:off x="2469" y="1532"/>
                  <a:ext cx="63" cy="68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5" name="Oval 124"/>
                <p:cNvSpPr>
                  <a:spLocks noChangeArrowheads="1"/>
                </p:cNvSpPr>
                <p:nvPr/>
              </p:nvSpPr>
              <p:spPr bwMode="auto">
                <a:xfrm>
                  <a:off x="2431" y="1558"/>
                  <a:ext cx="35" cy="45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6" name="Oval 125"/>
                <p:cNvSpPr>
                  <a:spLocks noChangeArrowheads="1"/>
                </p:cNvSpPr>
                <p:nvPr/>
              </p:nvSpPr>
              <p:spPr bwMode="auto">
                <a:xfrm>
                  <a:off x="2431" y="1565"/>
                  <a:ext cx="28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7" name="Oval 126"/>
                <p:cNvSpPr>
                  <a:spLocks noChangeArrowheads="1"/>
                </p:cNvSpPr>
                <p:nvPr/>
              </p:nvSpPr>
              <p:spPr bwMode="auto">
                <a:xfrm>
                  <a:off x="2438" y="1572"/>
                  <a:ext cx="14" cy="17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8" name="Oval 127"/>
                <p:cNvSpPr>
                  <a:spLocks noChangeArrowheads="1"/>
                </p:cNvSpPr>
                <p:nvPr/>
              </p:nvSpPr>
              <p:spPr bwMode="auto">
                <a:xfrm>
                  <a:off x="2445" y="1580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99" name="Oval 128"/>
                <p:cNvSpPr>
                  <a:spLocks noChangeArrowheads="1"/>
                </p:cNvSpPr>
                <p:nvPr/>
              </p:nvSpPr>
              <p:spPr bwMode="auto">
                <a:xfrm>
                  <a:off x="2445" y="1580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0" name="Oval 129"/>
                <p:cNvSpPr>
                  <a:spLocks noChangeArrowheads="1"/>
                </p:cNvSpPr>
                <p:nvPr/>
              </p:nvSpPr>
              <p:spPr bwMode="auto">
                <a:xfrm>
                  <a:off x="2438" y="1573"/>
                  <a:ext cx="14" cy="15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1" name="Line 130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2" name="Line 131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3" name="Oval 132"/>
                <p:cNvSpPr>
                  <a:spLocks noChangeArrowheads="1"/>
                </p:cNvSpPr>
                <p:nvPr/>
              </p:nvSpPr>
              <p:spPr bwMode="auto">
                <a:xfrm>
                  <a:off x="2420" y="1547"/>
                  <a:ext cx="57" cy="67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4" name="Oval 133"/>
                <p:cNvSpPr>
                  <a:spLocks noChangeArrowheads="1"/>
                </p:cNvSpPr>
                <p:nvPr/>
              </p:nvSpPr>
              <p:spPr bwMode="auto">
                <a:xfrm>
                  <a:off x="2445" y="1543"/>
                  <a:ext cx="41" cy="38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5" name="Oval 134"/>
                <p:cNvSpPr>
                  <a:spLocks noChangeArrowheads="1"/>
                </p:cNvSpPr>
                <p:nvPr/>
              </p:nvSpPr>
              <p:spPr bwMode="auto">
                <a:xfrm>
                  <a:off x="2452" y="1543"/>
                  <a:ext cx="28" cy="31"/>
                </a:xfrm>
                <a:prstGeom prst="ellipse">
                  <a:avLst/>
                </a:prstGeom>
                <a:noFill/>
                <a:ln w="4445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6" name="Oval 135"/>
                <p:cNvSpPr>
                  <a:spLocks noChangeArrowheads="1"/>
                </p:cNvSpPr>
                <p:nvPr/>
              </p:nvSpPr>
              <p:spPr bwMode="auto">
                <a:xfrm>
                  <a:off x="2459" y="1550"/>
                  <a:ext cx="14" cy="16"/>
                </a:xfrm>
                <a:prstGeom prst="ellipse">
                  <a:avLst/>
                </a:prstGeom>
                <a:noFill/>
                <a:ln w="4445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7" name="Oval 136"/>
                <p:cNvSpPr>
                  <a:spLocks noChangeArrowheads="1"/>
                </p:cNvSpPr>
                <p:nvPr/>
              </p:nvSpPr>
              <p:spPr bwMode="auto">
                <a:xfrm>
                  <a:off x="2466" y="1558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8" name="Oval 137"/>
                <p:cNvSpPr>
                  <a:spLocks noChangeArrowheads="1"/>
                </p:cNvSpPr>
                <p:nvPr/>
              </p:nvSpPr>
              <p:spPr bwMode="auto">
                <a:xfrm>
                  <a:off x="2466" y="1558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09" name="Oval 138"/>
                <p:cNvSpPr>
                  <a:spLocks noChangeArrowheads="1"/>
                </p:cNvSpPr>
                <p:nvPr/>
              </p:nvSpPr>
              <p:spPr bwMode="auto">
                <a:xfrm>
                  <a:off x="2459" y="1551"/>
                  <a:ext cx="14" cy="15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0" name="Line 139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1" name="Line 140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2" name="Oval 141"/>
                <p:cNvSpPr>
                  <a:spLocks noChangeArrowheads="1"/>
                </p:cNvSpPr>
                <p:nvPr/>
              </p:nvSpPr>
              <p:spPr bwMode="auto">
                <a:xfrm>
                  <a:off x="2434" y="1532"/>
                  <a:ext cx="63" cy="60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3" name="Oval 142"/>
                <p:cNvSpPr>
                  <a:spLocks noChangeArrowheads="1"/>
                </p:cNvSpPr>
                <p:nvPr/>
              </p:nvSpPr>
              <p:spPr bwMode="auto">
                <a:xfrm>
                  <a:off x="2452" y="1565"/>
                  <a:ext cx="41" cy="38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4" name="Oval 143"/>
                <p:cNvSpPr>
                  <a:spLocks noChangeArrowheads="1"/>
                </p:cNvSpPr>
                <p:nvPr/>
              </p:nvSpPr>
              <p:spPr bwMode="auto">
                <a:xfrm>
                  <a:off x="2459" y="1565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5" name="Oval 144"/>
                <p:cNvSpPr>
                  <a:spLocks noChangeArrowheads="1"/>
                </p:cNvSpPr>
                <p:nvPr/>
              </p:nvSpPr>
              <p:spPr bwMode="auto">
                <a:xfrm>
                  <a:off x="2466" y="1572"/>
                  <a:ext cx="14" cy="17"/>
                </a:xfrm>
                <a:prstGeom prst="ellipse">
                  <a:avLst/>
                </a:prstGeom>
                <a:noFill/>
                <a:ln w="4445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6" name="Oval 145"/>
                <p:cNvSpPr>
                  <a:spLocks noChangeArrowheads="1"/>
                </p:cNvSpPr>
                <p:nvPr/>
              </p:nvSpPr>
              <p:spPr bwMode="auto">
                <a:xfrm>
                  <a:off x="2473" y="1580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7" name="Oval 146"/>
                <p:cNvSpPr>
                  <a:spLocks noChangeArrowheads="1"/>
                </p:cNvSpPr>
                <p:nvPr/>
              </p:nvSpPr>
              <p:spPr bwMode="auto">
                <a:xfrm>
                  <a:off x="2473" y="1580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8" name="Oval 147"/>
                <p:cNvSpPr>
                  <a:spLocks noChangeArrowheads="1"/>
                </p:cNvSpPr>
                <p:nvPr/>
              </p:nvSpPr>
              <p:spPr bwMode="auto">
                <a:xfrm>
                  <a:off x="2466" y="1573"/>
                  <a:ext cx="14" cy="15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9" name="Line 148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0" name="Line 149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1" name="Oval 150"/>
                <p:cNvSpPr>
                  <a:spLocks noChangeArrowheads="1"/>
                </p:cNvSpPr>
                <p:nvPr/>
              </p:nvSpPr>
              <p:spPr bwMode="auto">
                <a:xfrm>
                  <a:off x="2441" y="1554"/>
                  <a:ext cx="63" cy="60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2" name="Oval 151"/>
                <p:cNvSpPr>
                  <a:spLocks noChangeArrowheads="1"/>
                </p:cNvSpPr>
                <p:nvPr/>
              </p:nvSpPr>
              <p:spPr bwMode="auto">
                <a:xfrm>
                  <a:off x="2480" y="1558"/>
                  <a:ext cx="41" cy="45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3" name="Oval 152"/>
                <p:cNvSpPr>
                  <a:spLocks noChangeArrowheads="1"/>
                </p:cNvSpPr>
                <p:nvPr/>
              </p:nvSpPr>
              <p:spPr bwMode="auto">
                <a:xfrm>
                  <a:off x="2487" y="1565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4" name="Oval 153"/>
                <p:cNvSpPr>
                  <a:spLocks noChangeArrowheads="1"/>
                </p:cNvSpPr>
                <p:nvPr/>
              </p:nvSpPr>
              <p:spPr bwMode="auto">
                <a:xfrm>
                  <a:off x="2494" y="1572"/>
                  <a:ext cx="13" cy="17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5" name="Oval 154"/>
                <p:cNvSpPr>
                  <a:spLocks noChangeArrowheads="1"/>
                </p:cNvSpPr>
                <p:nvPr/>
              </p:nvSpPr>
              <p:spPr bwMode="auto">
                <a:xfrm>
                  <a:off x="2487" y="1566"/>
                  <a:ext cx="27" cy="29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6" name="Oval 155"/>
                <p:cNvSpPr>
                  <a:spLocks noChangeArrowheads="1"/>
                </p:cNvSpPr>
                <p:nvPr/>
              </p:nvSpPr>
              <p:spPr bwMode="auto">
                <a:xfrm>
                  <a:off x="2494" y="1573"/>
                  <a:ext cx="13" cy="15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7" name="Oval 156"/>
                <p:cNvSpPr>
                  <a:spLocks noChangeArrowheads="1"/>
                </p:cNvSpPr>
                <p:nvPr/>
              </p:nvSpPr>
              <p:spPr bwMode="auto">
                <a:xfrm>
                  <a:off x="2494" y="1573"/>
                  <a:ext cx="13" cy="15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8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9" name="Line 158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0" name="Oval 159"/>
                <p:cNvSpPr>
                  <a:spLocks noChangeArrowheads="1"/>
                </p:cNvSpPr>
                <p:nvPr/>
              </p:nvSpPr>
              <p:spPr bwMode="auto">
                <a:xfrm>
                  <a:off x="2469" y="1547"/>
                  <a:ext cx="63" cy="67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1" name="Oval 160"/>
                <p:cNvSpPr>
                  <a:spLocks noChangeArrowheads="1"/>
                </p:cNvSpPr>
                <p:nvPr/>
              </p:nvSpPr>
              <p:spPr bwMode="auto">
                <a:xfrm>
                  <a:off x="2494" y="1528"/>
                  <a:ext cx="41" cy="38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2" name="Oval 161"/>
                <p:cNvSpPr>
                  <a:spLocks noChangeArrowheads="1"/>
                </p:cNvSpPr>
                <p:nvPr/>
              </p:nvSpPr>
              <p:spPr bwMode="auto">
                <a:xfrm>
                  <a:off x="2501" y="1528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3" name="Oval 162"/>
                <p:cNvSpPr>
                  <a:spLocks noChangeArrowheads="1"/>
                </p:cNvSpPr>
                <p:nvPr/>
              </p:nvSpPr>
              <p:spPr bwMode="auto">
                <a:xfrm>
                  <a:off x="2508" y="1535"/>
                  <a:ext cx="13" cy="17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4" name="Oval 163"/>
                <p:cNvSpPr>
                  <a:spLocks noChangeArrowheads="1"/>
                </p:cNvSpPr>
                <p:nvPr/>
              </p:nvSpPr>
              <p:spPr bwMode="auto">
                <a:xfrm>
                  <a:off x="2514" y="1543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5" name="Oval 164"/>
                <p:cNvSpPr>
                  <a:spLocks noChangeArrowheads="1"/>
                </p:cNvSpPr>
                <p:nvPr/>
              </p:nvSpPr>
              <p:spPr bwMode="auto">
                <a:xfrm>
                  <a:off x="2514" y="1543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6" name="Oval 165"/>
                <p:cNvSpPr>
                  <a:spLocks noChangeArrowheads="1"/>
                </p:cNvSpPr>
                <p:nvPr/>
              </p:nvSpPr>
              <p:spPr bwMode="auto">
                <a:xfrm>
                  <a:off x="2507" y="1536"/>
                  <a:ext cx="14" cy="15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7" name="Line 166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8" name="Line 167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39" name="Oval 168"/>
                <p:cNvSpPr>
                  <a:spLocks noChangeArrowheads="1"/>
                </p:cNvSpPr>
                <p:nvPr/>
              </p:nvSpPr>
              <p:spPr bwMode="auto">
                <a:xfrm>
                  <a:off x="2483" y="1517"/>
                  <a:ext cx="63" cy="60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0" name="Oval 169"/>
                <p:cNvSpPr>
                  <a:spLocks noChangeArrowheads="1"/>
                </p:cNvSpPr>
                <p:nvPr/>
              </p:nvSpPr>
              <p:spPr bwMode="auto">
                <a:xfrm>
                  <a:off x="2438" y="1484"/>
                  <a:ext cx="35" cy="38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1" name="Oval 170"/>
                <p:cNvSpPr>
                  <a:spLocks noChangeArrowheads="1"/>
                </p:cNvSpPr>
                <p:nvPr/>
              </p:nvSpPr>
              <p:spPr bwMode="auto">
                <a:xfrm>
                  <a:off x="2445" y="1491"/>
                  <a:ext cx="21" cy="24"/>
                </a:xfrm>
                <a:prstGeom prst="ellipse">
                  <a:avLst/>
                </a:prstGeom>
                <a:noFill/>
                <a:ln w="44450">
                  <a:solidFill>
                    <a:srgbClr val="4444D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2" name="Oval 171"/>
                <p:cNvSpPr>
                  <a:spLocks noChangeArrowheads="1"/>
                </p:cNvSpPr>
                <p:nvPr/>
              </p:nvSpPr>
              <p:spPr bwMode="auto">
                <a:xfrm>
                  <a:off x="2452" y="1498"/>
                  <a:ext cx="7" cy="9"/>
                </a:xfrm>
                <a:prstGeom prst="ellipse">
                  <a:avLst/>
                </a:prstGeom>
                <a:noFill/>
                <a:ln w="44450">
                  <a:solidFill>
                    <a:srgbClr val="8888E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3" name="Oval 172"/>
                <p:cNvSpPr>
                  <a:spLocks noChangeArrowheads="1"/>
                </p:cNvSpPr>
                <p:nvPr/>
              </p:nvSpPr>
              <p:spPr bwMode="auto">
                <a:xfrm>
                  <a:off x="2455" y="1502"/>
                  <a:ext cx="1" cy="2"/>
                </a:xfrm>
                <a:prstGeom prst="ellipse">
                  <a:avLst/>
                </a:prstGeom>
                <a:noFill/>
                <a:ln w="33338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4" name="Oval 173"/>
                <p:cNvSpPr>
                  <a:spLocks noChangeArrowheads="1"/>
                </p:cNvSpPr>
                <p:nvPr/>
              </p:nvSpPr>
              <p:spPr bwMode="auto">
                <a:xfrm>
                  <a:off x="2445" y="1492"/>
                  <a:ext cx="21" cy="22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5" name="Line 174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6" name="Line 175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7" name="Oval 176"/>
                <p:cNvSpPr>
                  <a:spLocks noChangeArrowheads="1"/>
                </p:cNvSpPr>
                <p:nvPr/>
              </p:nvSpPr>
              <p:spPr bwMode="auto">
                <a:xfrm>
                  <a:off x="2427" y="1473"/>
                  <a:ext cx="57" cy="60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8" name="Oval 177"/>
                <p:cNvSpPr>
                  <a:spLocks noChangeArrowheads="1"/>
                </p:cNvSpPr>
                <p:nvPr/>
              </p:nvSpPr>
              <p:spPr bwMode="auto">
                <a:xfrm>
                  <a:off x="2424" y="1462"/>
                  <a:ext cx="35" cy="38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9" name="Oval 178"/>
                <p:cNvSpPr>
                  <a:spLocks noChangeArrowheads="1"/>
                </p:cNvSpPr>
                <p:nvPr/>
              </p:nvSpPr>
              <p:spPr bwMode="auto">
                <a:xfrm>
                  <a:off x="2431" y="1469"/>
                  <a:ext cx="21" cy="24"/>
                </a:xfrm>
                <a:prstGeom prst="ellipse">
                  <a:avLst/>
                </a:prstGeom>
                <a:noFill/>
                <a:ln w="4445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0" name="Oval 179"/>
                <p:cNvSpPr>
                  <a:spLocks noChangeArrowheads="1"/>
                </p:cNvSpPr>
                <p:nvPr/>
              </p:nvSpPr>
              <p:spPr bwMode="auto">
                <a:xfrm>
                  <a:off x="2438" y="1476"/>
                  <a:ext cx="7" cy="9"/>
                </a:xfrm>
                <a:prstGeom prst="ellipse">
                  <a:avLst/>
                </a:prstGeom>
                <a:noFill/>
                <a:ln w="4445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1" name="Oval 180"/>
                <p:cNvSpPr>
                  <a:spLocks noChangeArrowheads="1"/>
                </p:cNvSpPr>
                <p:nvPr/>
              </p:nvSpPr>
              <p:spPr bwMode="auto">
                <a:xfrm>
                  <a:off x="2441" y="1480"/>
                  <a:ext cx="1" cy="2"/>
                </a:xfrm>
                <a:prstGeom prst="ellipse">
                  <a:avLst/>
                </a:prstGeom>
                <a:noFill/>
                <a:ln w="33338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2" name="Oval 181"/>
                <p:cNvSpPr>
                  <a:spLocks noChangeArrowheads="1"/>
                </p:cNvSpPr>
                <p:nvPr/>
              </p:nvSpPr>
              <p:spPr bwMode="auto">
                <a:xfrm>
                  <a:off x="2431" y="1470"/>
                  <a:ext cx="21" cy="22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3" name="Line 182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4" name="Line 183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5" name="Oval 184"/>
                <p:cNvSpPr>
                  <a:spLocks noChangeArrowheads="1"/>
                </p:cNvSpPr>
                <p:nvPr/>
              </p:nvSpPr>
              <p:spPr bwMode="auto">
                <a:xfrm>
                  <a:off x="2413" y="1451"/>
                  <a:ext cx="57" cy="60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6" name="Oval 185"/>
                <p:cNvSpPr>
                  <a:spLocks noChangeArrowheads="1"/>
                </p:cNvSpPr>
                <p:nvPr/>
              </p:nvSpPr>
              <p:spPr bwMode="auto">
                <a:xfrm>
                  <a:off x="2459" y="1454"/>
                  <a:ext cx="41" cy="39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7" name="Oval 186"/>
                <p:cNvSpPr>
                  <a:spLocks noChangeArrowheads="1"/>
                </p:cNvSpPr>
                <p:nvPr/>
              </p:nvSpPr>
              <p:spPr bwMode="auto">
                <a:xfrm>
                  <a:off x="2466" y="1454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8" name="Oval 187"/>
                <p:cNvSpPr>
                  <a:spLocks noChangeArrowheads="1"/>
                </p:cNvSpPr>
                <p:nvPr/>
              </p:nvSpPr>
              <p:spPr bwMode="auto">
                <a:xfrm>
                  <a:off x="2473" y="1462"/>
                  <a:ext cx="13" cy="16"/>
                </a:xfrm>
                <a:prstGeom prst="ellipse">
                  <a:avLst/>
                </a:prstGeom>
                <a:noFill/>
                <a:ln w="4445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59" name="Oval 188"/>
                <p:cNvSpPr>
                  <a:spLocks noChangeArrowheads="1"/>
                </p:cNvSpPr>
                <p:nvPr/>
              </p:nvSpPr>
              <p:spPr bwMode="auto">
                <a:xfrm>
                  <a:off x="2480" y="1469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0" name="Oval 189"/>
                <p:cNvSpPr>
                  <a:spLocks noChangeArrowheads="1"/>
                </p:cNvSpPr>
                <p:nvPr/>
              </p:nvSpPr>
              <p:spPr bwMode="auto">
                <a:xfrm>
                  <a:off x="2480" y="1469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1" name="Oval 190"/>
                <p:cNvSpPr>
                  <a:spLocks noChangeArrowheads="1"/>
                </p:cNvSpPr>
                <p:nvPr/>
              </p:nvSpPr>
              <p:spPr bwMode="auto">
                <a:xfrm>
                  <a:off x="2473" y="1462"/>
                  <a:ext cx="14" cy="15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2" name="Line 191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3" name="Line 192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4" name="Oval 193"/>
                <p:cNvSpPr>
                  <a:spLocks noChangeArrowheads="1"/>
                </p:cNvSpPr>
                <p:nvPr/>
              </p:nvSpPr>
              <p:spPr bwMode="auto">
                <a:xfrm>
                  <a:off x="2448" y="1443"/>
                  <a:ext cx="63" cy="61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5" name="Oval 194"/>
                <p:cNvSpPr>
                  <a:spLocks noChangeArrowheads="1"/>
                </p:cNvSpPr>
                <p:nvPr/>
              </p:nvSpPr>
              <p:spPr bwMode="auto">
                <a:xfrm>
                  <a:off x="2521" y="1565"/>
                  <a:ext cx="35" cy="38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6" name="Oval 195"/>
                <p:cNvSpPr>
                  <a:spLocks noChangeArrowheads="1"/>
                </p:cNvSpPr>
                <p:nvPr/>
              </p:nvSpPr>
              <p:spPr bwMode="auto">
                <a:xfrm>
                  <a:off x="2528" y="1572"/>
                  <a:ext cx="21" cy="24"/>
                </a:xfrm>
                <a:prstGeom prst="ellipse">
                  <a:avLst/>
                </a:prstGeom>
                <a:noFill/>
                <a:ln w="44450">
                  <a:solidFill>
                    <a:srgbClr val="DD444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7" name="Oval 196"/>
                <p:cNvSpPr>
                  <a:spLocks noChangeArrowheads="1"/>
                </p:cNvSpPr>
                <p:nvPr/>
              </p:nvSpPr>
              <p:spPr bwMode="auto">
                <a:xfrm>
                  <a:off x="2535" y="1580"/>
                  <a:ext cx="7" cy="9"/>
                </a:xfrm>
                <a:prstGeom prst="ellipse">
                  <a:avLst/>
                </a:prstGeom>
                <a:noFill/>
                <a:ln w="44450">
                  <a:solidFill>
                    <a:srgbClr val="EE888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8" name="Oval 197"/>
                <p:cNvSpPr>
                  <a:spLocks noChangeArrowheads="1"/>
                </p:cNvSpPr>
                <p:nvPr/>
              </p:nvSpPr>
              <p:spPr bwMode="auto">
                <a:xfrm>
                  <a:off x="2538" y="1583"/>
                  <a:ext cx="1" cy="2"/>
                </a:xfrm>
                <a:prstGeom prst="ellipse">
                  <a:avLst/>
                </a:prstGeom>
                <a:noFill/>
                <a:ln w="33338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69" name="Oval 198"/>
                <p:cNvSpPr>
                  <a:spLocks noChangeArrowheads="1"/>
                </p:cNvSpPr>
                <p:nvPr/>
              </p:nvSpPr>
              <p:spPr bwMode="auto">
                <a:xfrm>
                  <a:off x="2528" y="1573"/>
                  <a:ext cx="21" cy="22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0" name="Line 199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1" name="Line 200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2" name="Oval 201"/>
                <p:cNvSpPr>
                  <a:spLocks noChangeArrowheads="1"/>
                </p:cNvSpPr>
                <p:nvPr/>
              </p:nvSpPr>
              <p:spPr bwMode="auto">
                <a:xfrm>
                  <a:off x="2510" y="1554"/>
                  <a:ext cx="57" cy="60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3" name="Oval 202"/>
                <p:cNvSpPr>
                  <a:spLocks noChangeArrowheads="1"/>
                </p:cNvSpPr>
                <p:nvPr/>
              </p:nvSpPr>
              <p:spPr bwMode="auto">
                <a:xfrm>
                  <a:off x="2556" y="1513"/>
                  <a:ext cx="34" cy="46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4" name="Oval 203"/>
                <p:cNvSpPr>
                  <a:spLocks noChangeArrowheads="1"/>
                </p:cNvSpPr>
                <p:nvPr/>
              </p:nvSpPr>
              <p:spPr bwMode="auto">
                <a:xfrm>
                  <a:off x="2556" y="1521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5" name="Oval 204"/>
                <p:cNvSpPr>
                  <a:spLocks noChangeArrowheads="1"/>
                </p:cNvSpPr>
                <p:nvPr/>
              </p:nvSpPr>
              <p:spPr bwMode="auto">
                <a:xfrm>
                  <a:off x="2563" y="1528"/>
                  <a:ext cx="14" cy="16"/>
                </a:xfrm>
                <a:prstGeom prst="ellipse">
                  <a:avLst/>
                </a:prstGeom>
                <a:noFill/>
                <a:ln w="4445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6" name="Oval 205"/>
                <p:cNvSpPr>
                  <a:spLocks noChangeArrowheads="1"/>
                </p:cNvSpPr>
                <p:nvPr/>
              </p:nvSpPr>
              <p:spPr bwMode="auto">
                <a:xfrm>
                  <a:off x="2570" y="1535"/>
                  <a:ext cx="1" cy="2"/>
                </a:xfrm>
                <a:prstGeom prst="ellipse">
                  <a:avLst/>
                </a:prstGeom>
                <a:noFill/>
                <a:ln w="4445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7" name="Oval 206"/>
                <p:cNvSpPr>
                  <a:spLocks noChangeArrowheads="1"/>
                </p:cNvSpPr>
                <p:nvPr/>
              </p:nvSpPr>
              <p:spPr bwMode="auto">
                <a:xfrm>
                  <a:off x="2570" y="1536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8" name="Oval 207"/>
                <p:cNvSpPr>
                  <a:spLocks noChangeArrowheads="1"/>
                </p:cNvSpPr>
                <p:nvPr/>
              </p:nvSpPr>
              <p:spPr bwMode="auto">
                <a:xfrm>
                  <a:off x="2563" y="1529"/>
                  <a:ext cx="14" cy="15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9" name="Line 208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0" name="Line 209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1" name="Oval 210"/>
                <p:cNvSpPr>
                  <a:spLocks noChangeArrowheads="1"/>
                </p:cNvSpPr>
                <p:nvPr/>
              </p:nvSpPr>
              <p:spPr bwMode="auto">
                <a:xfrm>
                  <a:off x="2545" y="1502"/>
                  <a:ext cx="56" cy="68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2" name="Oval 211"/>
                <p:cNvSpPr>
                  <a:spLocks noChangeArrowheads="1"/>
                </p:cNvSpPr>
                <p:nvPr/>
              </p:nvSpPr>
              <p:spPr bwMode="auto">
                <a:xfrm>
                  <a:off x="2501" y="1425"/>
                  <a:ext cx="34" cy="45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3" name="Oval 212"/>
                <p:cNvSpPr>
                  <a:spLocks noChangeArrowheads="1"/>
                </p:cNvSpPr>
                <p:nvPr/>
              </p:nvSpPr>
              <p:spPr bwMode="auto">
                <a:xfrm>
                  <a:off x="2501" y="1432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4" name="Oval 213"/>
                <p:cNvSpPr>
                  <a:spLocks noChangeArrowheads="1"/>
                </p:cNvSpPr>
                <p:nvPr/>
              </p:nvSpPr>
              <p:spPr bwMode="auto">
                <a:xfrm>
                  <a:off x="2508" y="1439"/>
                  <a:ext cx="13" cy="17"/>
                </a:xfrm>
                <a:prstGeom prst="ellipse">
                  <a:avLst/>
                </a:prstGeom>
                <a:noFill/>
                <a:ln w="4445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5" name="Oval 214"/>
                <p:cNvSpPr>
                  <a:spLocks noChangeArrowheads="1"/>
                </p:cNvSpPr>
                <p:nvPr/>
              </p:nvSpPr>
              <p:spPr bwMode="auto">
                <a:xfrm>
                  <a:off x="2514" y="1447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6" name="Oval 215"/>
                <p:cNvSpPr>
                  <a:spLocks noChangeArrowheads="1"/>
                </p:cNvSpPr>
                <p:nvPr/>
              </p:nvSpPr>
              <p:spPr bwMode="auto">
                <a:xfrm>
                  <a:off x="2514" y="1447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7" name="Oval 216"/>
                <p:cNvSpPr>
                  <a:spLocks noChangeArrowheads="1"/>
                </p:cNvSpPr>
                <p:nvPr/>
              </p:nvSpPr>
              <p:spPr bwMode="auto">
                <a:xfrm>
                  <a:off x="2507" y="1440"/>
                  <a:ext cx="14" cy="15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8" name="Line 217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89" name="Line 218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0" name="Oval 219"/>
                <p:cNvSpPr>
                  <a:spLocks noChangeArrowheads="1"/>
                </p:cNvSpPr>
                <p:nvPr/>
              </p:nvSpPr>
              <p:spPr bwMode="auto">
                <a:xfrm>
                  <a:off x="2490" y="1414"/>
                  <a:ext cx="56" cy="67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1" name="Oval 220"/>
                <p:cNvSpPr>
                  <a:spLocks noChangeArrowheads="1"/>
                </p:cNvSpPr>
                <p:nvPr/>
              </p:nvSpPr>
              <p:spPr bwMode="auto">
                <a:xfrm>
                  <a:off x="2535" y="1469"/>
                  <a:ext cx="42" cy="46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2" name="Oval 221"/>
                <p:cNvSpPr>
                  <a:spLocks noChangeArrowheads="1"/>
                </p:cNvSpPr>
                <p:nvPr/>
              </p:nvSpPr>
              <p:spPr bwMode="auto">
                <a:xfrm>
                  <a:off x="2542" y="1476"/>
                  <a:ext cx="28" cy="31"/>
                </a:xfrm>
                <a:prstGeom prst="ellipse">
                  <a:avLst/>
                </a:prstGeom>
                <a:noFill/>
                <a:ln w="4445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3" name="Oval 222"/>
                <p:cNvSpPr>
                  <a:spLocks noChangeArrowheads="1"/>
                </p:cNvSpPr>
                <p:nvPr/>
              </p:nvSpPr>
              <p:spPr bwMode="auto">
                <a:xfrm>
                  <a:off x="2549" y="1484"/>
                  <a:ext cx="14" cy="16"/>
                </a:xfrm>
                <a:prstGeom prst="ellipse">
                  <a:avLst/>
                </a:prstGeom>
                <a:noFill/>
                <a:ln w="4445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4" name="Oval 223"/>
                <p:cNvSpPr>
                  <a:spLocks noChangeArrowheads="1"/>
                </p:cNvSpPr>
                <p:nvPr/>
              </p:nvSpPr>
              <p:spPr bwMode="auto">
                <a:xfrm>
                  <a:off x="2556" y="1491"/>
                  <a:ext cx="1" cy="2"/>
                </a:xfrm>
                <a:prstGeom prst="ellipse">
                  <a:avLst/>
                </a:prstGeom>
                <a:noFill/>
                <a:ln w="4445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5" name="Oval 224"/>
                <p:cNvSpPr>
                  <a:spLocks noChangeArrowheads="1"/>
                </p:cNvSpPr>
                <p:nvPr/>
              </p:nvSpPr>
              <p:spPr bwMode="auto">
                <a:xfrm>
                  <a:off x="2556" y="1491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6" name="Oval 225"/>
                <p:cNvSpPr>
                  <a:spLocks noChangeArrowheads="1"/>
                </p:cNvSpPr>
                <p:nvPr/>
              </p:nvSpPr>
              <p:spPr bwMode="auto">
                <a:xfrm>
                  <a:off x="2549" y="1484"/>
                  <a:ext cx="14" cy="15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7" name="Line 226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8" name="Line 227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99" name="Oval 228"/>
                <p:cNvSpPr>
                  <a:spLocks noChangeArrowheads="1"/>
                </p:cNvSpPr>
                <p:nvPr/>
              </p:nvSpPr>
              <p:spPr bwMode="auto">
                <a:xfrm>
                  <a:off x="2524" y="1458"/>
                  <a:ext cx="64" cy="68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0" name="Oval 229"/>
                <p:cNvSpPr>
                  <a:spLocks noChangeArrowheads="1"/>
                </p:cNvSpPr>
                <p:nvPr/>
              </p:nvSpPr>
              <p:spPr bwMode="auto">
                <a:xfrm>
                  <a:off x="2480" y="1484"/>
                  <a:ext cx="41" cy="38"/>
                </a:xfrm>
                <a:prstGeom prst="ellipse">
                  <a:avLst/>
                </a:prstGeom>
                <a:noFill/>
                <a:ln w="44450">
                  <a:solidFill>
                    <a:srgbClr val="CC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1" name="Oval 230"/>
                <p:cNvSpPr>
                  <a:spLocks noChangeArrowheads="1"/>
                </p:cNvSpPr>
                <p:nvPr/>
              </p:nvSpPr>
              <p:spPr bwMode="auto">
                <a:xfrm>
                  <a:off x="2487" y="1484"/>
                  <a:ext cx="27" cy="31"/>
                </a:xfrm>
                <a:prstGeom prst="ellipse">
                  <a:avLst/>
                </a:prstGeom>
                <a:noFill/>
                <a:ln w="44450">
                  <a:solidFill>
                    <a:srgbClr val="D9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2" name="Oval 231"/>
                <p:cNvSpPr>
                  <a:spLocks noChangeArrowheads="1"/>
                </p:cNvSpPr>
                <p:nvPr/>
              </p:nvSpPr>
              <p:spPr bwMode="auto">
                <a:xfrm>
                  <a:off x="2494" y="1491"/>
                  <a:ext cx="13" cy="16"/>
                </a:xfrm>
                <a:prstGeom prst="ellipse">
                  <a:avLst/>
                </a:prstGeom>
                <a:noFill/>
                <a:ln w="44450">
                  <a:solidFill>
                    <a:srgbClr val="E666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3" name="Oval 232"/>
                <p:cNvSpPr>
                  <a:spLocks noChangeArrowheads="1"/>
                </p:cNvSpPr>
                <p:nvPr/>
              </p:nvSpPr>
              <p:spPr bwMode="auto">
                <a:xfrm>
                  <a:off x="2487" y="1484"/>
                  <a:ext cx="27" cy="30"/>
                </a:xfrm>
                <a:prstGeom prst="ellipse">
                  <a:avLst/>
                </a:prstGeom>
                <a:noFill/>
                <a:ln w="44450">
                  <a:solidFill>
                    <a:srgbClr val="F399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4" name="Oval 233"/>
                <p:cNvSpPr>
                  <a:spLocks noChangeArrowheads="1"/>
                </p:cNvSpPr>
                <p:nvPr/>
              </p:nvSpPr>
              <p:spPr bwMode="auto">
                <a:xfrm>
                  <a:off x="2494" y="1492"/>
                  <a:ext cx="13" cy="15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5" name="Oval 234"/>
                <p:cNvSpPr>
                  <a:spLocks noChangeArrowheads="1"/>
                </p:cNvSpPr>
                <p:nvPr/>
              </p:nvSpPr>
              <p:spPr bwMode="auto">
                <a:xfrm>
                  <a:off x="2494" y="1492"/>
                  <a:ext cx="13" cy="15"/>
                </a:xfrm>
                <a:prstGeom prst="ellipse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6" name="Line 235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7" name="Line 236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8" name="Oval 237"/>
                <p:cNvSpPr>
                  <a:spLocks noChangeArrowheads="1"/>
                </p:cNvSpPr>
                <p:nvPr/>
              </p:nvSpPr>
              <p:spPr bwMode="auto">
                <a:xfrm>
                  <a:off x="2469" y="1473"/>
                  <a:ext cx="63" cy="60"/>
                </a:xfrm>
                <a:prstGeom prst="ellips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9" name="Oval 238"/>
                <p:cNvSpPr>
                  <a:spLocks noChangeArrowheads="1"/>
                </p:cNvSpPr>
                <p:nvPr/>
              </p:nvSpPr>
              <p:spPr bwMode="auto">
                <a:xfrm>
                  <a:off x="2445" y="1521"/>
                  <a:ext cx="41" cy="45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0" name="Oval 239"/>
                <p:cNvSpPr>
                  <a:spLocks noChangeArrowheads="1"/>
                </p:cNvSpPr>
                <p:nvPr/>
              </p:nvSpPr>
              <p:spPr bwMode="auto">
                <a:xfrm>
                  <a:off x="2452" y="1528"/>
                  <a:ext cx="28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1" name="Oval 240"/>
                <p:cNvSpPr>
                  <a:spLocks noChangeArrowheads="1"/>
                </p:cNvSpPr>
                <p:nvPr/>
              </p:nvSpPr>
              <p:spPr bwMode="auto">
                <a:xfrm>
                  <a:off x="2459" y="1535"/>
                  <a:ext cx="14" cy="17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2" name="Oval 241"/>
                <p:cNvSpPr>
                  <a:spLocks noChangeArrowheads="1"/>
                </p:cNvSpPr>
                <p:nvPr/>
              </p:nvSpPr>
              <p:spPr bwMode="auto">
                <a:xfrm>
                  <a:off x="2466" y="1543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3" name="Oval 242"/>
                <p:cNvSpPr>
                  <a:spLocks noChangeArrowheads="1"/>
                </p:cNvSpPr>
                <p:nvPr/>
              </p:nvSpPr>
              <p:spPr bwMode="auto">
                <a:xfrm>
                  <a:off x="2466" y="1543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4" name="Oval 243"/>
                <p:cNvSpPr>
                  <a:spLocks noChangeArrowheads="1"/>
                </p:cNvSpPr>
                <p:nvPr/>
              </p:nvSpPr>
              <p:spPr bwMode="auto">
                <a:xfrm>
                  <a:off x="2459" y="1536"/>
                  <a:ext cx="14" cy="15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5" name="Line 244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6" name="Line 245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7" name="Oval 246"/>
                <p:cNvSpPr>
                  <a:spLocks noChangeArrowheads="1"/>
                </p:cNvSpPr>
                <p:nvPr/>
              </p:nvSpPr>
              <p:spPr bwMode="auto">
                <a:xfrm>
                  <a:off x="2434" y="1510"/>
                  <a:ext cx="63" cy="67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8" name="Oval 247"/>
                <p:cNvSpPr>
                  <a:spLocks noChangeArrowheads="1"/>
                </p:cNvSpPr>
                <p:nvPr/>
              </p:nvSpPr>
              <p:spPr bwMode="auto">
                <a:xfrm>
                  <a:off x="2528" y="1543"/>
                  <a:ext cx="42" cy="38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19" name="Oval 248"/>
                <p:cNvSpPr>
                  <a:spLocks noChangeArrowheads="1"/>
                </p:cNvSpPr>
                <p:nvPr/>
              </p:nvSpPr>
              <p:spPr bwMode="auto">
                <a:xfrm>
                  <a:off x="2535" y="1543"/>
                  <a:ext cx="28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0" name="Oval 249"/>
                <p:cNvSpPr>
                  <a:spLocks noChangeArrowheads="1"/>
                </p:cNvSpPr>
                <p:nvPr/>
              </p:nvSpPr>
              <p:spPr bwMode="auto">
                <a:xfrm>
                  <a:off x="2542" y="1550"/>
                  <a:ext cx="14" cy="16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1" name="Oval 250"/>
                <p:cNvSpPr>
                  <a:spLocks noChangeArrowheads="1"/>
                </p:cNvSpPr>
                <p:nvPr/>
              </p:nvSpPr>
              <p:spPr bwMode="auto">
                <a:xfrm>
                  <a:off x="2549" y="1558"/>
                  <a:ext cx="1" cy="1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2" name="Oval 251"/>
                <p:cNvSpPr>
                  <a:spLocks noChangeArrowheads="1"/>
                </p:cNvSpPr>
                <p:nvPr/>
              </p:nvSpPr>
              <p:spPr bwMode="auto">
                <a:xfrm>
                  <a:off x="2549" y="1558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3" name="Oval 252"/>
                <p:cNvSpPr>
                  <a:spLocks noChangeArrowheads="1"/>
                </p:cNvSpPr>
                <p:nvPr/>
              </p:nvSpPr>
              <p:spPr bwMode="auto">
                <a:xfrm>
                  <a:off x="2542" y="1551"/>
                  <a:ext cx="14" cy="15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4" name="Line 253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5" name="Line 254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6" name="Oval 255"/>
                <p:cNvSpPr>
                  <a:spLocks noChangeArrowheads="1"/>
                </p:cNvSpPr>
                <p:nvPr/>
              </p:nvSpPr>
              <p:spPr bwMode="auto">
                <a:xfrm>
                  <a:off x="2517" y="1532"/>
                  <a:ext cx="64" cy="60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7" name="Oval 256"/>
                <p:cNvSpPr>
                  <a:spLocks noChangeArrowheads="1"/>
                </p:cNvSpPr>
                <p:nvPr/>
              </p:nvSpPr>
              <p:spPr bwMode="auto">
                <a:xfrm>
                  <a:off x="2528" y="1439"/>
                  <a:ext cx="42" cy="39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8" name="Oval 257"/>
                <p:cNvSpPr>
                  <a:spLocks noChangeArrowheads="1"/>
                </p:cNvSpPr>
                <p:nvPr/>
              </p:nvSpPr>
              <p:spPr bwMode="auto">
                <a:xfrm>
                  <a:off x="2535" y="1439"/>
                  <a:ext cx="28" cy="31"/>
                </a:xfrm>
                <a:prstGeom prst="ellipse">
                  <a:avLst/>
                </a:prstGeom>
                <a:noFill/>
                <a:ln w="44450">
                  <a:solidFill>
                    <a:srgbClr val="3333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9" name="Oval 258"/>
                <p:cNvSpPr>
                  <a:spLocks noChangeArrowheads="1"/>
                </p:cNvSpPr>
                <p:nvPr/>
              </p:nvSpPr>
              <p:spPr bwMode="auto">
                <a:xfrm>
                  <a:off x="2542" y="1447"/>
                  <a:ext cx="14" cy="16"/>
                </a:xfrm>
                <a:prstGeom prst="ellipse">
                  <a:avLst/>
                </a:prstGeom>
                <a:noFill/>
                <a:ln w="44450">
                  <a:solidFill>
                    <a:srgbClr val="6666E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0" name="Oval 259"/>
                <p:cNvSpPr>
                  <a:spLocks noChangeArrowheads="1"/>
                </p:cNvSpPr>
                <p:nvPr/>
              </p:nvSpPr>
              <p:spPr bwMode="auto">
                <a:xfrm>
                  <a:off x="2549" y="1454"/>
                  <a:ext cx="1" cy="2"/>
                </a:xfrm>
                <a:prstGeom prst="ellipse">
                  <a:avLst/>
                </a:prstGeom>
                <a:noFill/>
                <a:ln w="44450">
                  <a:solidFill>
                    <a:srgbClr val="9999F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1" name="Oval 260"/>
                <p:cNvSpPr>
                  <a:spLocks noChangeArrowheads="1"/>
                </p:cNvSpPr>
                <p:nvPr/>
              </p:nvSpPr>
              <p:spPr bwMode="auto">
                <a:xfrm>
                  <a:off x="2549" y="1455"/>
                  <a:ext cx="1" cy="1"/>
                </a:xfrm>
                <a:prstGeom prst="ellipse">
                  <a:avLst/>
                </a:prstGeom>
                <a:noFill/>
                <a:ln w="22225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2" name="Oval 261"/>
                <p:cNvSpPr>
                  <a:spLocks noChangeArrowheads="1"/>
                </p:cNvSpPr>
                <p:nvPr/>
              </p:nvSpPr>
              <p:spPr bwMode="auto">
                <a:xfrm>
                  <a:off x="2542" y="1448"/>
                  <a:ext cx="14" cy="14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3" name="Line 262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4" name="Line 263"/>
                <p:cNvSpPr>
                  <a:spLocks noChangeShapeType="1"/>
                </p:cNvSpPr>
                <p:nvPr/>
              </p:nvSpPr>
              <p:spPr bwMode="auto">
                <a:xfrm flipH="1" flipV="1">
                  <a:off x="-136194" y="-146595"/>
                  <a:ext cx="7" cy="7"/>
                </a:xfrm>
                <a:prstGeom prst="line">
                  <a:avLst/>
                </a:prstGeom>
                <a:noFill/>
                <a:ln w="555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5" name="Oval 264"/>
                <p:cNvSpPr>
                  <a:spLocks noChangeArrowheads="1"/>
                </p:cNvSpPr>
                <p:nvPr/>
              </p:nvSpPr>
              <p:spPr bwMode="auto">
                <a:xfrm>
                  <a:off x="2517" y="1428"/>
                  <a:ext cx="64" cy="61"/>
                </a:xfrm>
                <a:prstGeom prst="ellipse">
                  <a:avLst/>
                </a:pr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6" name="Oval 265"/>
                <p:cNvSpPr>
                  <a:spLocks noChangeArrowheads="1"/>
                </p:cNvSpPr>
                <p:nvPr/>
              </p:nvSpPr>
              <p:spPr bwMode="auto">
                <a:xfrm>
                  <a:off x="2508" y="1462"/>
                  <a:ext cx="34" cy="38"/>
                </a:xfrm>
                <a:prstGeom prst="ellipse">
                  <a:avLst/>
                </a:prstGeom>
                <a:noFill/>
                <a:ln w="4445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7" name="Oval 266"/>
                <p:cNvSpPr>
                  <a:spLocks noChangeArrowheads="1"/>
                </p:cNvSpPr>
                <p:nvPr/>
              </p:nvSpPr>
              <p:spPr bwMode="auto">
                <a:xfrm>
                  <a:off x="2514" y="1469"/>
                  <a:ext cx="21" cy="24"/>
                </a:xfrm>
                <a:prstGeom prst="ellipse">
                  <a:avLst/>
                </a:prstGeom>
                <a:noFill/>
                <a:ln w="44450">
                  <a:solidFill>
                    <a:srgbClr val="4444D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8" name="Oval 267"/>
                <p:cNvSpPr>
                  <a:spLocks noChangeArrowheads="1"/>
                </p:cNvSpPr>
                <p:nvPr/>
              </p:nvSpPr>
              <p:spPr bwMode="auto">
                <a:xfrm>
                  <a:off x="2521" y="1476"/>
                  <a:ext cx="7" cy="9"/>
                </a:xfrm>
                <a:prstGeom prst="ellipse">
                  <a:avLst/>
                </a:prstGeom>
                <a:noFill/>
                <a:ln w="44450">
                  <a:solidFill>
                    <a:srgbClr val="8888E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9" name="Oval 268"/>
                <p:cNvSpPr>
                  <a:spLocks noChangeArrowheads="1"/>
                </p:cNvSpPr>
                <p:nvPr/>
              </p:nvSpPr>
              <p:spPr bwMode="auto">
                <a:xfrm>
                  <a:off x="2524" y="1480"/>
                  <a:ext cx="1" cy="2"/>
                </a:xfrm>
                <a:prstGeom prst="ellipse">
                  <a:avLst/>
                </a:prstGeom>
                <a:noFill/>
                <a:ln w="33338">
                  <a:solidFill>
                    <a:srgbClr val="CCCC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40" name="Oval 269"/>
                <p:cNvSpPr>
                  <a:spLocks noChangeArrowheads="1"/>
                </p:cNvSpPr>
                <p:nvPr/>
              </p:nvSpPr>
              <p:spPr bwMode="auto">
                <a:xfrm>
                  <a:off x="2514" y="1470"/>
                  <a:ext cx="21" cy="22"/>
                </a:xfrm>
                <a:prstGeom prst="ellipse">
                  <a:avLst/>
                </a:pr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30" name="Line 270"/>
              <p:cNvSpPr>
                <a:spLocks noChangeShapeType="1"/>
              </p:cNvSpPr>
              <p:nvPr/>
            </p:nvSpPr>
            <p:spPr bwMode="auto">
              <a:xfrm flipH="1" flipV="1">
                <a:off x="-136194" y="-146595"/>
                <a:ext cx="7" cy="7"/>
              </a:xfrm>
              <a:prstGeom prst="line">
                <a:avLst/>
              </a:prstGeom>
              <a:noFill/>
              <a:ln w="555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Line 271"/>
              <p:cNvSpPr>
                <a:spLocks noChangeShapeType="1"/>
              </p:cNvSpPr>
              <p:nvPr/>
            </p:nvSpPr>
            <p:spPr bwMode="auto">
              <a:xfrm flipH="1" flipV="1">
                <a:off x="-136194" y="-146595"/>
                <a:ext cx="7" cy="7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Oval 272"/>
              <p:cNvSpPr>
                <a:spLocks noChangeArrowheads="1"/>
              </p:cNvSpPr>
              <p:nvPr/>
            </p:nvSpPr>
            <p:spPr bwMode="auto">
              <a:xfrm>
                <a:off x="2497" y="1451"/>
                <a:ext cx="56" cy="60"/>
              </a:xfrm>
              <a:prstGeom prst="ellipse">
                <a:avLst/>
              </a:prstGeom>
              <a:noFill/>
              <a:ln w="1111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3" name="Oval 273"/>
              <p:cNvSpPr>
                <a:spLocks noChangeArrowheads="1"/>
              </p:cNvSpPr>
              <p:nvPr/>
            </p:nvSpPr>
            <p:spPr bwMode="auto">
              <a:xfrm>
                <a:off x="2521" y="1498"/>
                <a:ext cx="35" cy="39"/>
              </a:xfrm>
              <a:prstGeom prst="ellipse">
                <a:avLst/>
              </a:prstGeom>
              <a:noFill/>
              <a:ln w="444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Oval 274"/>
              <p:cNvSpPr>
                <a:spLocks noChangeArrowheads="1"/>
              </p:cNvSpPr>
              <p:nvPr/>
            </p:nvSpPr>
            <p:spPr bwMode="auto">
              <a:xfrm>
                <a:off x="2528" y="1506"/>
                <a:ext cx="21" cy="24"/>
              </a:xfrm>
              <a:prstGeom prst="ellipse">
                <a:avLst/>
              </a:prstGeom>
              <a:noFill/>
              <a:ln w="44450">
                <a:solidFill>
                  <a:srgbClr val="DD444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Oval 275"/>
              <p:cNvSpPr>
                <a:spLocks noChangeArrowheads="1"/>
              </p:cNvSpPr>
              <p:nvPr/>
            </p:nvSpPr>
            <p:spPr bwMode="auto">
              <a:xfrm>
                <a:off x="2535" y="1513"/>
                <a:ext cx="7" cy="9"/>
              </a:xfrm>
              <a:prstGeom prst="ellipse">
                <a:avLst/>
              </a:prstGeom>
              <a:noFill/>
              <a:ln w="44450">
                <a:solidFill>
                  <a:srgbClr val="EE888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6" name="Oval 276"/>
              <p:cNvSpPr>
                <a:spLocks noChangeArrowheads="1"/>
              </p:cNvSpPr>
              <p:nvPr/>
            </p:nvSpPr>
            <p:spPr bwMode="auto">
              <a:xfrm>
                <a:off x="2538" y="1517"/>
                <a:ext cx="1" cy="2"/>
              </a:xfrm>
              <a:prstGeom prst="ellipse">
                <a:avLst/>
              </a:prstGeom>
              <a:noFill/>
              <a:ln w="33338">
                <a:solidFill>
                  <a:srgbClr val="FFCC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Oval 277"/>
              <p:cNvSpPr>
                <a:spLocks noChangeArrowheads="1"/>
              </p:cNvSpPr>
              <p:nvPr/>
            </p:nvSpPr>
            <p:spPr bwMode="auto">
              <a:xfrm>
                <a:off x="2528" y="1507"/>
                <a:ext cx="21" cy="22"/>
              </a:xfrm>
              <a:prstGeom prst="ellipse">
                <a:avLst/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8" name="Line 278"/>
              <p:cNvSpPr>
                <a:spLocks noChangeShapeType="1"/>
              </p:cNvSpPr>
              <p:nvPr/>
            </p:nvSpPr>
            <p:spPr bwMode="auto">
              <a:xfrm flipH="1" flipV="1">
                <a:off x="-136194" y="-146595"/>
                <a:ext cx="7" cy="7"/>
              </a:xfrm>
              <a:prstGeom prst="line">
                <a:avLst/>
              </a:prstGeom>
              <a:noFill/>
              <a:ln w="5556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Line 279"/>
              <p:cNvSpPr>
                <a:spLocks noChangeShapeType="1"/>
              </p:cNvSpPr>
              <p:nvPr/>
            </p:nvSpPr>
            <p:spPr bwMode="auto">
              <a:xfrm flipH="1" flipV="1">
                <a:off x="-136194" y="-146595"/>
                <a:ext cx="7" cy="7"/>
              </a:xfrm>
              <a:prstGeom prst="line">
                <a:avLst/>
              </a:prstGeom>
              <a:noFill/>
              <a:ln w="555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Oval 280"/>
              <p:cNvSpPr>
                <a:spLocks noChangeArrowheads="1"/>
              </p:cNvSpPr>
              <p:nvPr/>
            </p:nvSpPr>
            <p:spPr bwMode="auto">
              <a:xfrm>
                <a:off x="2510" y="1487"/>
                <a:ext cx="57" cy="61"/>
              </a:xfrm>
              <a:prstGeom prst="ellips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9224" name="Picture 283" descr="101222_01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431925"/>
            <a:ext cx="152241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7" name="Picture 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56445" r="49805" b="16850"/>
          <a:stretch>
            <a:fillRect/>
          </a:stretch>
        </p:blipFill>
        <p:spPr bwMode="auto">
          <a:xfrm>
            <a:off x="4920806" y="3949256"/>
            <a:ext cx="3967162" cy="23145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" name="AutoShape 72"/>
          <p:cNvSpPr>
            <a:spLocks noChangeArrowheads="1"/>
          </p:cNvSpPr>
          <p:nvPr/>
        </p:nvSpPr>
        <p:spPr bwMode="auto">
          <a:xfrm>
            <a:off x="2134132" y="134078"/>
            <a:ext cx="4872132" cy="525132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Detector: </a:t>
            </a:r>
            <a:r>
              <a:rPr lang="en-US" sz="2400" dirty="0">
                <a:solidFill>
                  <a:srgbClr val="FF0000"/>
                </a:solidFill>
              </a:rPr>
              <a:t>scintillating </a:t>
            </a:r>
            <a:r>
              <a:rPr lang="en-US" sz="2400" dirty="0" smtClean="0">
                <a:solidFill>
                  <a:srgbClr val="FF0000"/>
                </a:solidFill>
              </a:rPr>
              <a:t>fiber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257" name="AutoShape 72"/>
          <p:cNvSpPr>
            <a:spLocks noChangeArrowheads="1"/>
          </p:cNvSpPr>
          <p:nvPr/>
        </p:nvSpPr>
        <p:spPr bwMode="auto">
          <a:xfrm>
            <a:off x="564821" y="3148026"/>
            <a:ext cx="3553346" cy="388924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FF0000"/>
                </a:solidFill>
                <a:latin typeface="Arial" charset="0"/>
              </a:rPr>
              <a:t>Scintillating fiber </a:t>
            </a:r>
          </a:p>
        </p:txBody>
      </p:sp>
      <p:sp>
        <p:nvSpPr>
          <p:cNvPr id="258" name="AutoShape 72"/>
          <p:cNvSpPr>
            <a:spLocks noChangeArrowheads="1"/>
          </p:cNvSpPr>
          <p:nvPr/>
        </p:nvSpPr>
        <p:spPr bwMode="auto">
          <a:xfrm>
            <a:off x="444500" y="3731373"/>
            <a:ext cx="3757613" cy="25001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marL="285750" indent="-285750" algn="l"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en-US" sz="1400" b="0" dirty="0" smtClean="0">
                <a:solidFill>
                  <a:srgbClr val="0000FF"/>
                </a:solidFill>
                <a:latin typeface="Arial" charset="0"/>
              </a:rPr>
              <a:t> Core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  <a:sym typeface="Wingdings" charset="0"/>
              </a:rPr>
              <a:t></a:t>
            </a:r>
            <a:r>
              <a:rPr lang="en-US" sz="1400" b="0" dirty="0">
                <a:solidFill>
                  <a:schemeClr val="tx2"/>
                </a:solidFill>
                <a:latin typeface="Arial" charset="0"/>
                <a:sym typeface="Wingdings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Polystyrene</a:t>
            </a:r>
          </a:p>
          <a:p>
            <a:pPr marL="285750" indent="-285750" algn="l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ü"/>
              <a:defRPr/>
            </a:pP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400" b="0" dirty="0" smtClean="0">
                <a:solidFill>
                  <a:srgbClr val="0000FF"/>
                </a:solidFill>
                <a:latin typeface="Arial" charset="0"/>
              </a:rPr>
              <a:t>Decay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time: ~3ns</a:t>
            </a:r>
          </a:p>
          <a:p>
            <a:pPr marL="285750" indent="-285750" algn="l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ü"/>
              <a:defRPr/>
            </a:pP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400" b="0" dirty="0" smtClean="0">
                <a:solidFill>
                  <a:srgbClr val="0000FF"/>
                </a:solidFill>
                <a:latin typeface="Arial" charset="0"/>
              </a:rPr>
              <a:t>Diameter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  <a:sym typeface="Wingdings" charset="0"/>
              </a:rPr>
              <a:t>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1 mm</a:t>
            </a:r>
          </a:p>
          <a:p>
            <a:pPr marL="285750" indent="-285750" algn="l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ü"/>
              <a:defRPr/>
            </a:pP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400" b="0" dirty="0" err="1" smtClean="0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1400" b="0" baseline="-25000" dirty="0" err="1" smtClean="0">
                <a:solidFill>
                  <a:srgbClr val="0000FF"/>
                </a:solidFill>
                <a:latin typeface="Arial" charset="0"/>
              </a:rPr>
              <a:t>att</a:t>
            </a:r>
            <a:r>
              <a:rPr lang="en-US" sz="1400" b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  <a:sym typeface="Wingdings" charset="0"/>
              </a:rPr>
              <a:t> &gt; 3.5m</a:t>
            </a:r>
            <a:endParaRPr lang="en-US" sz="1400" b="0" dirty="0">
              <a:solidFill>
                <a:srgbClr val="0000FF"/>
              </a:solidFill>
              <a:latin typeface="Arial" charset="0"/>
            </a:endParaRPr>
          </a:p>
          <a:p>
            <a:pPr marL="285750" indent="-285750" algn="l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ü"/>
              <a:defRPr/>
            </a:pP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  <a:latin typeface="Symbol" charset="0"/>
              </a:rPr>
              <a:t>l</a:t>
            </a:r>
            <a:r>
              <a:rPr lang="en-US" sz="1400" baseline="-25000" dirty="0" err="1" smtClean="0">
                <a:solidFill>
                  <a:srgbClr val="0000FF"/>
                </a:solidFill>
                <a:latin typeface="Times New Roman" charset="0"/>
              </a:rPr>
              <a:t>emis</a:t>
            </a:r>
            <a:r>
              <a:rPr lang="en-US" sz="1400" b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  <a:sym typeface="Wingdings" charset="0"/>
              </a:rPr>
              <a:t> 480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nm</a:t>
            </a:r>
          </a:p>
          <a:p>
            <a:pPr marL="285750" indent="-285750" algn="l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ü"/>
              <a:defRPr/>
            </a:pP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400" b="0" dirty="0" smtClean="0">
                <a:solidFill>
                  <a:srgbClr val="0000FF"/>
                </a:solidFill>
                <a:latin typeface="Arial" charset="0"/>
              </a:rPr>
              <a:t>Entrapment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efficiency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  <a:sym typeface="Wingdings" charset="0"/>
              </a:rPr>
              <a:t>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3.5%</a:t>
            </a:r>
          </a:p>
          <a:p>
            <a:pPr marL="285750" indent="-285750" algn="l"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ü"/>
              <a:defRPr/>
            </a:pP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400" b="0" dirty="0" smtClean="0">
                <a:solidFill>
                  <a:srgbClr val="0000FF"/>
                </a:solidFill>
                <a:latin typeface="Arial" charset="0"/>
              </a:rPr>
              <a:t>Light 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yield ~ 10</a:t>
            </a:r>
            <a:r>
              <a:rPr lang="en-US" sz="1400" b="0" baseline="40000" dirty="0">
                <a:solidFill>
                  <a:srgbClr val="0000FF"/>
                </a:solidFill>
                <a:latin typeface="Arial" charset="0"/>
              </a:rPr>
              <a:t>4</a:t>
            </a:r>
            <a:r>
              <a:rPr lang="en-US" sz="1400" b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400" b="0" dirty="0" smtClean="0">
                <a:solidFill>
                  <a:srgbClr val="0000FF"/>
                </a:solidFill>
                <a:latin typeface="Arial" charset="0"/>
              </a:rPr>
              <a:t>photons/MeV</a:t>
            </a:r>
            <a:endParaRPr lang="en-US" sz="1400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08870" y="1196752"/>
            <a:ext cx="4536504" cy="1789167"/>
            <a:chOff x="4508870" y="1196752"/>
            <a:chExt cx="4536504" cy="1789167"/>
          </a:xfrm>
        </p:grpSpPr>
        <p:sp>
          <p:nvSpPr>
            <p:cNvPr id="260" name="Rettangolo 259"/>
            <p:cNvSpPr/>
            <p:nvPr/>
          </p:nvSpPr>
          <p:spPr>
            <a:xfrm>
              <a:off x="4640872" y="1705785"/>
              <a:ext cx="4204738" cy="1244303"/>
            </a:xfrm>
            <a:prstGeom prst="rect">
              <a:avLst/>
            </a:prstGeom>
            <a:solidFill>
              <a:srgbClr val="29FF2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Rettangolo 260"/>
            <p:cNvSpPr/>
            <p:nvPr/>
          </p:nvSpPr>
          <p:spPr>
            <a:xfrm>
              <a:off x="4640872" y="1875463"/>
              <a:ext cx="4204738" cy="904948"/>
            </a:xfrm>
            <a:prstGeom prst="rect">
              <a:avLst/>
            </a:prstGeom>
            <a:solidFill>
              <a:srgbClr val="C1FFC1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62" name="Gruppo 261"/>
            <p:cNvGrpSpPr/>
            <p:nvPr/>
          </p:nvGrpSpPr>
          <p:grpSpPr>
            <a:xfrm>
              <a:off x="6384300" y="1705785"/>
              <a:ext cx="2461310" cy="169678"/>
              <a:chOff x="3635896" y="1412776"/>
              <a:chExt cx="3456384" cy="216024"/>
            </a:xfrm>
          </p:grpSpPr>
          <p:grpSp>
            <p:nvGrpSpPr>
              <p:cNvPr id="276" name="Gruppo 275"/>
              <p:cNvGrpSpPr/>
              <p:nvPr/>
            </p:nvGrpSpPr>
            <p:grpSpPr>
              <a:xfrm>
                <a:off x="3635896" y="1412776"/>
                <a:ext cx="576064" cy="216024"/>
                <a:chOff x="3419872" y="1412776"/>
                <a:chExt cx="576064" cy="216024"/>
              </a:xfrm>
            </p:grpSpPr>
            <p:cxnSp>
              <p:nvCxnSpPr>
                <p:cNvPr id="292" name="Connettore 1 291"/>
                <p:cNvCxnSpPr/>
                <p:nvPr/>
              </p:nvCxnSpPr>
              <p:spPr>
                <a:xfrm flipV="1">
                  <a:off x="3419872" y="1412776"/>
                  <a:ext cx="288032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93" name="Connettore 1 292"/>
                <p:cNvCxnSpPr/>
                <p:nvPr/>
              </p:nvCxnSpPr>
              <p:spPr>
                <a:xfrm>
                  <a:off x="3716288" y="1412776"/>
                  <a:ext cx="279648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77" name="Gruppo 276"/>
              <p:cNvGrpSpPr/>
              <p:nvPr/>
            </p:nvGrpSpPr>
            <p:grpSpPr>
              <a:xfrm>
                <a:off x="4211960" y="1412776"/>
                <a:ext cx="576064" cy="216024"/>
                <a:chOff x="3419872" y="1412776"/>
                <a:chExt cx="576064" cy="216024"/>
              </a:xfrm>
            </p:grpSpPr>
            <p:cxnSp>
              <p:nvCxnSpPr>
                <p:cNvPr id="290" name="Connettore 1 289"/>
                <p:cNvCxnSpPr/>
                <p:nvPr/>
              </p:nvCxnSpPr>
              <p:spPr>
                <a:xfrm flipV="1">
                  <a:off x="3419872" y="1412776"/>
                  <a:ext cx="288032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91" name="Connettore 1 290"/>
                <p:cNvCxnSpPr/>
                <p:nvPr/>
              </p:nvCxnSpPr>
              <p:spPr>
                <a:xfrm>
                  <a:off x="3716288" y="1412776"/>
                  <a:ext cx="279648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78" name="Gruppo 277"/>
              <p:cNvGrpSpPr/>
              <p:nvPr/>
            </p:nvGrpSpPr>
            <p:grpSpPr>
              <a:xfrm>
                <a:off x="4788024" y="1412776"/>
                <a:ext cx="576064" cy="216024"/>
                <a:chOff x="3419872" y="1412776"/>
                <a:chExt cx="576064" cy="216024"/>
              </a:xfrm>
            </p:grpSpPr>
            <p:cxnSp>
              <p:nvCxnSpPr>
                <p:cNvPr id="288" name="Connettore 1 287"/>
                <p:cNvCxnSpPr/>
                <p:nvPr/>
              </p:nvCxnSpPr>
              <p:spPr>
                <a:xfrm flipV="1">
                  <a:off x="3419872" y="1412776"/>
                  <a:ext cx="288032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89" name="Connettore 1 288"/>
                <p:cNvCxnSpPr/>
                <p:nvPr/>
              </p:nvCxnSpPr>
              <p:spPr>
                <a:xfrm>
                  <a:off x="3716288" y="1412776"/>
                  <a:ext cx="279648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79" name="Gruppo 278"/>
              <p:cNvGrpSpPr/>
              <p:nvPr/>
            </p:nvGrpSpPr>
            <p:grpSpPr>
              <a:xfrm>
                <a:off x="5940152" y="1412776"/>
                <a:ext cx="576064" cy="216024"/>
                <a:chOff x="3419872" y="1412776"/>
                <a:chExt cx="576064" cy="216024"/>
              </a:xfrm>
            </p:grpSpPr>
            <p:cxnSp>
              <p:nvCxnSpPr>
                <p:cNvPr id="286" name="Connettore 1 285"/>
                <p:cNvCxnSpPr/>
                <p:nvPr/>
              </p:nvCxnSpPr>
              <p:spPr>
                <a:xfrm flipV="1">
                  <a:off x="3419872" y="1412776"/>
                  <a:ext cx="288032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87" name="Connettore 1 286"/>
                <p:cNvCxnSpPr/>
                <p:nvPr/>
              </p:nvCxnSpPr>
              <p:spPr>
                <a:xfrm>
                  <a:off x="3716288" y="1412776"/>
                  <a:ext cx="279648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80" name="Gruppo 279"/>
              <p:cNvGrpSpPr/>
              <p:nvPr/>
            </p:nvGrpSpPr>
            <p:grpSpPr>
              <a:xfrm>
                <a:off x="5364088" y="1412776"/>
                <a:ext cx="576064" cy="216024"/>
                <a:chOff x="3419872" y="1412776"/>
                <a:chExt cx="576064" cy="216024"/>
              </a:xfrm>
            </p:grpSpPr>
            <p:cxnSp>
              <p:nvCxnSpPr>
                <p:cNvPr id="284" name="Connettore 1 283"/>
                <p:cNvCxnSpPr/>
                <p:nvPr/>
              </p:nvCxnSpPr>
              <p:spPr>
                <a:xfrm flipV="1">
                  <a:off x="3419872" y="1412776"/>
                  <a:ext cx="288032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85" name="Connettore 1 284"/>
                <p:cNvCxnSpPr/>
                <p:nvPr/>
              </p:nvCxnSpPr>
              <p:spPr>
                <a:xfrm>
                  <a:off x="3716288" y="1412776"/>
                  <a:ext cx="279648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81" name="Gruppo 280"/>
              <p:cNvGrpSpPr/>
              <p:nvPr/>
            </p:nvGrpSpPr>
            <p:grpSpPr>
              <a:xfrm>
                <a:off x="6516216" y="1412776"/>
                <a:ext cx="576064" cy="216024"/>
                <a:chOff x="3419872" y="1412776"/>
                <a:chExt cx="576064" cy="216024"/>
              </a:xfrm>
            </p:grpSpPr>
            <p:cxnSp>
              <p:nvCxnSpPr>
                <p:cNvPr id="282" name="Connettore 1 281"/>
                <p:cNvCxnSpPr/>
                <p:nvPr/>
              </p:nvCxnSpPr>
              <p:spPr>
                <a:xfrm flipV="1">
                  <a:off x="3419872" y="1412776"/>
                  <a:ext cx="288032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83" name="Connettore 1 282"/>
                <p:cNvCxnSpPr/>
                <p:nvPr/>
              </p:nvCxnSpPr>
              <p:spPr>
                <a:xfrm>
                  <a:off x="3716288" y="1412776"/>
                  <a:ext cx="279648" cy="21602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cxnSp>
          <p:nvCxnSpPr>
            <p:cNvPr id="263" name="Connettore 2 262"/>
            <p:cNvCxnSpPr/>
            <p:nvPr/>
          </p:nvCxnSpPr>
          <p:spPr>
            <a:xfrm>
              <a:off x="4640872" y="1422989"/>
              <a:ext cx="1025546" cy="90494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tailEnd type="arrow"/>
            </a:ln>
            <a:effectLst/>
          </p:spPr>
        </p:cxnSp>
        <p:cxnSp>
          <p:nvCxnSpPr>
            <p:cNvPr id="264" name="Connettore 1 263"/>
            <p:cNvCxnSpPr/>
            <p:nvPr/>
          </p:nvCxnSpPr>
          <p:spPr>
            <a:xfrm flipV="1">
              <a:off x="5666418" y="1875463"/>
              <a:ext cx="717882" cy="452474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</p:cxnSp>
        <p:cxnSp>
          <p:nvCxnSpPr>
            <p:cNvPr id="265" name="Connettore 1 264"/>
            <p:cNvCxnSpPr/>
            <p:nvPr/>
          </p:nvCxnSpPr>
          <p:spPr>
            <a:xfrm flipV="1">
              <a:off x="5666418" y="1705785"/>
              <a:ext cx="358941" cy="622151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</p:cxnSp>
        <p:cxnSp>
          <p:nvCxnSpPr>
            <p:cNvPr id="266" name="Connettore 1 265"/>
            <p:cNvCxnSpPr/>
            <p:nvPr/>
          </p:nvCxnSpPr>
          <p:spPr>
            <a:xfrm flipV="1">
              <a:off x="6022374" y="1196752"/>
              <a:ext cx="720867" cy="509033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</p:cxnSp>
        <p:sp>
          <p:nvSpPr>
            <p:cNvPr id="267" name="Ovale 266"/>
            <p:cNvSpPr/>
            <p:nvPr/>
          </p:nvSpPr>
          <p:spPr>
            <a:xfrm>
              <a:off x="7056875" y="1875463"/>
              <a:ext cx="301693" cy="90494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8" name="Connettore 1 267"/>
            <p:cNvCxnSpPr>
              <a:endCxn id="267" idx="0"/>
            </p:cNvCxnSpPr>
            <p:nvPr/>
          </p:nvCxnSpPr>
          <p:spPr>
            <a:xfrm flipV="1">
              <a:off x="5666418" y="1875463"/>
              <a:ext cx="1541304" cy="452474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69" name="Connettore 1 268"/>
            <p:cNvCxnSpPr>
              <a:endCxn id="267" idx="4"/>
            </p:cNvCxnSpPr>
            <p:nvPr/>
          </p:nvCxnSpPr>
          <p:spPr>
            <a:xfrm>
              <a:off x="5666418" y="2327936"/>
              <a:ext cx="1541304" cy="452474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70" name="Connettore 1 269"/>
            <p:cNvCxnSpPr/>
            <p:nvPr/>
          </p:nvCxnSpPr>
          <p:spPr>
            <a:xfrm>
              <a:off x="4508870" y="2327936"/>
              <a:ext cx="4536504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271" name="CasellaDiTesto 270"/>
            <p:cNvSpPr txBox="1"/>
            <p:nvPr/>
          </p:nvSpPr>
          <p:spPr>
            <a:xfrm>
              <a:off x="6309070" y="2070293"/>
              <a:ext cx="3991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/>
                </a:rPr>
                <a:t>q</a:t>
              </a:r>
              <a:r>
                <a:rPr kumimoji="0" lang="it-IT" sz="12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tr</a:t>
              </a:r>
              <a:endParaRPr kumimoji="0" lang="en-US" sz="12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CasellaDiTesto 271"/>
            <p:cNvSpPr txBox="1"/>
            <p:nvPr/>
          </p:nvSpPr>
          <p:spPr>
            <a:xfrm>
              <a:off x="7889321" y="1875463"/>
              <a:ext cx="4359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/>
                </a:rPr>
                <a:t>q</a:t>
              </a:r>
              <a:r>
                <a:rPr kumimoji="0" lang="it-IT" sz="12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tr</a:t>
              </a:r>
              <a:endParaRPr kumimoji="0" lang="en-US" sz="12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73" name="Connettore 1 272"/>
            <p:cNvCxnSpPr>
              <a:stCxn id="267" idx="0"/>
            </p:cNvCxnSpPr>
            <p:nvPr/>
          </p:nvCxnSpPr>
          <p:spPr>
            <a:xfrm>
              <a:off x="7207722" y="1875463"/>
              <a:ext cx="1438750" cy="452474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74" name="CasellaDiTesto 273"/>
            <p:cNvSpPr txBox="1"/>
            <p:nvPr/>
          </p:nvSpPr>
          <p:spPr>
            <a:xfrm>
              <a:off x="4794703" y="2441055"/>
              <a:ext cx="759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core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CasellaDiTesto 274"/>
            <p:cNvSpPr txBox="1"/>
            <p:nvPr/>
          </p:nvSpPr>
          <p:spPr>
            <a:xfrm>
              <a:off x="5133977" y="2708920"/>
              <a:ext cx="840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cladding</a:t>
              </a:r>
              <a:endPara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Cloud 2"/>
          <p:cNvSpPr/>
          <p:nvPr/>
        </p:nvSpPr>
        <p:spPr bwMode="auto">
          <a:xfrm>
            <a:off x="6376105" y="4027889"/>
            <a:ext cx="1026334" cy="295037"/>
          </a:xfrm>
          <a:prstGeom prst="cloud">
            <a:avLst/>
          </a:prstGeom>
          <a:solidFill>
            <a:srgbClr val="A4BCF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SiPM high zoom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4" t="20364" r="14999" b="3697"/>
          <a:stretch>
            <a:fillRect/>
          </a:stretch>
        </p:blipFill>
        <p:spPr bwMode="auto">
          <a:xfrm>
            <a:off x="150813" y="4160838"/>
            <a:ext cx="1906587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473075" y="603250"/>
            <a:ext cx="14954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1300">
                <a:solidFill>
                  <a:srgbClr val="FF0000"/>
                </a:solidFill>
                <a:latin typeface="Helvetica" charset="0"/>
                <a:cs typeface="+mn-cs"/>
              </a:rPr>
              <a:t>1mm x 1mm </a:t>
            </a:r>
          </a:p>
          <a:p>
            <a:pPr>
              <a:defRPr/>
            </a:pPr>
            <a:r>
              <a:rPr lang="it-IT" sz="1300">
                <a:solidFill>
                  <a:srgbClr val="FF0000"/>
                </a:solidFill>
                <a:latin typeface="Helvetica" charset="0"/>
                <a:cs typeface="+mn-cs"/>
              </a:rPr>
              <a:t>576 cells </a:t>
            </a:r>
            <a:r>
              <a:rPr lang="it-IT" sz="1600">
                <a:solidFill>
                  <a:srgbClr val="0000FF"/>
                </a:solidFill>
                <a:latin typeface="Helvetica" charset="0"/>
                <a:cs typeface="+mn-cs"/>
              </a:rPr>
              <a:t>SensL</a:t>
            </a:r>
          </a:p>
        </p:txBody>
      </p:sp>
      <p:grpSp>
        <p:nvGrpSpPr>
          <p:cNvPr id="10244" name="Group 64"/>
          <p:cNvGrpSpPr>
            <a:grpSpLocks/>
          </p:cNvGrpSpPr>
          <p:nvPr/>
        </p:nvGrpSpPr>
        <p:grpSpPr bwMode="auto">
          <a:xfrm>
            <a:off x="1022350" y="5091113"/>
            <a:ext cx="546100" cy="552450"/>
            <a:chOff x="1853" y="1248"/>
            <a:chExt cx="344" cy="348"/>
          </a:xfrm>
        </p:grpSpPr>
        <p:sp>
          <p:nvSpPr>
            <p:cNvPr id="197638" name="AutoShape 6"/>
            <p:cNvSpPr>
              <a:spLocks noChangeArrowheads="1"/>
            </p:cNvSpPr>
            <p:nvPr/>
          </p:nvSpPr>
          <p:spPr bwMode="auto">
            <a:xfrm>
              <a:off x="1853" y="1248"/>
              <a:ext cx="344" cy="348"/>
            </a:xfrm>
            <a:prstGeom prst="irregularSeal1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7639" name="Oval 7"/>
            <p:cNvSpPr>
              <a:spLocks noChangeArrowheads="1"/>
            </p:cNvSpPr>
            <p:nvPr/>
          </p:nvSpPr>
          <p:spPr bwMode="auto">
            <a:xfrm>
              <a:off x="1981" y="1381"/>
              <a:ext cx="93" cy="93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rect">
                <a:fillToRect r="100000" b="100000"/>
              </a:path>
            </a:gradFill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248" name="Group 66"/>
          <p:cNvGrpSpPr>
            <a:grpSpLocks/>
          </p:cNvGrpSpPr>
          <p:nvPr/>
        </p:nvGrpSpPr>
        <p:grpSpPr bwMode="auto">
          <a:xfrm>
            <a:off x="587375" y="1443038"/>
            <a:ext cx="1192213" cy="1849437"/>
            <a:chOff x="2111" y="1958"/>
            <a:chExt cx="751" cy="1165"/>
          </a:xfrm>
        </p:grpSpPr>
        <p:grpSp>
          <p:nvGrpSpPr>
            <p:cNvPr id="10255" name="Group 29"/>
            <p:cNvGrpSpPr>
              <a:grpSpLocks/>
            </p:cNvGrpSpPr>
            <p:nvPr/>
          </p:nvGrpSpPr>
          <p:grpSpPr bwMode="auto">
            <a:xfrm rot="5400000">
              <a:off x="1904" y="2165"/>
              <a:ext cx="1165" cy="751"/>
              <a:chOff x="1848" y="2109"/>
              <a:chExt cx="1165" cy="751"/>
            </a:xfrm>
          </p:grpSpPr>
          <p:sp>
            <p:nvSpPr>
              <p:cNvPr id="197662" name="AutoShape 30"/>
              <p:cNvSpPr>
                <a:spLocks noChangeArrowheads="1"/>
              </p:cNvSpPr>
              <p:nvPr/>
            </p:nvSpPr>
            <p:spPr bwMode="auto">
              <a:xfrm>
                <a:off x="1848" y="2109"/>
                <a:ext cx="1165" cy="751"/>
              </a:xfrm>
              <a:prstGeom prst="bevel">
                <a:avLst>
                  <a:gd name="adj" fmla="val 6880"/>
                </a:avLst>
              </a:prstGeom>
              <a:solidFill>
                <a:srgbClr val="99FFCC"/>
              </a:solidFill>
              <a:ln w="9525">
                <a:solidFill>
                  <a:srgbClr val="99FF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10258" name="Picture 3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0" y="2160"/>
                <a:ext cx="1054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7691" name="Rectangle 59"/>
            <p:cNvSpPr>
              <a:spLocks noChangeArrowheads="1"/>
            </p:cNvSpPr>
            <p:nvPr/>
          </p:nvSpPr>
          <p:spPr bwMode="auto">
            <a:xfrm>
              <a:off x="2432" y="2821"/>
              <a:ext cx="109" cy="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0249" name="Picture 1" descr="3D_plo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777875"/>
            <a:ext cx="326866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700" name="Line 68"/>
          <p:cNvSpPr>
            <a:spLocks noChangeShapeType="1"/>
          </p:cNvSpPr>
          <p:nvPr/>
        </p:nvSpPr>
        <p:spPr bwMode="auto">
          <a:xfrm flipH="1">
            <a:off x="166688" y="2803525"/>
            <a:ext cx="930275" cy="1368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7701" name="Line 69"/>
          <p:cNvSpPr>
            <a:spLocks noChangeShapeType="1"/>
          </p:cNvSpPr>
          <p:nvPr/>
        </p:nvSpPr>
        <p:spPr bwMode="auto">
          <a:xfrm>
            <a:off x="1273175" y="2809875"/>
            <a:ext cx="779463" cy="1374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252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4449763"/>
            <a:ext cx="184626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7703" name="AutoShape 71"/>
          <p:cNvCxnSpPr>
            <a:cxnSpLocks noChangeShapeType="1"/>
            <a:stCxn id="10241" idx="3"/>
            <a:endCxn id="10252" idx="1"/>
          </p:cNvCxnSpPr>
          <p:nvPr/>
        </p:nvCxnSpPr>
        <p:spPr bwMode="auto">
          <a:xfrm>
            <a:off x="2057400" y="5106988"/>
            <a:ext cx="315913" cy="31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7704" name="AutoShape 72"/>
          <p:cNvSpPr>
            <a:spLocks noChangeArrowheads="1"/>
          </p:cNvSpPr>
          <p:nvPr/>
        </p:nvSpPr>
        <p:spPr bwMode="auto">
          <a:xfrm>
            <a:off x="4125913" y="5478463"/>
            <a:ext cx="449262" cy="166687"/>
          </a:xfrm>
          <a:prstGeom prst="rightArrow">
            <a:avLst>
              <a:gd name="adj1" fmla="val 50000"/>
              <a:gd name="adj2" fmla="val 6738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" name="AutoShape 72"/>
          <p:cNvSpPr>
            <a:spLocks noChangeArrowheads="1"/>
          </p:cNvSpPr>
          <p:nvPr/>
        </p:nvSpPr>
        <p:spPr bwMode="auto">
          <a:xfrm>
            <a:off x="2130686" y="108804"/>
            <a:ext cx="4872132" cy="525132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52144" rIns="104287" bIns="52144">
            <a:spAutoFit/>
          </a:bodyPr>
          <a:lstStyle/>
          <a:p>
            <a:pPr defTabSz="1042988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</a:rPr>
              <a:t>SiPM: response to light</a:t>
            </a:r>
            <a:endParaRPr lang="it-IT" sz="2400" dirty="0">
              <a:solidFill>
                <a:srgbClr val="FF000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545013" y="3876675"/>
            <a:ext cx="4484687" cy="2538413"/>
            <a:chOff x="4545013" y="3876675"/>
            <a:chExt cx="4484687" cy="2538413"/>
          </a:xfrm>
        </p:grpSpPr>
        <p:grpSp>
          <p:nvGrpSpPr>
            <p:cNvPr id="10245" name="Group 73"/>
            <p:cNvGrpSpPr>
              <a:grpSpLocks/>
            </p:cNvGrpSpPr>
            <p:nvPr/>
          </p:nvGrpSpPr>
          <p:grpSpPr bwMode="auto">
            <a:xfrm>
              <a:off x="4545013" y="3876675"/>
              <a:ext cx="4484687" cy="2538413"/>
              <a:chOff x="2863" y="2442"/>
              <a:chExt cx="2825" cy="1599"/>
            </a:xfrm>
          </p:grpSpPr>
          <p:pic>
            <p:nvPicPr>
              <p:cNvPr id="10259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3" y="2442"/>
                <a:ext cx="2825" cy="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7643" name="Rectangle 11"/>
              <p:cNvSpPr>
                <a:spLocks noChangeArrowheads="1"/>
              </p:cNvSpPr>
              <p:nvPr/>
            </p:nvSpPr>
            <p:spPr bwMode="auto">
              <a:xfrm>
                <a:off x="3530" y="3885"/>
                <a:ext cx="1827" cy="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6600"/>
                    </a:solidFill>
                    <a:miter lim="800000"/>
                    <a:headEnd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eaLnBrk="1" hangingPunct="1">
                  <a:lnSpc>
                    <a:spcPct val="85000"/>
                  </a:lnSpc>
                  <a:defRPr/>
                </a:pPr>
                <a:r>
                  <a:rPr lang="en-US" sz="1200" i="1">
                    <a:solidFill>
                      <a:schemeClr val="accent2"/>
                    </a:solidFill>
                    <a:latin typeface="Helvetica" charset="0"/>
                    <a:cs typeface="+mn-cs"/>
                  </a:rPr>
                  <a:t>measured charge </a:t>
                </a:r>
                <a:r>
                  <a:rPr lang="en-US" sz="1200" i="1">
                    <a:solidFill>
                      <a:srgbClr val="FF0000"/>
                    </a:solidFill>
                    <a:latin typeface="Helvetica" charset="0"/>
                    <a:cs typeface="+mn-cs"/>
                  </a:rPr>
                  <a:t>Q</a:t>
                </a:r>
                <a:r>
                  <a:rPr lang="en-US" sz="1200" i="1">
                    <a:solidFill>
                      <a:schemeClr val="accent2"/>
                    </a:solidFill>
                    <a:latin typeface="Helvetica" charset="0"/>
                    <a:cs typeface="+mn-cs"/>
                  </a:rPr>
                  <a:t> (from QDC)</a:t>
                </a:r>
                <a:endParaRPr lang="it-IT" sz="1200" i="1">
                  <a:solidFill>
                    <a:schemeClr val="accent2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45" name="Rectangle 13"/>
              <p:cNvSpPr>
                <a:spLocks noChangeArrowheads="1"/>
              </p:cNvSpPr>
              <p:nvPr/>
            </p:nvSpPr>
            <p:spPr bwMode="auto">
              <a:xfrm>
                <a:off x="3151" y="3548"/>
                <a:ext cx="169" cy="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1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46" name="Rectangle 14"/>
              <p:cNvSpPr>
                <a:spLocks noChangeArrowheads="1"/>
              </p:cNvSpPr>
              <p:nvPr/>
            </p:nvSpPr>
            <p:spPr bwMode="auto">
              <a:xfrm>
                <a:off x="3236" y="3491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it-IT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2</a:t>
                </a:r>
              </a:p>
            </p:txBody>
          </p:sp>
          <p:sp>
            <p:nvSpPr>
              <p:cNvPr id="197647" name="Rectangle 15"/>
              <p:cNvSpPr>
                <a:spLocks noChangeArrowheads="1"/>
              </p:cNvSpPr>
              <p:nvPr/>
            </p:nvSpPr>
            <p:spPr bwMode="auto">
              <a:xfrm>
                <a:off x="3321" y="3383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3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48" name="Rectangle 16"/>
              <p:cNvSpPr>
                <a:spLocks noChangeArrowheads="1"/>
              </p:cNvSpPr>
              <p:nvPr/>
            </p:nvSpPr>
            <p:spPr bwMode="auto">
              <a:xfrm>
                <a:off x="3424" y="3197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4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49" name="Rectangle 17"/>
              <p:cNvSpPr>
                <a:spLocks noChangeArrowheads="1"/>
              </p:cNvSpPr>
              <p:nvPr/>
            </p:nvSpPr>
            <p:spPr bwMode="auto">
              <a:xfrm>
                <a:off x="3635" y="2648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6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0" name="Rectangle 18"/>
              <p:cNvSpPr>
                <a:spLocks noChangeArrowheads="1"/>
              </p:cNvSpPr>
              <p:nvPr/>
            </p:nvSpPr>
            <p:spPr bwMode="auto">
              <a:xfrm>
                <a:off x="3545" y="2991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5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1" name="Rectangle 19"/>
              <p:cNvSpPr>
                <a:spLocks noChangeArrowheads="1"/>
              </p:cNvSpPr>
              <p:nvPr/>
            </p:nvSpPr>
            <p:spPr bwMode="auto">
              <a:xfrm>
                <a:off x="3769" y="2452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7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2" name="Rectangle 20"/>
              <p:cNvSpPr>
                <a:spLocks noChangeArrowheads="1"/>
              </p:cNvSpPr>
              <p:nvPr/>
            </p:nvSpPr>
            <p:spPr bwMode="auto">
              <a:xfrm>
                <a:off x="3859" y="2452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8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3" name="Rectangle 21"/>
              <p:cNvSpPr>
                <a:spLocks noChangeArrowheads="1"/>
              </p:cNvSpPr>
              <p:nvPr/>
            </p:nvSpPr>
            <p:spPr bwMode="auto">
              <a:xfrm>
                <a:off x="3993" y="2648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9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4" name="Rectangle 22"/>
              <p:cNvSpPr>
                <a:spLocks noChangeArrowheads="1"/>
              </p:cNvSpPr>
              <p:nvPr/>
            </p:nvSpPr>
            <p:spPr bwMode="auto">
              <a:xfrm>
                <a:off x="4100" y="2893"/>
                <a:ext cx="222" cy="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10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5" name="Rectangle 23"/>
              <p:cNvSpPr>
                <a:spLocks noChangeArrowheads="1"/>
              </p:cNvSpPr>
              <p:nvPr/>
            </p:nvSpPr>
            <p:spPr bwMode="auto">
              <a:xfrm>
                <a:off x="4262" y="2991"/>
                <a:ext cx="22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11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6" name="Rectangle 24"/>
              <p:cNvSpPr>
                <a:spLocks noChangeArrowheads="1"/>
              </p:cNvSpPr>
              <p:nvPr/>
            </p:nvSpPr>
            <p:spPr bwMode="auto">
              <a:xfrm>
                <a:off x="4397" y="3187"/>
                <a:ext cx="22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12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7" name="Rectangle 25"/>
              <p:cNvSpPr>
                <a:spLocks noChangeArrowheads="1"/>
              </p:cNvSpPr>
              <p:nvPr/>
            </p:nvSpPr>
            <p:spPr bwMode="auto">
              <a:xfrm>
                <a:off x="4532" y="3333"/>
                <a:ext cx="222" cy="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13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8" name="Rectangle 26"/>
              <p:cNvSpPr>
                <a:spLocks noChangeArrowheads="1"/>
              </p:cNvSpPr>
              <p:nvPr/>
            </p:nvSpPr>
            <p:spPr bwMode="auto">
              <a:xfrm>
                <a:off x="4647" y="3418"/>
                <a:ext cx="22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14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59" name="Rectangle 27"/>
              <p:cNvSpPr>
                <a:spLocks noChangeArrowheads="1"/>
              </p:cNvSpPr>
              <p:nvPr/>
            </p:nvSpPr>
            <p:spPr bwMode="auto">
              <a:xfrm>
                <a:off x="4756" y="3481"/>
                <a:ext cx="22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15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  <p:sp>
            <p:nvSpPr>
              <p:cNvPr id="197660" name="Rectangle 28"/>
              <p:cNvSpPr>
                <a:spLocks noChangeArrowheads="1"/>
              </p:cNvSpPr>
              <p:nvPr/>
            </p:nvSpPr>
            <p:spPr bwMode="auto">
              <a:xfrm>
                <a:off x="4890" y="3481"/>
                <a:ext cx="22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i="1">
                    <a:solidFill>
                      <a:srgbClr val="0000FF"/>
                    </a:solidFill>
                    <a:latin typeface="Helvetica" charset="0"/>
                    <a:cs typeface="+mn-cs"/>
                  </a:rPr>
                  <a:t>16</a:t>
                </a:r>
                <a:endParaRPr lang="it-IT" sz="1200" i="1">
                  <a:solidFill>
                    <a:srgbClr val="0000FF"/>
                  </a:solidFill>
                  <a:latin typeface="Helvetica" charset="0"/>
                  <a:cs typeface="+mn-cs"/>
                </a:endParaRPr>
              </a:p>
            </p:txBody>
          </p:sp>
        </p:grpSp>
        <p:sp>
          <p:nvSpPr>
            <p:cNvPr id="42" name="AutoShape 72"/>
            <p:cNvSpPr>
              <a:spLocks noChangeArrowheads="1"/>
            </p:cNvSpPr>
            <p:nvPr/>
          </p:nvSpPr>
          <p:spPr bwMode="auto">
            <a:xfrm>
              <a:off x="6807211" y="3969028"/>
              <a:ext cx="2074332" cy="678365"/>
            </a:xfrm>
            <a:prstGeom prst="roundRect">
              <a:avLst/>
            </a:prstGeom>
            <a:solidFill>
              <a:srgbClr val="ABFFC7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square" lIns="104287" tIns="52144" rIns="104287" bIns="52144">
              <a:spAutoFit/>
            </a:bodyPr>
            <a:lstStyle/>
            <a:p>
              <a:pPr algn="l">
                <a:defRPr/>
              </a:pPr>
              <a:r>
                <a:rPr lang="en-US" sz="1100" i="1" dirty="0">
                  <a:solidFill>
                    <a:srgbClr val="0000FF"/>
                  </a:solidFill>
                  <a:latin typeface="Helvetica" charset="0"/>
                </a:rPr>
                <a:t>Iluminated with laser light </a:t>
              </a:r>
            </a:p>
            <a:p>
              <a:pPr algn="l">
                <a:defRPr/>
              </a:pPr>
              <a:r>
                <a:rPr lang="en-US" sz="1100" i="1" dirty="0">
                  <a:solidFill>
                    <a:srgbClr val="FF0000"/>
                  </a:solidFill>
                  <a:latin typeface="Helvetica" charset="0"/>
                </a:rPr>
                <a:t>Bias at 32V</a:t>
              </a:r>
            </a:p>
            <a:p>
              <a:pPr algn="l">
                <a:defRPr/>
              </a:pPr>
              <a:r>
                <a:rPr lang="en-US" sz="1100" i="1" dirty="0">
                  <a:solidFill>
                    <a:srgbClr val="0000FF"/>
                  </a:solidFill>
                  <a:latin typeface="Helvetica" charset="0"/>
                </a:rPr>
                <a:t>Resolution power &gt;100 </a:t>
              </a:r>
              <a:endParaRPr lang="it-IT" sz="1100" i="1" dirty="0">
                <a:solidFill>
                  <a:srgbClr val="FF0000"/>
                </a:solidFill>
                <a:latin typeface="Helvetica" charset="0"/>
              </a:endParaRPr>
            </a:p>
          </p:txBody>
        </p:sp>
      </p:grpSp>
      <p:sp>
        <p:nvSpPr>
          <p:cNvPr id="44" name="AutoShape 72"/>
          <p:cNvSpPr>
            <a:spLocks noChangeArrowheads="1"/>
          </p:cNvSpPr>
          <p:nvPr/>
        </p:nvSpPr>
        <p:spPr bwMode="auto">
          <a:xfrm>
            <a:off x="144194" y="6111547"/>
            <a:ext cx="1908443" cy="35487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Helvetica" charset="0"/>
              </a:rPr>
              <a:t>SiPM in use</a:t>
            </a:r>
          </a:p>
        </p:txBody>
      </p:sp>
      <p:sp>
        <p:nvSpPr>
          <p:cNvPr id="45" name="AutoShape 72"/>
          <p:cNvSpPr>
            <a:spLocks noChangeArrowheads="1"/>
          </p:cNvSpPr>
          <p:nvPr/>
        </p:nvSpPr>
        <p:spPr bwMode="auto">
          <a:xfrm>
            <a:off x="2139291" y="976523"/>
            <a:ext cx="3407698" cy="2147677"/>
          </a:xfrm>
          <a:prstGeom prst="roundRect">
            <a:avLst>
              <a:gd name="adj" fmla="val 12755"/>
            </a:avLst>
          </a:prstGeom>
          <a:solidFill>
            <a:schemeClr val="accent5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8000" tIns="108000" rIns="104287" bIns="108000">
            <a:noAutofit/>
          </a:bodyPr>
          <a:lstStyle/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1400" dirty="0">
                <a:solidFill>
                  <a:srgbClr val="FF0000"/>
                </a:solidFill>
                <a:latin typeface="Arial" charset="0"/>
              </a:rPr>
              <a:t>SiPM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dirty="0">
                <a:latin typeface="Arial" charset="0"/>
                <a:sym typeface="Wingdings" charset="0"/>
              </a:rPr>
              <a:t> 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Si</a:t>
            </a:r>
            <a:r>
              <a:rPr lang="en-US" sz="1400" dirty="0" err="1">
                <a:latin typeface="Arial" charset="0"/>
              </a:rPr>
              <a:t>licon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P</a:t>
            </a:r>
            <a:r>
              <a:rPr lang="en-US" sz="1400" dirty="0" err="1">
                <a:latin typeface="Arial" charset="0"/>
              </a:rPr>
              <a:t>hoto</a:t>
            </a:r>
            <a:r>
              <a:rPr lang="en-US" sz="1400" dirty="0" err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sz="1400" dirty="0" err="1">
                <a:latin typeface="Arial" charset="0"/>
              </a:rPr>
              <a:t>ultiplier</a:t>
            </a:r>
            <a:endParaRPr lang="en-US" sz="1400" dirty="0">
              <a:latin typeface="Arial" charset="0"/>
            </a:endParaRPr>
          </a:p>
          <a:p>
            <a:pPr marL="342900" indent="-342900" algn="just" eaLnBrk="1" hangingPunct="1">
              <a:spcBef>
                <a:spcPct val="50000"/>
              </a:spcBef>
              <a:buClr>
                <a:srgbClr val="FF0000"/>
              </a:buClr>
              <a:buFontTx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array of a Single Photon Avalanche Diode (SPAD) biased beyond breakdown (Geiger mode)</a:t>
            </a:r>
          </a:p>
          <a:p>
            <a:pPr marL="342900" indent="-342900" algn="just" eaLnBrk="1" hangingPunct="1">
              <a:spcBef>
                <a:spcPct val="50000"/>
              </a:spcBef>
              <a:buClr>
                <a:srgbClr val="FF0000"/>
              </a:buClr>
              <a:buFontTx/>
              <a:buAutoNum type="arabicPeriod"/>
              <a:defRPr/>
            </a:pPr>
            <a:r>
              <a:rPr lang="en-US" sz="1400" dirty="0">
                <a:solidFill>
                  <a:srgbClr val="0000FF"/>
                </a:solidFill>
                <a:latin typeface="Arial" charset="0"/>
              </a:rPr>
              <a:t>the avalanche is quenched by means of integrated </a:t>
            </a:r>
            <a:r>
              <a:rPr lang="en-US" sz="1400" dirty="0" smtClean="0">
                <a:solidFill>
                  <a:srgbClr val="0000FF"/>
                </a:solidFill>
                <a:latin typeface="Arial" charset="0"/>
              </a:rPr>
              <a:t>resistors</a:t>
            </a:r>
          </a:p>
        </p:txBody>
      </p:sp>
      <p:sp>
        <p:nvSpPr>
          <p:cNvPr id="46" name="AutoShape 72"/>
          <p:cNvSpPr>
            <a:spLocks noChangeArrowheads="1"/>
          </p:cNvSpPr>
          <p:nvPr/>
        </p:nvSpPr>
        <p:spPr bwMode="auto">
          <a:xfrm>
            <a:off x="2130686" y="3251564"/>
            <a:ext cx="3409689" cy="38892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1600" dirty="0">
                <a:solidFill>
                  <a:srgbClr val="FF0000"/>
                </a:solidFill>
                <a:latin typeface="Arial" charset="0"/>
              </a:rPr>
              <a:t>Sensitive to single photon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24" y="932688"/>
            <a:ext cx="2466128" cy="174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AutoShape 72"/>
          <p:cNvSpPr>
            <a:spLocks noChangeArrowheads="1"/>
          </p:cNvSpPr>
          <p:nvPr/>
        </p:nvSpPr>
        <p:spPr bwMode="auto">
          <a:xfrm>
            <a:off x="2133219" y="126530"/>
            <a:ext cx="4872132" cy="489060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36000" rIns="104287" bIns="36000">
            <a:spAutoFit/>
          </a:bodyPr>
          <a:lstStyle/>
          <a:p>
            <a:pPr defTabSz="1042988">
              <a:defRPr/>
            </a:pPr>
            <a:r>
              <a:rPr lang="en-US" sz="2400" dirty="0">
                <a:solidFill>
                  <a:srgbClr val="FF0000"/>
                </a:solidFill>
              </a:rPr>
              <a:t>Detector test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92" y="1462706"/>
            <a:ext cx="4097846" cy="27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88" y="4243335"/>
            <a:ext cx="3484859" cy="21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72"/>
          <p:cNvSpPr>
            <a:spLocks noChangeArrowheads="1"/>
          </p:cNvSpPr>
          <p:nvPr/>
        </p:nvSpPr>
        <p:spPr bwMode="auto">
          <a:xfrm>
            <a:off x="5763641" y="756472"/>
            <a:ext cx="2229548" cy="59323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FF"/>
                </a:solidFill>
                <a:latin typeface="Helvetica" charset="0"/>
              </a:rPr>
              <a:t>3D reconstruction by crossing fibers</a:t>
            </a:r>
          </a:p>
        </p:txBody>
      </p:sp>
      <p:pic>
        <p:nvPicPr>
          <p:cNvPr id="13318" name="Picture 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" y="3634126"/>
            <a:ext cx="4367784" cy="256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535750" y="4429392"/>
            <a:ext cx="1120584" cy="1181976"/>
            <a:chOff x="435166" y="4081920"/>
            <a:chExt cx="1120584" cy="1181976"/>
          </a:xfrm>
        </p:grpSpPr>
        <p:sp>
          <p:nvSpPr>
            <p:cNvPr id="155749" name="AutoShape 101"/>
            <p:cNvSpPr>
              <a:spLocks noChangeArrowheads="1"/>
            </p:cNvSpPr>
            <p:nvPr/>
          </p:nvSpPr>
          <p:spPr bwMode="auto">
            <a:xfrm rot="5400000">
              <a:off x="550228" y="4795266"/>
              <a:ext cx="746760" cy="1905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2016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" name="AutoShape 72"/>
            <p:cNvSpPr>
              <a:spLocks noChangeArrowheads="1"/>
            </p:cNvSpPr>
            <p:nvPr/>
          </p:nvSpPr>
          <p:spPr bwMode="auto">
            <a:xfrm>
              <a:off x="435166" y="4081920"/>
              <a:ext cx="1120584" cy="320821"/>
            </a:xfrm>
            <a:prstGeom prst="round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square" lIns="104287" tIns="52144" rIns="104287" bIns="52144">
              <a:spAutoFit/>
            </a:bodyPr>
            <a:lstStyle/>
            <a:p>
              <a:pPr>
                <a:defRPr/>
              </a:pPr>
              <a:r>
                <a:rPr lang="it-IT" sz="1200" dirty="0">
                  <a:solidFill>
                    <a:srgbClr val="FF0000"/>
                  </a:solidFill>
                  <a:latin typeface="Helvetica" charset="0"/>
                </a:rPr>
                <a:t>background</a:t>
              </a:r>
            </a:p>
          </p:txBody>
        </p:sp>
      </p:grpSp>
      <p:sp>
        <p:nvSpPr>
          <p:cNvPr id="52" name="AutoShape 101"/>
          <p:cNvSpPr>
            <a:spLocks noChangeArrowheads="1"/>
          </p:cNvSpPr>
          <p:nvPr/>
        </p:nvSpPr>
        <p:spPr bwMode="auto">
          <a:xfrm rot="5400000">
            <a:off x="2959164" y="5161026"/>
            <a:ext cx="746760" cy="190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" name="AutoShape 72"/>
          <p:cNvSpPr>
            <a:spLocks noChangeArrowheads="1"/>
          </p:cNvSpPr>
          <p:nvPr/>
        </p:nvSpPr>
        <p:spPr bwMode="auto">
          <a:xfrm>
            <a:off x="2844102" y="4447680"/>
            <a:ext cx="1120584" cy="320821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rgbClr val="FF0000"/>
                </a:solidFill>
                <a:latin typeface="Helvetica" charset="0"/>
              </a:rPr>
              <a:t>background</a:t>
            </a:r>
          </a:p>
        </p:txBody>
      </p:sp>
      <p:sp>
        <p:nvSpPr>
          <p:cNvPr id="54" name="AutoShape 72"/>
          <p:cNvSpPr>
            <a:spLocks noChangeArrowheads="1"/>
          </p:cNvSpPr>
          <p:nvPr/>
        </p:nvSpPr>
        <p:spPr bwMode="auto">
          <a:xfrm>
            <a:off x="1146874" y="2784440"/>
            <a:ext cx="1551432" cy="59323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Helvetica" charset="0"/>
              </a:rPr>
              <a:t>2.7MBq source </a:t>
            </a:r>
            <a:r>
              <a:rPr lang="it-IT" sz="1400" dirty="0" err="1">
                <a:solidFill>
                  <a:srgbClr val="FF0000"/>
                </a:solidFill>
                <a:latin typeface="Helvetica" charset="0"/>
              </a:rPr>
              <a:t>at</a:t>
            </a:r>
            <a:r>
              <a:rPr lang="it-IT" sz="1400" dirty="0">
                <a:solidFill>
                  <a:srgbClr val="FF0000"/>
                </a:solidFill>
                <a:latin typeface="Helvetica" charset="0"/>
              </a:rPr>
              <a:t> 10cm</a:t>
            </a:r>
          </a:p>
        </p:txBody>
      </p:sp>
      <p:sp>
        <p:nvSpPr>
          <p:cNvPr id="60" name="AutoShape 101"/>
          <p:cNvSpPr>
            <a:spLocks noChangeArrowheads="1"/>
          </p:cNvSpPr>
          <p:nvPr/>
        </p:nvSpPr>
        <p:spPr bwMode="auto">
          <a:xfrm rot="5400000">
            <a:off x="1618367" y="3622808"/>
            <a:ext cx="555741" cy="190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lot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5" y="3836580"/>
            <a:ext cx="4231627" cy="2570713"/>
          </a:xfrm>
          <a:prstGeom prst="rect">
            <a:avLst/>
          </a:prstGeom>
        </p:spPr>
      </p:pic>
      <p:pic>
        <p:nvPicPr>
          <p:cNvPr id="26" name="Picture 25" descr="plot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95" y="3836581"/>
            <a:ext cx="4278529" cy="2561769"/>
          </a:xfrm>
          <a:prstGeom prst="rect">
            <a:avLst/>
          </a:prstGeom>
        </p:spPr>
      </p:pic>
      <p:sp>
        <p:nvSpPr>
          <p:cNvPr id="29" name="AutoShape 72"/>
          <p:cNvSpPr>
            <a:spLocks noChangeArrowheads="1"/>
          </p:cNvSpPr>
          <p:nvPr/>
        </p:nvSpPr>
        <p:spPr bwMode="auto">
          <a:xfrm>
            <a:off x="2364547" y="3270498"/>
            <a:ext cx="4461312" cy="352853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36000" rIns="104287" bIns="3600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Intrinsic efficiency: between 10</a:t>
            </a:r>
            <a:r>
              <a:rPr lang="en-US" sz="1600" baseline="30000" dirty="0">
                <a:solidFill>
                  <a:srgbClr val="FF0000"/>
                </a:solidFill>
                <a:latin typeface="Helvetica"/>
                <a:cs typeface="Helvetica"/>
              </a:rPr>
              <a:t>-2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 - 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10</a:t>
            </a:r>
            <a:r>
              <a:rPr lang="en-US" sz="1600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-6</a:t>
            </a:r>
            <a:endParaRPr lang="it-IT" sz="1600" baseline="30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0" name="AutoShape 72"/>
          <p:cNvSpPr>
            <a:spLocks noChangeArrowheads="1"/>
          </p:cNvSpPr>
          <p:nvPr/>
        </p:nvSpPr>
        <p:spPr bwMode="auto">
          <a:xfrm>
            <a:off x="2133219" y="195686"/>
            <a:ext cx="4872132" cy="420956"/>
          </a:xfrm>
          <a:prstGeom prst="roundRect">
            <a:avLst/>
          </a:prstGeom>
          <a:solidFill>
            <a:srgbClr val="ABFFC7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04287" tIns="36000" rIns="104287" bIns="36000">
            <a:spAutoFit/>
          </a:bodyPr>
          <a:lstStyle/>
          <a:p>
            <a:r>
              <a:rPr lang="en-US" dirty="0" smtClean="0">
                <a:solidFill>
                  <a:srgbClr val="135CAE"/>
                </a:solidFill>
                <a:latin typeface="Helvetica"/>
                <a:cs typeface="Helvetica"/>
              </a:rPr>
              <a:t>µSB - </a:t>
            </a:r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new low noise sensors</a:t>
            </a:r>
            <a:endParaRPr lang="it-IT" i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059433" y="2406158"/>
            <a:ext cx="4461312" cy="318801"/>
            <a:chOff x="3693846" y="1904502"/>
            <a:chExt cx="4461312" cy="318801"/>
          </a:xfrm>
        </p:grpSpPr>
        <p:sp>
          <p:nvSpPr>
            <p:cNvPr id="37" name="AutoShape 72"/>
            <p:cNvSpPr>
              <a:spLocks noChangeArrowheads="1"/>
            </p:cNvSpPr>
            <p:nvPr/>
          </p:nvSpPr>
          <p:spPr bwMode="auto">
            <a:xfrm>
              <a:off x="3693846" y="1904502"/>
              <a:ext cx="4461312" cy="318801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wrap="square" lIns="104287" tIns="36000" rIns="104287" bIns="36000">
              <a:spAutoFit/>
            </a:bodyPr>
            <a:lstStyle/>
            <a:p>
              <a:pPr algn="r"/>
              <a:r>
                <a:rPr lang="it-IT" sz="1400" dirty="0">
                  <a:solidFill>
                    <a:srgbClr val="135CAE"/>
                  </a:solidFill>
                  <a:latin typeface="Helvetica" charset="0"/>
                </a:rPr>
                <a:t>test with  </a:t>
              </a:r>
              <a:r>
                <a:rPr lang="it-IT" sz="1400" baseline="30000" dirty="0">
                  <a:solidFill>
                    <a:srgbClr val="135CAE"/>
                  </a:solidFill>
                  <a:latin typeface="Helvetica" charset="0"/>
                </a:rPr>
                <a:t>241</a:t>
              </a:r>
              <a:r>
                <a:rPr lang="it-IT" sz="1400" dirty="0">
                  <a:solidFill>
                    <a:srgbClr val="135CAE"/>
                  </a:solidFill>
                  <a:latin typeface="Helvetica" charset="0"/>
                </a:rPr>
                <a:t>Am, </a:t>
              </a:r>
              <a:r>
                <a:rPr lang="it-IT" sz="1400" baseline="30000" dirty="0">
                  <a:solidFill>
                    <a:srgbClr val="135CAE"/>
                  </a:solidFill>
                  <a:latin typeface="Helvetica" charset="0"/>
                </a:rPr>
                <a:t>22</a:t>
              </a:r>
              <a:r>
                <a:rPr lang="it-IT" sz="1400" dirty="0">
                  <a:solidFill>
                    <a:srgbClr val="135CAE"/>
                  </a:solidFill>
                  <a:latin typeface="Helvetica" charset="0"/>
                </a:rPr>
                <a:t>Na, </a:t>
              </a:r>
              <a:r>
                <a:rPr lang="it-IT" sz="1400" baseline="30000" dirty="0">
                  <a:solidFill>
                    <a:srgbClr val="135CAE"/>
                  </a:solidFill>
                  <a:latin typeface="Helvetica" charset="0"/>
                </a:rPr>
                <a:t>137</a:t>
              </a:r>
              <a:r>
                <a:rPr lang="it-IT" sz="1400" dirty="0">
                  <a:solidFill>
                    <a:srgbClr val="135CAE"/>
                  </a:solidFill>
                  <a:latin typeface="Helvetica" charset="0"/>
                </a:rPr>
                <a:t>Cs, </a:t>
              </a:r>
              <a:r>
                <a:rPr lang="it-IT" sz="1400" baseline="30000" dirty="0">
                  <a:solidFill>
                    <a:srgbClr val="135CAE"/>
                  </a:solidFill>
                  <a:latin typeface="Helvetica" charset="0"/>
                </a:rPr>
                <a:t>60</a:t>
              </a:r>
              <a:r>
                <a:rPr lang="it-IT" sz="1400" dirty="0">
                  <a:solidFill>
                    <a:srgbClr val="135CAE"/>
                  </a:solidFill>
                  <a:latin typeface="Helvetica" charset="0"/>
                </a:rPr>
                <a:t>Co </a:t>
              </a:r>
              <a:r>
                <a:rPr lang="it-IT" sz="1400" dirty="0" err="1">
                  <a:solidFill>
                    <a:srgbClr val="135CAE"/>
                  </a:solidFill>
                  <a:latin typeface="Helvetica" charset="0"/>
                </a:rPr>
                <a:t>sources</a:t>
              </a:r>
              <a:endParaRPr lang="it-IT" sz="1400" dirty="0">
                <a:solidFill>
                  <a:srgbClr val="135CAE"/>
                </a:solidFill>
                <a:latin typeface="Helvetica" charset="0"/>
              </a:endParaRPr>
            </a:p>
          </p:txBody>
        </p:sp>
        <p:grpSp>
          <p:nvGrpSpPr>
            <p:cNvPr id="43" name="Group 32"/>
            <p:cNvGrpSpPr/>
            <p:nvPr/>
          </p:nvGrpSpPr>
          <p:grpSpPr>
            <a:xfrm>
              <a:off x="3893997" y="1944744"/>
              <a:ext cx="388620" cy="216106"/>
              <a:chOff x="3786285" y="1159994"/>
              <a:chExt cx="388620" cy="216106"/>
            </a:xfrm>
          </p:grpSpPr>
          <p:sp>
            <p:nvSpPr>
              <p:cNvPr id="44" name="Rettangolo 8"/>
              <p:cNvSpPr>
                <a:spLocks noChangeArrowheads="1"/>
              </p:cNvSpPr>
              <p:nvPr/>
            </p:nvSpPr>
            <p:spPr bwMode="auto">
              <a:xfrm rot="5400000">
                <a:off x="3872542" y="1073737"/>
                <a:ext cx="216106" cy="388620"/>
              </a:xfrm>
              <a:prstGeom prst="rect">
                <a:avLst/>
              </a:prstGeom>
              <a:solidFill>
                <a:srgbClr val="B7D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e 9"/>
              <p:cNvSpPr>
                <a:spLocks noChangeArrowheads="1"/>
              </p:cNvSpPr>
              <p:nvPr/>
            </p:nvSpPr>
            <p:spPr bwMode="auto">
              <a:xfrm rot="5400000">
                <a:off x="3935332" y="1225611"/>
                <a:ext cx="93930" cy="83820"/>
              </a:xfrm>
              <a:prstGeom prst="ellipse">
                <a:avLst/>
              </a:prstGeom>
              <a:solidFill>
                <a:srgbClr val="E46C0A"/>
              </a:solidFill>
              <a:ln w="25400">
                <a:solidFill>
                  <a:srgbClr val="E46C0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uppo 4"/>
          <p:cNvGrpSpPr/>
          <p:nvPr/>
        </p:nvGrpSpPr>
        <p:grpSpPr>
          <a:xfrm>
            <a:off x="297001" y="1528933"/>
            <a:ext cx="3565965" cy="1143791"/>
            <a:chOff x="297001" y="1589315"/>
            <a:chExt cx="3565965" cy="1143791"/>
          </a:xfrm>
        </p:grpSpPr>
        <p:grpSp>
          <p:nvGrpSpPr>
            <p:cNvPr id="20" name="Group 19"/>
            <p:cNvGrpSpPr/>
            <p:nvPr/>
          </p:nvGrpSpPr>
          <p:grpSpPr>
            <a:xfrm rot="5400000">
              <a:off x="1583914" y="1178313"/>
              <a:ext cx="994327" cy="2004060"/>
              <a:chOff x="506952" y="1104242"/>
              <a:chExt cx="994327" cy="2004060"/>
            </a:xfrm>
          </p:grpSpPr>
          <p:sp>
            <p:nvSpPr>
              <p:cNvPr id="6" name="Rettangolo 3"/>
              <p:cNvSpPr>
                <a:spLocks noChangeArrowheads="1"/>
              </p:cNvSpPr>
              <p:nvPr/>
            </p:nvSpPr>
            <p:spPr bwMode="auto">
              <a:xfrm>
                <a:off x="558839" y="1104242"/>
                <a:ext cx="112376" cy="2004060"/>
              </a:xfrm>
              <a:prstGeom prst="rect">
                <a:avLst/>
              </a:prstGeom>
              <a:solidFill>
                <a:srgbClr val="4F81BD"/>
              </a:solidFill>
              <a:ln w="25400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Rettangolo 4"/>
              <p:cNvSpPr>
                <a:spLocks noChangeArrowheads="1"/>
              </p:cNvSpPr>
              <p:nvPr/>
            </p:nvSpPr>
            <p:spPr bwMode="auto">
              <a:xfrm>
                <a:off x="1337337" y="1104242"/>
                <a:ext cx="112376" cy="2004060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uppo 10"/>
              <p:cNvGrpSpPr>
                <a:grpSpLocks/>
              </p:cNvGrpSpPr>
              <p:nvPr/>
            </p:nvGrpSpPr>
            <p:grpSpPr bwMode="auto">
              <a:xfrm>
                <a:off x="506952" y="1919582"/>
                <a:ext cx="216106" cy="388620"/>
                <a:chOff x="1950720" y="4663440"/>
                <a:chExt cx="190500" cy="388620"/>
              </a:xfrm>
            </p:grpSpPr>
            <p:sp>
              <p:nvSpPr>
                <p:cNvPr id="18" name="Rettangolo 8"/>
                <p:cNvSpPr>
                  <a:spLocks noChangeArrowheads="1"/>
                </p:cNvSpPr>
                <p:nvPr/>
              </p:nvSpPr>
              <p:spPr bwMode="auto">
                <a:xfrm>
                  <a:off x="1950720" y="4663440"/>
                  <a:ext cx="190500" cy="388620"/>
                </a:xfrm>
                <a:prstGeom prst="rect">
                  <a:avLst/>
                </a:prstGeom>
                <a:solidFill>
                  <a:srgbClr val="B7DE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Ovale 9"/>
                <p:cNvSpPr>
                  <a:spLocks noChangeArrowheads="1"/>
                </p:cNvSpPr>
                <p:nvPr/>
              </p:nvSpPr>
              <p:spPr bwMode="auto">
                <a:xfrm>
                  <a:off x="2011680" y="4823460"/>
                  <a:ext cx="82800" cy="83820"/>
                </a:xfrm>
                <a:prstGeom prst="ellipse">
                  <a:avLst/>
                </a:prstGeom>
                <a:solidFill>
                  <a:srgbClr val="E46C0A"/>
                </a:solidFill>
                <a:ln w="25400">
                  <a:solidFill>
                    <a:srgbClr val="E46C0A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uppo 11"/>
              <p:cNvGrpSpPr>
                <a:grpSpLocks/>
              </p:cNvGrpSpPr>
              <p:nvPr/>
            </p:nvGrpSpPr>
            <p:grpSpPr bwMode="auto">
              <a:xfrm>
                <a:off x="896071" y="1919582"/>
                <a:ext cx="216108" cy="388620"/>
                <a:chOff x="1950720" y="4663440"/>
                <a:chExt cx="190500" cy="388620"/>
              </a:xfrm>
            </p:grpSpPr>
            <p:sp>
              <p:nvSpPr>
                <p:cNvPr id="16" name="Rettangolo 12"/>
                <p:cNvSpPr>
                  <a:spLocks noChangeArrowheads="1"/>
                </p:cNvSpPr>
                <p:nvPr/>
              </p:nvSpPr>
              <p:spPr bwMode="auto">
                <a:xfrm>
                  <a:off x="1950720" y="4663440"/>
                  <a:ext cx="190500" cy="388620"/>
                </a:xfrm>
                <a:prstGeom prst="rect">
                  <a:avLst/>
                </a:prstGeom>
                <a:solidFill>
                  <a:srgbClr val="B7DE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Ovale 13"/>
                <p:cNvSpPr>
                  <a:spLocks noChangeArrowheads="1"/>
                </p:cNvSpPr>
                <p:nvPr/>
              </p:nvSpPr>
              <p:spPr bwMode="auto">
                <a:xfrm>
                  <a:off x="2011680" y="4823460"/>
                  <a:ext cx="82800" cy="83820"/>
                </a:xfrm>
                <a:prstGeom prst="ellipse">
                  <a:avLst/>
                </a:prstGeom>
                <a:solidFill>
                  <a:srgbClr val="E46C0A"/>
                </a:solidFill>
                <a:ln w="25400">
                  <a:solidFill>
                    <a:srgbClr val="E46C0A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uppo 14"/>
              <p:cNvGrpSpPr>
                <a:grpSpLocks/>
              </p:cNvGrpSpPr>
              <p:nvPr/>
            </p:nvGrpSpPr>
            <p:grpSpPr bwMode="auto">
              <a:xfrm>
                <a:off x="1285171" y="1919582"/>
                <a:ext cx="216108" cy="388620"/>
                <a:chOff x="1950720" y="4663440"/>
                <a:chExt cx="190500" cy="388620"/>
              </a:xfrm>
            </p:grpSpPr>
            <p:sp>
              <p:nvSpPr>
                <p:cNvPr id="14" name="Rettangolo 15"/>
                <p:cNvSpPr>
                  <a:spLocks noChangeArrowheads="1"/>
                </p:cNvSpPr>
                <p:nvPr/>
              </p:nvSpPr>
              <p:spPr bwMode="auto">
                <a:xfrm>
                  <a:off x="1950720" y="4663440"/>
                  <a:ext cx="190500" cy="388620"/>
                </a:xfrm>
                <a:prstGeom prst="rect">
                  <a:avLst/>
                </a:prstGeom>
                <a:solidFill>
                  <a:srgbClr val="B7DE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Ovale 16"/>
                <p:cNvSpPr>
                  <a:spLocks noChangeArrowheads="1"/>
                </p:cNvSpPr>
                <p:nvPr/>
              </p:nvSpPr>
              <p:spPr bwMode="auto">
                <a:xfrm>
                  <a:off x="2011680" y="4823460"/>
                  <a:ext cx="82800" cy="83820"/>
                </a:xfrm>
                <a:prstGeom prst="ellipse">
                  <a:avLst/>
                </a:prstGeom>
                <a:solidFill>
                  <a:srgbClr val="E46C0A"/>
                </a:solidFill>
                <a:ln w="25400">
                  <a:solidFill>
                    <a:srgbClr val="E46C0A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300849" y="1589315"/>
              <a:ext cx="778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135CAE"/>
                  </a:solidFill>
                  <a:latin typeface="Helvetica"/>
                  <a:cs typeface="Helvetica"/>
                </a:rPr>
                <a:t>µSB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001" y="2363774"/>
              <a:ext cx="778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  <a:latin typeface="Helvetica"/>
                  <a:cs typeface="Helvetica"/>
                </a:rPr>
                <a:t>µSL</a:t>
              </a:r>
            </a:p>
          </p:txBody>
        </p:sp>
        <p:sp>
          <p:nvSpPr>
            <p:cNvPr id="4" name="Rettangolo 3"/>
            <p:cNvSpPr/>
            <p:nvPr/>
          </p:nvSpPr>
          <p:spPr bwMode="auto">
            <a:xfrm>
              <a:off x="941032" y="1641071"/>
              <a:ext cx="138016" cy="292719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8" name="Rettangolo 27"/>
            <p:cNvSpPr/>
            <p:nvPr/>
          </p:nvSpPr>
          <p:spPr bwMode="auto">
            <a:xfrm>
              <a:off x="3083108" y="1656187"/>
              <a:ext cx="138016" cy="292719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1" name="TextBox 20"/>
            <p:cNvSpPr txBox="1"/>
            <p:nvPr/>
          </p:nvSpPr>
          <p:spPr>
            <a:xfrm>
              <a:off x="3084767" y="1606007"/>
              <a:ext cx="7781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135CAE"/>
                  </a:solidFill>
                  <a:latin typeface="Helvetica"/>
                  <a:cs typeface="Helvetica"/>
                </a:rPr>
                <a:t>µSB</a:t>
              </a:r>
            </a:p>
          </p:txBody>
        </p:sp>
        <p:sp>
          <p:nvSpPr>
            <p:cNvPr id="32" name="Rettangolo 31"/>
            <p:cNvSpPr/>
            <p:nvPr/>
          </p:nvSpPr>
          <p:spPr bwMode="auto">
            <a:xfrm>
              <a:off x="929538" y="2405917"/>
              <a:ext cx="138016" cy="292719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3" name="Rettangolo 32"/>
            <p:cNvSpPr/>
            <p:nvPr/>
          </p:nvSpPr>
          <p:spPr bwMode="auto">
            <a:xfrm>
              <a:off x="3071614" y="2421033"/>
              <a:ext cx="138016" cy="292719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4" name="TextBox 21"/>
            <p:cNvSpPr txBox="1"/>
            <p:nvPr/>
          </p:nvSpPr>
          <p:spPr>
            <a:xfrm>
              <a:off x="3055869" y="2356848"/>
              <a:ext cx="778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  <a:latin typeface="Helvetica"/>
                  <a:cs typeface="Helvetica"/>
                </a:rPr>
                <a:t>µSL</a:t>
              </a:r>
            </a:p>
          </p:txBody>
        </p:sp>
      </p:grpSp>
      <p:sp>
        <p:nvSpPr>
          <p:cNvPr id="36" name="AutoShape 72"/>
          <p:cNvSpPr>
            <a:spLocks noChangeArrowheads="1"/>
          </p:cNvSpPr>
          <p:nvPr/>
        </p:nvSpPr>
        <p:spPr bwMode="auto">
          <a:xfrm>
            <a:off x="4059433" y="997530"/>
            <a:ext cx="4461312" cy="795527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04287" tIns="36000" rIns="104287" bIns="3600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smtClean="0">
                <a:solidFill>
                  <a:srgbClr val="0000FF"/>
                </a:solidFill>
                <a:latin typeface="Symbol" pitchFamily="18" charset="2"/>
                <a:cs typeface="Helvetica"/>
              </a:rPr>
              <a:t>m</a:t>
            </a:r>
            <a:r>
              <a:rPr lang="en-GB" sz="1600" smtClean="0">
                <a:solidFill>
                  <a:srgbClr val="0000FF"/>
                </a:solidFill>
                <a:latin typeface="Helvetica"/>
                <a:cs typeface="Helvetica"/>
              </a:rPr>
              <a:t>SB </a:t>
            </a:r>
            <a:r>
              <a:rPr lang="en-GB" sz="1600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 new sensors version</a:t>
            </a:r>
          </a:p>
          <a:p>
            <a:r>
              <a:rPr lang="en-GB" sz="1600" smtClean="0">
                <a:solidFill>
                  <a:srgbClr val="FF0000"/>
                </a:solidFill>
                <a:latin typeface="Symbol" pitchFamily="18" charset="2"/>
                <a:cs typeface="Helvetica"/>
              </a:rPr>
              <a:t>m</a:t>
            </a:r>
            <a:r>
              <a:rPr lang="en-GB" sz="1600" smtClean="0">
                <a:solidFill>
                  <a:srgbClr val="FF0000"/>
                </a:solidFill>
                <a:latin typeface="Helvetica"/>
                <a:cs typeface="Helvetica"/>
                <a:sym typeface="Wingdings" pitchFamily="2" charset="2"/>
              </a:rPr>
              <a:t>SL  old sensors version  </a:t>
            </a:r>
            <a:endParaRPr lang="en-GB" sz="1600" baseline="3000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820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FN-E_RIACE">
  <a:themeElements>
    <a:clrScheme name="INFN-E_RI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FN-E_RIACE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INFN-E_RI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FN-E_RIA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FN-E_RIA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FN-E_RIA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FN-E_RIA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FN-E_RIA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FN-E_RIA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FN-E_RIA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FN-E_RIA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FN-E_RIA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FN-E_RIA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FN-E_RIA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Macintosh_HD:Applications:Microsoft Office X:Templates:My Templates:INFN-E_RIACE.pot</Template>
  <TotalTime>17527</TotalTime>
  <Words>897</Words>
  <Application>Microsoft Macintosh PowerPoint</Application>
  <PresentationFormat>On-screen Show (4:3)</PresentationFormat>
  <Paragraphs>201</Paragraphs>
  <Slides>19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INFN-E_RIACE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INFN-LNS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Alfio Pappalardo</dc:creator>
  <cp:lastModifiedBy>Pappalardo</cp:lastModifiedBy>
  <cp:revision>1148</cp:revision>
  <cp:lastPrinted>2010-01-11T14:57:58Z</cp:lastPrinted>
  <dcterms:created xsi:type="dcterms:W3CDTF">2007-01-31T14:43:36Z</dcterms:created>
  <dcterms:modified xsi:type="dcterms:W3CDTF">2013-10-28T10:55:40Z</dcterms:modified>
</cp:coreProperties>
</file>