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67" r:id="rId2"/>
    <p:sldId id="256" r:id="rId3"/>
    <p:sldId id="269" r:id="rId4"/>
    <p:sldId id="279" r:id="rId5"/>
    <p:sldId id="271" r:id="rId6"/>
    <p:sldId id="281" r:id="rId7"/>
    <p:sldId id="272" r:id="rId8"/>
    <p:sldId id="273" r:id="rId9"/>
    <p:sldId id="274" r:id="rId10"/>
    <p:sldId id="277" r:id="rId11"/>
    <p:sldId id="275" r:id="rId12"/>
    <p:sldId id="276" r:id="rId13"/>
    <p:sldId id="278" r:id="rId14"/>
    <p:sldId id="265" r:id="rId15"/>
    <p:sldId id="280" r:id="rId16"/>
  </p:sldIdLst>
  <p:sldSz cx="12192000" cy="6858000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00"/>
    <a:srgbClr val="FF8000"/>
    <a:srgbClr val="00A8B0"/>
    <a:srgbClr val="C8F0FF"/>
    <a:srgbClr val="66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84" d="100"/>
          <a:sy n="84" d="100"/>
        </p:scale>
        <p:origin x="86" y="21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da-DK" altLang="da-D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da-DK" altLang="da-DK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da-DK" altLang="da-D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74525D4-C7A0-4F88-9DAD-C0E24FDB796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76773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25D4-C7A0-4F88-9DAD-C0E24FDB7969}" type="slidenum">
              <a:rPr lang="da-DK" altLang="da-DK" smtClean="0"/>
              <a:pPr/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5058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25D4-C7A0-4F88-9DAD-C0E24FDB7969}" type="slidenum">
              <a:rPr lang="da-DK" altLang="da-DK" smtClean="0"/>
              <a:pPr/>
              <a:t>10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0398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320801" y="6248400"/>
            <a:ext cx="2182284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altLang="da-DK" smtClean="0"/>
              <a:t>13-14 September 2016</a:t>
            </a:r>
            <a:endParaRPr lang="da-DK" altLang="da-DK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83567" y="6248400"/>
            <a:ext cx="5281084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935634" y="6248400"/>
            <a:ext cx="1748367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392E28-B984-450B-BFF5-9E627851EBE2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 rot="-5400000">
            <a:off x="-2715455" y="3219064"/>
            <a:ext cx="58097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sz="1200"/>
              <a:t>Paul-Frederik Bach       http://pfbach.dk/      +45 75 56 26 41       mail@pfbach.dk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13-14 September 2016</a:t>
            </a:r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A1C86-EE3E-483F-94F8-8B55F0DDA92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5528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9338733" y="617539"/>
            <a:ext cx="2601384" cy="551497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534584" y="617539"/>
            <a:ext cx="7600949" cy="551497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13-14 September 2016</a:t>
            </a:r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FA13D-0EB1-4679-8310-BA7BD00115D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5678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60166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1576917" y="1447801"/>
            <a:ext cx="10363200" cy="4684713"/>
          </a:xfrm>
        </p:spPr>
        <p:txBody>
          <a:bodyPr/>
          <a:lstStyle/>
          <a:p>
            <a:r>
              <a:rPr lang="da-DK" smtClean="0"/>
              <a:t>Klik på ikonet for at tilføje en tabel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5240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13-14 September 2016</a:t>
            </a:r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5720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653BB31-9FD4-419D-B56C-D657BCC5BA1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9594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13-14 September 2016</a:t>
            </a:r>
            <a:endParaRPr lang="da-DK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597BE-6909-4124-9B0A-398FEDA1157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4408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13-14 September 2016</a:t>
            </a:r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18AE4-8D0B-4B6B-AF3F-DC1CEFFA757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7977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576917" y="1447801"/>
            <a:ext cx="5080000" cy="468471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860117" y="1447801"/>
            <a:ext cx="5080000" cy="468471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13-14 September 2016</a:t>
            </a:r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50227-ED66-4617-BE38-4F74088E6AD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8698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13-14 September 2016</a:t>
            </a:r>
            <a:endParaRPr lang="da-DK" alt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1C5FC-1B17-4BFC-9492-E905FDD933D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207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13-14 September 2016</a:t>
            </a:r>
            <a:endParaRPr lang="da-DK" alt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07841-C74A-4883-83EA-F45B8D0C0BA3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1417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13-14 September 2016</a:t>
            </a:r>
            <a:endParaRPr lang="da-DK" alt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132D6-C970-4D3C-A7F3-FD6F45975C98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6117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13-14 September 2016</a:t>
            </a:r>
            <a:endParaRPr lang="da-DK" alt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dirty="0" smtClean="0"/>
              <a:t>Energy Group Meeting</a:t>
            </a:r>
            <a:endParaRPr lang="da-DK" alt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D6ABA-4C3D-40FC-B5C6-DED2344C3AA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4552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13-14 September 2016</a:t>
            </a:r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778A6-7BB5-49F5-A5F0-4D4A0C70727A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2781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617538"/>
            <a:ext cx="10390716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1447801"/>
            <a:ext cx="10363200" cy="46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teksttypografierne i masteren</a:t>
            </a:r>
          </a:p>
          <a:p>
            <a:pPr lvl="1"/>
            <a:r>
              <a:rPr lang="da-DK" altLang="da-DK" dirty="0" smtClean="0"/>
              <a:t>Andet niveau</a:t>
            </a:r>
          </a:p>
          <a:p>
            <a:pPr lvl="2"/>
            <a:r>
              <a:rPr lang="da-DK" altLang="da-DK" dirty="0" smtClean="0"/>
              <a:t>Tredje niveau</a:t>
            </a:r>
          </a:p>
          <a:p>
            <a:pPr lvl="3"/>
            <a:r>
              <a:rPr lang="da-DK" altLang="da-DK" dirty="0" smtClean="0"/>
              <a:t>Fjerde niveau</a:t>
            </a:r>
          </a:p>
          <a:p>
            <a:pPr lvl="4"/>
            <a:r>
              <a:rPr lang="da-DK" altLang="da-DK" dirty="0" smtClean="0"/>
              <a:t>Femte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a-DK" altLang="da-DK" smtClean="0"/>
              <a:t>13-14 September 2016</a:t>
            </a:r>
            <a:endParaRPr lang="da-DK" altLang="da-DK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3BC2BD-B567-4F50-AF63-2BF73C20C3A7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 rot="-5400000">
            <a:off x="-2715455" y="3219064"/>
            <a:ext cx="58097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sz="1200"/>
              <a:t>Paul-Frederik Bach       http://pfbach.dk/      +45 75 56 26 41       mail@pfbach.dk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"/>
            <a:ext cx="11737304" cy="68853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9536" y="1124744"/>
            <a:ext cx="3330211" cy="1998279"/>
          </a:xfrm>
        </p:spPr>
        <p:txBody>
          <a:bodyPr/>
          <a:lstStyle/>
          <a:p>
            <a:pPr algn="ctr"/>
            <a:r>
              <a:rPr lang="en-US" sz="2800" dirty="0"/>
              <a:t>A Danish strategy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combining </a:t>
            </a:r>
            <a:r>
              <a:rPr lang="en-US" dirty="0"/>
              <a:t>fluctuating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power production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international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power exchanges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 altLang="da-DK" smtClean="0"/>
              <a:t>13-14 September 2016</a:t>
            </a:r>
            <a:endParaRPr lang="en-GB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da-DK" dirty="0" smtClean="0"/>
              <a:t>Energy Group Meeting</a:t>
            </a:r>
            <a:endParaRPr lang="en-GB" alt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392E28-B984-450B-BFF5-9E627851EBE2}" type="slidenum">
              <a:rPr lang="en-GB" altLang="da-DK" smtClean="0"/>
              <a:pPr/>
              <a:t>1</a:t>
            </a:fld>
            <a:endParaRPr lang="en-GB" alt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2570265" y="548680"/>
            <a:ext cx="1869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Paul-Frederik Bach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2423592" y="3501008"/>
            <a:ext cx="2265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EPS Energy Group</a:t>
            </a:r>
          </a:p>
          <a:p>
            <a:pPr algn="ctr"/>
            <a:r>
              <a:rPr lang="en-GB" sz="1600" dirty="0" smtClean="0"/>
              <a:t>Meeting in </a:t>
            </a:r>
            <a:r>
              <a:rPr lang="en-GB" sz="1600" dirty="0"/>
              <a:t>Brussels</a:t>
            </a:r>
          </a:p>
          <a:p>
            <a:pPr algn="ctr"/>
            <a:r>
              <a:rPr lang="en-GB" sz="1600" dirty="0"/>
              <a:t>13-14 September 2016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6541053" y="1268760"/>
            <a:ext cx="4020844" cy="260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Danish wind power history and targets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Why nearshore wind parks? (Economy)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Why postponement? (Also economy)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Security </a:t>
            </a:r>
            <a:r>
              <a:rPr lang="en-GB" sz="1600" dirty="0"/>
              <a:t>of supply</a:t>
            </a:r>
            <a:endParaRPr lang="en-GB" sz="16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A European matter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The Danish strategy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A European grid vision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Common challenges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9056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476672"/>
            <a:ext cx="4536504" cy="576064"/>
          </a:xfrm>
        </p:spPr>
        <p:txBody>
          <a:bodyPr/>
          <a:lstStyle/>
          <a:p>
            <a:r>
              <a:rPr lang="en-GB" dirty="0"/>
              <a:t>Denmark’s adequacy strategy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13-14 September 2016</a:t>
            </a:r>
            <a:endParaRPr lang="en-GB" alt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a-DK" smtClean="0"/>
              <a:t>Energy Group Meeting</a:t>
            </a:r>
            <a:endParaRPr lang="en-GB" alt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7841-C74A-4883-83EA-F45B8D0C0BA3}" type="slidenum">
              <a:rPr lang="en-GB" altLang="da-DK" smtClean="0"/>
              <a:pPr/>
              <a:t>10</a:t>
            </a:fld>
            <a:endParaRPr lang="en-GB" altLang="da-DK" dirty="0"/>
          </a:p>
        </p:txBody>
      </p:sp>
      <p:sp>
        <p:nvSpPr>
          <p:cNvPr id="10" name="Pladsholder til indhold 2"/>
          <p:cNvSpPr txBox="1">
            <a:spLocks/>
          </p:cNvSpPr>
          <p:nvPr/>
        </p:nvSpPr>
        <p:spPr>
          <a:xfrm>
            <a:off x="911424" y="1340768"/>
            <a:ext cx="4536503" cy="482864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Denmark is a small country with large neighbours</a:t>
            </a:r>
          </a:p>
          <a:p>
            <a:r>
              <a:rPr lang="en-GB" sz="1600" dirty="0" smtClean="0"/>
              <a:t>Towards a fossil free society by 2050</a:t>
            </a:r>
          </a:p>
          <a:p>
            <a:r>
              <a:rPr lang="en-GB" sz="1600" dirty="0" smtClean="0"/>
              <a:t>Wind power as a main source of energy</a:t>
            </a:r>
          </a:p>
          <a:p>
            <a:pPr lvl="1"/>
            <a:r>
              <a:rPr lang="en-GB" dirty="0" smtClean="0"/>
              <a:t>Lots of ideas about absorbing the wind fluctuations, but only modest action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Denmark is not self-sufficient, </a:t>
            </a:r>
            <a:r>
              <a:rPr lang="en-GB" sz="1600" b="1" dirty="0" smtClean="0">
                <a:solidFill>
                  <a:srgbClr val="3333CC"/>
                </a:solidFill>
              </a:rPr>
              <a:t>but relies on foreign reserves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Most regulating work is made abroad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Denmark maintains and develops its large import/export capacity</a:t>
            </a:r>
          </a:p>
          <a:p>
            <a:r>
              <a:rPr lang="en-GB" sz="1600" dirty="0" smtClean="0"/>
              <a:t>Within the </a:t>
            </a:r>
            <a:r>
              <a:rPr lang="en-GB" sz="1600" dirty="0"/>
              <a:t>family of “Strategic reserves</a:t>
            </a:r>
            <a:r>
              <a:rPr lang="en-GB" sz="1600" dirty="0" smtClean="0"/>
              <a:t>”:</a:t>
            </a:r>
          </a:p>
          <a:p>
            <a:pPr lvl="1"/>
            <a:r>
              <a:rPr lang="en-GB" dirty="0" smtClean="0"/>
              <a:t>A last resort, if foreign reserves are not available or too expensive</a:t>
            </a:r>
          </a:p>
          <a:p>
            <a:pPr lvl="1"/>
            <a:r>
              <a:rPr lang="en-GB" dirty="0" smtClean="0"/>
              <a:t>Denmark is “sitting on the fence”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37" y="620688"/>
            <a:ext cx="586498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2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877" y="467700"/>
            <a:ext cx="6192688" cy="601662"/>
          </a:xfrm>
        </p:spPr>
        <p:txBody>
          <a:bodyPr/>
          <a:lstStyle/>
          <a:p>
            <a:r>
              <a:rPr lang="en-GB" dirty="0" smtClean="0"/>
              <a:t>e-Highway2050 – A European Grid Vision</a:t>
            </a:r>
            <a:endParaRPr lang="en-GB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682663"/>
            <a:ext cx="4456684" cy="5380142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13-14 September 2016</a:t>
            </a:r>
            <a:endParaRPr lang="en-GB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a-DK" dirty="0" smtClean="0"/>
              <a:t>Energy Group Meeting</a:t>
            </a:r>
            <a:endParaRPr lang="en-GB" alt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97BE-6909-4124-9B0A-398FEDA1157D}" type="slidenum">
              <a:rPr lang="en-GB" altLang="da-DK" smtClean="0"/>
              <a:pPr/>
              <a:t>11</a:t>
            </a:fld>
            <a:endParaRPr lang="en-GB" altLang="da-DK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767408" y="1259788"/>
            <a:ext cx="5953116" cy="40414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600" dirty="0" smtClean="0"/>
              <a:t>EU’s Seventh Framework Programme has supported a study on ways to </a:t>
            </a:r>
            <a:r>
              <a:rPr lang="en-GB" sz="1600" dirty="0"/>
              <a:t>remove 95% </a:t>
            </a:r>
            <a:r>
              <a:rPr lang="en-GB" sz="1600" dirty="0" smtClean="0"/>
              <a:t>of the 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emissions in EU by 2050.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Project homepage</a:t>
            </a:r>
            <a:r>
              <a:rPr lang="en-GB" sz="1600" dirty="0"/>
              <a:t>: http://www.e-highway2050.eu/results/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Grid reinforcements are supposed to absorb essential parts of the fluctuations caused by wind and solar power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Planned reinforcements are assumed to be commissioned before </a:t>
            </a:r>
            <a:r>
              <a:rPr lang="en-GB" sz="1600" dirty="0"/>
              <a:t>2030 (particularly in Germany)</a:t>
            </a:r>
            <a:endParaRPr lang="en-GB" sz="1600" dirty="0" smtClean="0"/>
          </a:p>
          <a:p>
            <a:pPr>
              <a:spcAft>
                <a:spcPts val="600"/>
              </a:spcAft>
            </a:pPr>
            <a:r>
              <a:rPr lang="en-GB" sz="1600" dirty="0"/>
              <a:t>The five scenarios: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Large-scale RES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100% RES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Big &amp; market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Fossil &amp; nuclear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Small &amp; local</a:t>
            </a:r>
          </a:p>
          <a:p>
            <a:pPr>
              <a:spcAft>
                <a:spcPts val="600"/>
              </a:spcAft>
            </a:pPr>
            <a:endParaRPr lang="en-GB" sz="1600" dirty="0" smtClean="0"/>
          </a:p>
        </p:txBody>
      </p:sp>
      <p:sp>
        <p:nvSpPr>
          <p:cNvPr id="10" name="Tekstfelt 9"/>
          <p:cNvSpPr txBox="1"/>
          <p:nvPr/>
        </p:nvSpPr>
        <p:spPr>
          <a:xfrm>
            <a:off x="7619383" y="6125273"/>
            <a:ext cx="3805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Start grid and reinforcements until 2030</a:t>
            </a:r>
            <a:endParaRPr lang="en-GB" sz="1600" dirty="0"/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89" y="3921507"/>
            <a:ext cx="3024336" cy="2315805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124" y="4154487"/>
            <a:ext cx="389521" cy="100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865" y="260648"/>
            <a:ext cx="5641535" cy="601662"/>
          </a:xfrm>
        </p:spPr>
        <p:txBody>
          <a:bodyPr/>
          <a:lstStyle/>
          <a:p>
            <a:r>
              <a:rPr lang="en-GB" dirty="0" smtClean="0"/>
              <a:t>e-Highway2050 - Calculations</a:t>
            </a:r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7" y="260648"/>
            <a:ext cx="4622304" cy="5762473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13-14 September 2016</a:t>
            </a:r>
            <a:endParaRPr lang="da-DK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dirty="0" smtClean="0"/>
              <a:t>Energy Group Meeting</a:t>
            </a:r>
            <a:endParaRPr lang="da-DK" alt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97BE-6909-4124-9B0A-398FEDA1157D}" type="slidenum">
              <a:rPr lang="da-DK" altLang="da-DK" smtClean="0"/>
              <a:pPr/>
              <a:t>12</a:t>
            </a:fld>
            <a:endParaRPr lang="da-DK" altLang="da-DK"/>
          </a:p>
        </p:txBody>
      </p:sp>
      <p:sp>
        <p:nvSpPr>
          <p:cNvPr id="8" name="Tekstfelt 7"/>
          <p:cNvSpPr txBox="1"/>
          <p:nvPr/>
        </p:nvSpPr>
        <p:spPr>
          <a:xfrm>
            <a:off x="8446285" y="6093296"/>
            <a:ext cx="1802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Future grid </a:t>
            </a:r>
            <a:r>
              <a:rPr lang="da-DK" sz="1400" dirty="0" err="1" smtClean="0"/>
              <a:t>corridors</a:t>
            </a:r>
            <a:endParaRPr lang="da-DK" sz="1400" dirty="0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862964" y="1052736"/>
            <a:ext cx="5953116" cy="51125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600" dirty="0" smtClean="0"/>
              <a:t>The study has its main focus on grid development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Different grids for the five scenarios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A western, a central and an eastern corridor</a:t>
            </a:r>
          </a:p>
          <a:p>
            <a:pPr>
              <a:spcAft>
                <a:spcPts val="0"/>
              </a:spcAft>
            </a:pPr>
            <a:r>
              <a:rPr lang="en-GB" sz="1600" dirty="0" smtClean="0"/>
              <a:t>Cost estimates between </a:t>
            </a:r>
            <a:r>
              <a:rPr lang="en-GB" sz="1600" dirty="0"/>
              <a:t>120 billion € </a:t>
            </a:r>
            <a:r>
              <a:rPr lang="en-GB" sz="1600" dirty="0" smtClean="0"/>
              <a:t>and </a:t>
            </a:r>
            <a:r>
              <a:rPr lang="en-GB" sz="1600" dirty="0"/>
              <a:t>640 billion </a:t>
            </a:r>
            <a:r>
              <a:rPr lang="en-GB" sz="1600" dirty="0" smtClean="0"/>
              <a:t>€</a:t>
            </a:r>
          </a:p>
          <a:p>
            <a:pPr lvl="1">
              <a:spcAft>
                <a:spcPts val="600"/>
              </a:spcAft>
            </a:pPr>
            <a:r>
              <a:rPr lang="en-GB" sz="1400" dirty="0" smtClean="0"/>
              <a:t>Cables or overhead lines?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Dispatchable generation between 30% and 78%</a:t>
            </a:r>
          </a:p>
          <a:p>
            <a:pPr>
              <a:spcAft>
                <a:spcPts val="0"/>
              </a:spcAft>
            </a:pPr>
            <a:r>
              <a:rPr lang="en-GB" sz="1600" dirty="0" smtClean="0"/>
              <a:t>Different assumptions on not yet available technologies. Were they manipulated in order to meet 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requirements?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Energy savings: between 20% and 50%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Demand Side Management: 12 to 78 GW (~0 GW in 2012)</a:t>
            </a:r>
          </a:p>
          <a:p>
            <a:pPr lvl="1">
              <a:spcAft>
                <a:spcPts val="600"/>
              </a:spcAft>
            </a:pPr>
            <a:r>
              <a:rPr lang="en-GB" sz="1400" dirty="0" smtClean="0"/>
              <a:t>Storage: 65 to 113 GW (45 GW in 2012)</a:t>
            </a:r>
          </a:p>
          <a:p>
            <a:pPr>
              <a:spcAft>
                <a:spcPts val="0"/>
              </a:spcAft>
            </a:pPr>
            <a:r>
              <a:rPr lang="en-GB" sz="1600" dirty="0" smtClean="0"/>
              <a:t>Results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Energy not supplied: 0 TWh for all scenarios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CO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 emissions: 6 to 100 Mt (about 2000 Mt in 2010)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Spillage: 1 to 308 TWh (GB consumption about 350 TWh)</a:t>
            </a:r>
          </a:p>
          <a:p>
            <a:pPr lvl="1">
              <a:spcAft>
                <a:spcPts val="0"/>
              </a:spcAft>
            </a:pPr>
            <a:endParaRPr lang="en-GB" sz="1400" dirty="0" smtClean="0"/>
          </a:p>
          <a:p>
            <a:pPr>
              <a:spcAft>
                <a:spcPts val="600"/>
              </a:spcAft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1553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332656"/>
            <a:ext cx="10390716" cy="504056"/>
          </a:xfrm>
        </p:spPr>
        <p:txBody>
          <a:bodyPr/>
          <a:lstStyle/>
          <a:p>
            <a:r>
              <a:rPr lang="en-GB" dirty="0" smtClean="0"/>
              <a:t>Both Markets and Grids need Improvements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13-14 September 2016</a:t>
            </a:r>
            <a:endParaRPr lang="da-DK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97BE-6909-4124-9B0A-398FEDA1157D}" type="slidenum">
              <a:rPr lang="da-DK" altLang="da-DK" smtClean="0"/>
              <a:pPr/>
              <a:t>13</a:t>
            </a:fld>
            <a:endParaRPr lang="da-DK" altLang="da-DK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862964" y="1052736"/>
            <a:ext cx="6385164" cy="52718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1600" dirty="0" smtClean="0"/>
              <a:t>Different wholesale prices reveal trade barriers in Europe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Inefficient trading systems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Grid bottlenecks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1600" dirty="0" smtClean="0"/>
              <a:t>The electricity market systems must be improved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More efficient market couplings between market systems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Coordinated CRM (capacity remuneration mechanisms)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Price zones in DE</a:t>
            </a:r>
            <a:r>
              <a:rPr lang="en-GB" sz="1400" dirty="0"/>
              <a:t>, AT and LU </a:t>
            </a:r>
            <a:r>
              <a:rPr lang="en-GB" sz="1400" dirty="0" smtClean="0"/>
              <a:t>to optimize international trade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1600" dirty="0" smtClean="0"/>
              <a:t>The grids must be reinforced, but only until the average price differences are reasonable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1400" dirty="0" smtClean="0"/>
              <a:t>Remaining </a:t>
            </a:r>
            <a:r>
              <a:rPr lang="en-GB" sz="1400" dirty="0"/>
              <a:t>variations must </a:t>
            </a:r>
            <a:r>
              <a:rPr lang="en-GB" sz="1400" dirty="0" smtClean="0"/>
              <a:t>be absorbed by dispatchable resources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1600" dirty="0" smtClean="0"/>
              <a:t>Challenges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Delayed construction works in transmission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Unequal distribution of cost and benefits between countries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Introduction of price </a:t>
            </a:r>
            <a:r>
              <a:rPr lang="en-GB" sz="1400" dirty="0"/>
              <a:t>zones in DE, AT and LU</a:t>
            </a:r>
            <a:r>
              <a:rPr lang="en-GB" sz="1400" dirty="0" smtClean="0"/>
              <a:t> </a:t>
            </a:r>
            <a:r>
              <a:rPr lang="en-GB" sz="1400" dirty="0"/>
              <a:t>(like Sweden in 2010)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Public acceptance of </a:t>
            </a:r>
          </a:p>
          <a:p>
            <a:pPr lvl="2">
              <a:spcAft>
                <a:spcPts val="0"/>
              </a:spcAft>
            </a:pPr>
            <a:r>
              <a:rPr lang="en-GB" sz="1400" dirty="0" smtClean="0"/>
              <a:t>the new, large transmission facilities</a:t>
            </a:r>
          </a:p>
          <a:p>
            <a:pPr lvl="2">
              <a:spcAft>
                <a:spcPts val="0"/>
              </a:spcAft>
            </a:pPr>
            <a:r>
              <a:rPr lang="en-GB" sz="1400" dirty="0" smtClean="0"/>
              <a:t>a supranational market authority</a:t>
            </a:r>
          </a:p>
          <a:p>
            <a:pPr lvl="2">
              <a:spcAft>
                <a:spcPts val="0"/>
              </a:spcAft>
            </a:pPr>
            <a:r>
              <a:rPr lang="en-GB" sz="1400" dirty="0" smtClean="0"/>
              <a:t>a supranational grid planning and grid control</a:t>
            </a:r>
          </a:p>
          <a:p>
            <a:pPr>
              <a:spcAft>
                <a:spcPts val="600"/>
              </a:spcAft>
            </a:pPr>
            <a:endParaRPr lang="en-GB" sz="1600" dirty="0" smtClean="0"/>
          </a:p>
          <a:p>
            <a:pPr lvl="1">
              <a:spcAft>
                <a:spcPts val="0"/>
              </a:spcAft>
            </a:pPr>
            <a:endParaRPr lang="en-GB" sz="1400" dirty="0" smtClean="0"/>
          </a:p>
          <a:p>
            <a:pPr>
              <a:spcAft>
                <a:spcPts val="600"/>
              </a:spcAft>
            </a:pPr>
            <a:endParaRPr lang="en-GB" sz="1600" dirty="0" smtClean="0"/>
          </a:p>
        </p:txBody>
      </p:sp>
      <p:pic>
        <p:nvPicPr>
          <p:cNvPr id="18" name="Pladsholder til indhold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28" y="116631"/>
            <a:ext cx="3368016" cy="6443955"/>
          </a:xfrm>
        </p:spPr>
      </p:pic>
    </p:spTree>
    <p:extLst>
      <p:ext uri="{BB962C8B-B14F-4D97-AF65-F5344CB8AC3E}">
        <p14:creationId xmlns:p14="http://schemas.microsoft.com/office/powerpoint/2010/main" val="288683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83" y="0"/>
            <a:ext cx="11740917" cy="6870167"/>
          </a:xfrm>
          <a:prstGeom prst="rect">
            <a:avLst/>
          </a:prstGeom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13-14 September 2016</a:t>
            </a:r>
            <a:endParaRPr lang="da-DK" alt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2D6-C970-4D3C-A7F3-FD6F45975C98}" type="slidenum">
              <a:rPr lang="da-DK" altLang="da-DK" smtClean="0"/>
              <a:pPr/>
              <a:t>14</a:t>
            </a:fld>
            <a:endParaRPr lang="da-DK" altLang="da-DK"/>
          </a:p>
        </p:txBody>
      </p:sp>
      <p:sp>
        <p:nvSpPr>
          <p:cNvPr id="8" name="Tekstfelt 7"/>
          <p:cNvSpPr txBox="1"/>
          <p:nvPr/>
        </p:nvSpPr>
        <p:spPr>
          <a:xfrm>
            <a:off x="695400" y="1772816"/>
            <a:ext cx="2603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www.pfbach.dk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884885"/>
            <a:ext cx="720080" cy="815923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1062134" y="404664"/>
            <a:ext cx="1869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Paul-Frederik Bach</a:t>
            </a:r>
          </a:p>
        </p:txBody>
      </p:sp>
    </p:spTree>
    <p:extLst>
      <p:ext uri="{BB962C8B-B14F-4D97-AF65-F5344CB8AC3E}">
        <p14:creationId xmlns:p14="http://schemas.microsoft.com/office/powerpoint/2010/main" val="2136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5680" y="260648"/>
            <a:ext cx="6408712" cy="501753"/>
          </a:xfrm>
        </p:spPr>
        <p:txBody>
          <a:bodyPr/>
          <a:lstStyle/>
          <a:p>
            <a:pPr algn="ctr"/>
            <a:r>
              <a:rPr lang="en-GB" dirty="0" smtClean="0"/>
              <a:t>Cost Composition for Selected Technologies</a:t>
            </a:r>
            <a:endParaRPr lang="en-GB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33" y="980728"/>
            <a:ext cx="6970220" cy="3888432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13-14 September 2016</a:t>
            </a:r>
            <a:endParaRPr lang="en-GB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a-DK" dirty="0" smtClean="0"/>
              <a:t>Energy Group Meeting</a:t>
            </a:r>
            <a:endParaRPr lang="en-GB" alt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97BE-6909-4124-9B0A-398FEDA1157D}" type="slidenum">
              <a:rPr lang="en-GB" altLang="da-DK" smtClean="0"/>
              <a:pPr/>
              <a:t>15</a:t>
            </a:fld>
            <a:endParaRPr lang="en-GB" altLang="da-DK" dirty="0"/>
          </a:p>
        </p:txBody>
      </p:sp>
      <p:sp>
        <p:nvSpPr>
          <p:cNvPr id="10" name="Tekstfelt 9"/>
          <p:cNvSpPr txBox="1"/>
          <p:nvPr/>
        </p:nvSpPr>
        <p:spPr>
          <a:xfrm>
            <a:off x="781583" y="1573046"/>
            <a:ext cx="3217932" cy="83099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External costs must be </a:t>
            </a:r>
            <a:r>
              <a:rPr lang="en-GB" sz="1600" smtClean="0"/>
              <a:t>added for</a:t>
            </a:r>
          </a:p>
          <a:p>
            <a:r>
              <a:rPr lang="en-GB" sz="1600" smtClean="0"/>
              <a:t>coal </a:t>
            </a:r>
            <a:r>
              <a:rPr lang="en-GB" sz="1600" dirty="0" smtClean="0"/>
              <a:t>and gas units to make </a:t>
            </a:r>
          </a:p>
          <a:p>
            <a:r>
              <a:rPr lang="en-GB" sz="1600" dirty="0" smtClean="0"/>
              <a:t>biomass technologies competitive</a:t>
            </a:r>
            <a:endParaRPr lang="en-GB" sz="1600" dirty="0"/>
          </a:p>
        </p:txBody>
      </p:sp>
      <p:sp>
        <p:nvSpPr>
          <p:cNvPr id="11" name="Tekstfelt 10"/>
          <p:cNvSpPr txBox="1"/>
          <p:nvPr/>
        </p:nvSpPr>
        <p:spPr>
          <a:xfrm>
            <a:off x="785871" y="2691226"/>
            <a:ext cx="3127779" cy="2062103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Medium size biomass has high</a:t>
            </a:r>
          </a:p>
          <a:p>
            <a:r>
              <a:rPr lang="en-GB" sz="1600" dirty="0" smtClean="0"/>
              <a:t>capital costs </a:t>
            </a:r>
          </a:p>
          <a:p>
            <a:endParaRPr lang="en-GB" sz="1600" dirty="0" smtClean="0"/>
          </a:p>
          <a:p>
            <a:r>
              <a:rPr lang="en-GB" sz="1600" dirty="0" smtClean="0"/>
              <a:t>Small units are not suitable for</a:t>
            </a:r>
          </a:p>
          <a:p>
            <a:r>
              <a:rPr lang="en-GB" sz="1600" dirty="0" smtClean="0"/>
              <a:t>biomass. They must continue on</a:t>
            </a:r>
          </a:p>
          <a:p>
            <a:r>
              <a:rPr lang="en-GB" sz="1600" dirty="0" smtClean="0"/>
              <a:t>gas or close.</a:t>
            </a:r>
          </a:p>
          <a:p>
            <a:endParaRPr lang="en-GB" sz="1600" dirty="0" smtClean="0"/>
          </a:p>
          <a:p>
            <a:r>
              <a:rPr lang="en-GB" sz="1600" dirty="0" smtClean="0"/>
              <a:t>Size matters!</a:t>
            </a:r>
            <a:endParaRPr lang="en-GB" sz="1600" dirty="0"/>
          </a:p>
        </p:txBody>
      </p:sp>
      <p:grpSp>
        <p:nvGrpSpPr>
          <p:cNvPr id="16" name="Gruppe 15"/>
          <p:cNvGrpSpPr/>
          <p:nvPr/>
        </p:nvGrpSpPr>
        <p:grpSpPr>
          <a:xfrm>
            <a:off x="8533458" y="2132206"/>
            <a:ext cx="2776944" cy="729352"/>
            <a:chOff x="8503632" y="2420888"/>
            <a:chExt cx="2776944" cy="729352"/>
          </a:xfrm>
          <a:pattFill prst="lgCheck">
            <a:fgClr>
              <a:schemeClr val="tx1"/>
            </a:fgClr>
            <a:bgClr>
              <a:srgbClr val="FFFF00"/>
            </a:bgClr>
          </a:pattFill>
        </p:grpSpPr>
        <p:sp>
          <p:nvSpPr>
            <p:cNvPr id="12" name="Rektangel 11"/>
            <p:cNvSpPr/>
            <p:nvPr/>
          </p:nvSpPr>
          <p:spPr bwMode="auto">
            <a:xfrm>
              <a:off x="8503632" y="2420888"/>
              <a:ext cx="254288" cy="688712"/>
            </a:xfrm>
            <a:prstGeom prst="rect">
              <a:avLst/>
            </a:prstGeom>
            <a:grp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3" name="Rektangel 12"/>
            <p:cNvSpPr/>
            <p:nvPr/>
          </p:nvSpPr>
          <p:spPr bwMode="auto">
            <a:xfrm>
              <a:off x="9753312" y="2420888"/>
              <a:ext cx="231120" cy="576952"/>
            </a:xfrm>
            <a:prstGeom prst="rect">
              <a:avLst/>
            </a:prstGeom>
            <a:grp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4" name="Rektangel 13"/>
            <p:cNvSpPr/>
            <p:nvPr/>
          </p:nvSpPr>
          <p:spPr bwMode="auto">
            <a:xfrm>
              <a:off x="11002992" y="2420888"/>
              <a:ext cx="277584" cy="729352"/>
            </a:xfrm>
            <a:prstGeom prst="rect">
              <a:avLst/>
            </a:prstGeom>
            <a:grp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sp>
        <p:nvSpPr>
          <p:cNvPr id="17" name="Tekstfelt 16"/>
          <p:cNvSpPr txBox="1"/>
          <p:nvPr/>
        </p:nvSpPr>
        <p:spPr>
          <a:xfrm>
            <a:off x="781583" y="5038437"/>
            <a:ext cx="3536417" cy="1323439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/>
              <a:t>The future cost of system integration</a:t>
            </a:r>
          </a:p>
          <a:p>
            <a:r>
              <a:rPr lang="en-GB" sz="1600" dirty="0"/>
              <a:t>is uncertain</a:t>
            </a:r>
          </a:p>
          <a:p>
            <a:endParaRPr lang="en-GB" sz="1600" dirty="0"/>
          </a:p>
          <a:p>
            <a:r>
              <a:rPr lang="en-GB" sz="1600" dirty="0" smtClean="0"/>
              <a:t>System integration depends on</a:t>
            </a:r>
            <a:r>
              <a:rPr lang="en-GB" sz="1600" dirty="0"/>
              <a:t> </a:t>
            </a:r>
            <a:r>
              <a:rPr lang="en-GB" sz="1600" dirty="0" smtClean="0"/>
              <a:t>local</a:t>
            </a:r>
          </a:p>
          <a:p>
            <a:r>
              <a:rPr lang="en-GB" sz="1600" dirty="0" smtClean="0"/>
              <a:t>and foreign dispatchable</a:t>
            </a:r>
            <a:r>
              <a:rPr lang="en-GB" sz="1600" dirty="0"/>
              <a:t> </a:t>
            </a:r>
            <a:r>
              <a:rPr lang="en-GB" sz="1600" dirty="0" smtClean="0"/>
              <a:t>resources.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4530989" y="5877272"/>
            <a:ext cx="6922088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Could nearshore wind parks bring down the cost of wind energy?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4522167" y="4869160"/>
            <a:ext cx="4011291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*</a:t>
            </a:r>
            <a:r>
              <a:rPr lang="en-GB" sz="1600" dirty="0" smtClean="0"/>
              <a:t> </a:t>
            </a:r>
            <a:r>
              <a:rPr lang="en-US" sz="1200" dirty="0"/>
              <a:t>An integration value subtracted for dispatchable units</a:t>
            </a:r>
            <a:endParaRPr lang="en-GB" sz="1200" dirty="0" smtClean="0"/>
          </a:p>
        </p:txBody>
      </p:sp>
      <p:sp>
        <p:nvSpPr>
          <p:cNvPr id="20" name="Tekstfelt 19"/>
          <p:cNvSpPr txBox="1"/>
          <p:nvPr/>
        </p:nvSpPr>
        <p:spPr>
          <a:xfrm>
            <a:off x="8168722" y="3459009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>
                <a:solidFill>
                  <a:srgbClr val="FF0000"/>
                </a:solidFill>
              </a:rPr>
              <a:t>**</a:t>
            </a:r>
            <a:endParaRPr lang="da-DK" sz="1600" b="1" dirty="0">
              <a:solidFill>
                <a:srgbClr val="FF0000"/>
              </a:solidFill>
            </a:endParaRPr>
          </a:p>
        </p:txBody>
      </p:sp>
      <p:sp>
        <p:nvSpPr>
          <p:cNvPr id="21" name="Tekstfelt 20"/>
          <p:cNvSpPr txBox="1"/>
          <p:nvPr/>
        </p:nvSpPr>
        <p:spPr>
          <a:xfrm>
            <a:off x="4522167" y="5441330"/>
            <a:ext cx="7891636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Onshore wind is an attractive technology, but it is hard to find locations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84131" y="246501"/>
            <a:ext cx="1183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Economy 3</a:t>
            </a:r>
            <a:endParaRPr lang="en-GB" sz="1600" dirty="0"/>
          </a:p>
        </p:txBody>
      </p:sp>
      <p:sp>
        <p:nvSpPr>
          <p:cNvPr id="23" name="Tekstfelt 22"/>
          <p:cNvSpPr txBox="1"/>
          <p:nvPr/>
        </p:nvSpPr>
        <p:spPr>
          <a:xfrm>
            <a:off x="8559083" y="4869160"/>
            <a:ext cx="2910349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*</a:t>
            </a:r>
            <a:r>
              <a:rPr lang="en-GB" sz="1600" b="1" dirty="0">
                <a:solidFill>
                  <a:srgbClr val="FF0000"/>
                </a:solidFill>
              </a:rPr>
              <a:t> *</a:t>
            </a:r>
            <a:r>
              <a:rPr lang="en-GB" sz="1600" dirty="0" smtClean="0"/>
              <a:t> </a:t>
            </a:r>
            <a:r>
              <a:rPr lang="en-GB" sz="1200" dirty="0" smtClean="0"/>
              <a:t>Error in model: missing fixed O&amp;M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7032104" y="3611409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>
                <a:solidFill>
                  <a:srgbClr val="FF0000"/>
                </a:solidFill>
              </a:rPr>
              <a:t>*</a:t>
            </a:r>
            <a:endParaRPr lang="da-DK" sz="1600" b="1" dirty="0">
              <a:solidFill>
                <a:srgbClr val="FF0000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781583" y="1074222"/>
            <a:ext cx="3642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-cost added for coal and gas units</a:t>
            </a:r>
            <a:endParaRPr lang="en-GB" sz="1600" dirty="0"/>
          </a:p>
        </p:txBody>
      </p:sp>
      <p:grpSp>
        <p:nvGrpSpPr>
          <p:cNvPr id="15" name="Gruppe 14"/>
          <p:cNvGrpSpPr/>
          <p:nvPr/>
        </p:nvGrpSpPr>
        <p:grpSpPr>
          <a:xfrm>
            <a:off x="7406632" y="1387376"/>
            <a:ext cx="3153864" cy="601464"/>
            <a:chOff x="7406632" y="1387376"/>
            <a:chExt cx="3153864" cy="601464"/>
          </a:xfrm>
        </p:grpSpPr>
        <p:cxnSp>
          <p:nvCxnSpPr>
            <p:cNvPr id="9" name="Lige pilforbindelse 8"/>
            <p:cNvCxnSpPr/>
            <p:nvPr/>
          </p:nvCxnSpPr>
          <p:spPr bwMode="auto">
            <a:xfrm>
              <a:off x="7406632" y="138737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Lige pilforbindelse 24"/>
            <p:cNvCxnSpPr/>
            <p:nvPr/>
          </p:nvCxnSpPr>
          <p:spPr bwMode="auto">
            <a:xfrm>
              <a:off x="8040216" y="1387376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Lige pilforbindelse 25"/>
            <p:cNvCxnSpPr/>
            <p:nvPr/>
          </p:nvCxnSpPr>
          <p:spPr bwMode="auto">
            <a:xfrm>
              <a:off x="9264352" y="1628800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Lige pilforbindelse 26"/>
            <p:cNvCxnSpPr/>
            <p:nvPr/>
          </p:nvCxnSpPr>
          <p:spPr bwMode="auto">
            <a:xfrm>
              <a:off x="10560496" y="1628800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uppe 6"/>
          <p:cNvGrpSpPr/>
          <p:nvPr/>
        </p:nvGrpSpPr>
        <p:grpSpPr>
          <a:xfrm>
            <a:off x="5519936" y="1597942"/>
            <a:ext cx="1296144" cy="1003786"/>
            <a:chOff x="5519936" y="1597942"/>
            <a:chExt cx="1296144" cy="1003786"/>
          </a:xfrm>
        </p:grpSpPr>
        <p:cxnSp>
          <p:nvCxnSpPr>
            <p:cNvPr id="30" name="Lige pilforbindelse 29"/>
            <p:cNvCxnSpPr/>
            <p:nvPr/>
          </p:nvCxnSpPr>
          <p:spPr bwMode="auto">
            <a:xfrm>
              <a:off x="6816080" y="1808524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Lige pilforbindelse 30"/>
            <p:cNvCxnSpPr/>
            <p:nvPr/>
          </p:nvCxnSpPr>
          <p:spPr bwMode="auto">
            <a:xfrm>
              <a:off x="6168008" y="1597942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Lige pilforbindelse 31"/>
            <p:cNvCxnSpPr/>
            <p:nvPr/>
          </p:nvCxnSpPr>
          <p:spPr bwMode="auto">
            <a:xfrm>
              <a:off x="5519936" y="2241688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161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39616" y="361122"/>
            <a:ext cx="7200800" cy="576064"/>
          </a:xfrm>
        </p:spPr>
        <p:txBody>
          <a:bodyPr/>
          <a:lstStyle/>
          <a:p>
            <a:pPr algn="ctr"/>
            <a:r>
              <a:rPr lang="en-GB" dirty="0" smtClean="0"/>
              <a:t>History and Targets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 altLang="da-DK" smtClean="0"/>
              <a:t>13-14 September 2016</a:t>
            </a:r>
            <a:endParaRPr lang="en-GB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altLang="da-DK" smtClean="0"/>
              <a:t>Energy Group Meeting</a:t>
            </a:r>
            <a:endParaRPr lang="da-DK" alt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392E28-B984-450B-BFF5-9E627851EBE2}" type="slidenum">
              <a:rPr lang="da-DK" altLang="da-DK" smtClean="0"/>
              <a:pPr/>
              <a:t>2</a:t>
            </a:fld>
            <a:endParaRPr lang="da-DK" alt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2" y="1196752"/>
            <a:ext cx="5444098" cy="3600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196752"/>
            <a:ext cx="5448214" cy="36000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2" y="1196752"/>
            <a:ext cx="5444098" cy="3600000"/>
          </a:xfrm>
          <a:prstGeom prst="rect">
            <a:avLst/>
          </a:prstGeom>
        </p:spPr>
      </p:pic>
      <p:sp>
        <p:nvSpPr>
          <p:cNvPr id="10" name="Pladsholder til indhold 2"/>
          <p:cNvSpPr txBox="1">
            <a:spLocks/>
          </p:cNvSpPr>
          <p:nvPr/>
        </p:nvSpPr>
        <p:spPr>
          <a:xfrm>
            <a:off x="1703512" y="5269682"/>
            <a:ext cx="9696411" cy="7950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The short-term target is </a:t>
            </a:r>
            <a:r>
              <a:rPr lang="en-GB" sz="1600" b="1" dirty="0" smtClean="0">
                <a:solidFill>
                  <a:srgbClr val="0070C0"/>
                </a:solidFill>
              </a:rPr>
              <a:t>50% wind electricity by 2020</a:t>
            </a:r>
          </a:p>
          <a:p>
            <a:r>
              <a:rPr lang="en-GB" sz="1600" dirty="0" smtClean="0"/>
              <a:t>Most parties agree on </a:t>
            </a:r>
            <a:r>
              <a:rPr lang="en-GB" sz="1600" b="1" dirty="0" smtClean="0">
                <a:solidFill>
                  <a:srgbClr val="0070C0"/>
                </a:solidFill>
              </a:rPr>
              <a:t>a fossil free society </a:t>
            </a:r>
            <a:r>
              <a:rPr lang="en-GB" sz="1600" dirty="0" smtClean="0"/>
              <a:t>as the target for </a:t>
            </a:r>
            <a:r>
              <a:rPr lang="en-GB" sz="1600" b="1" dirty="0" smtClean="0">
                <a:solidFill>
                  <a:srgbClr val="0070C0"/>
                </a:solidFill>
              </a:rPr>
              <a:t>2050</a:t>
            </a:r>
          </a:p>
        </p:txBody>
      </p:sp>
      <p:grpSp>
        <p:nvGrpSpPr>
          <p:cNvPr id="7" name="Gruppe 6"/>
          <p:cNvGrpSpPr/>
          <p:nvPr/>
        </p:nvGrpSpPr>
        <p:grpSpPr>
          <a:xfrm>
            <a:off x="9108139" y="1845753"/>
            <a:ext cx="2575862" cy="865206"/>
            <a:chOff x="9108139" y="1845753"/>
            <a:chExt cx="2575862" cy="865206"/>
          </a:xfrm>
        </p:grpSpPr>
        <p:grpSp>
          <p:nvGrpSpPr>
            <p:cNvPr id="17" name="Gruppe 16"/>
            <p:cNvGrpSpPr/>
            <p:nvPr/>
          </p:nvGrpSpPr>
          <p:grpSpPr>
            <a:xfrm>
              <a:off x="9589805" y="1845753"/>
              <a:ext cx="2073876" cy="246221"/>
              <a:chOff x="9589805" y="1845753"/>
              <a:chExt cx="2073876" cy="246221"/>
            </a:xfrm>
          </p:grpSpPr>
          <p:cxnSp>
            <p:nvCxnSpPr>
              <p:cNvPr id="12" name="Lige pilforbindelse 11"/>
              <p:cNvCxnSpPr/>
              <p:nvPr/>
            </p:nvCxnSpPr>
            <p:spPr bwMode="auto">
              <a:xfrm>
                <a:off x="10647680" y="1981200"/>
                <a:ext cx="1016001" cy="14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stealt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kstfelt 12"/>
              <p:cNvSpPr txBox="1"/>
              <p:nvPr/>
            </p:nvSpPr>
            <p:spPr>
              <a:xfrm>
                <a:off x="9589805" y="1845753"/>
                <a:ext cx="9332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000" dirty="0" smtClean="0"/>
                  <a:t>New offshore</a:t>
                </a:r>
                <a:endParaRPr lang="da-DK" sz="1000" dirty="0"/>
              </a:p>
            </p:txBody>
          </p:sp>
        </p:grpSp>
        <p:grpSp>
          <p:nvGrpSpPr>
            <p:cNvPr id="16" name="Gruppe 15"/>
            <p:cNvGrpSpPr/>
            <p:nvPr/>
          </p:nvGrpSpPr>
          <p:grpSpPr>
            <a:xfrm>
              <a:off x="9108139" y="2464738"/>
              <a:ext cx="2575862" cy="246221"/>
              <a:chOff x="9108139" y="2464738"/>
              <a:chExt cx="2575862" cy="246221"/>
            </a:xfrm>
          </p:grpSpPr>
          <p:cxnSp>
            <p:nvCxnSpPr>
              <p:cNvPr id="11" name="Lige pilforbindelse 10"/>
              <p:cNvCxnSpPr/>
              <p:nvPr/>
            </p:nvCxnSpPr>
            <p:spPr bwMode="auto">
              <a:xfrm>
                <a:off x="10056440" y="2564904"/>
                <a:ext cx="1627561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stealt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kstfelt 14"/>
              <p:cNvSpPr txBox="1"/>
              <p:nvPr/>
            </p:nvSpPr>
            <p:spPr>
              <a:xfrm>
                <a:off x="9108139" y="2464738"/>
                <a:ext cx="9252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000" dirty="0" smtClean="0"/>
                  <a:t>New onshore</a:t>
                </a:r>
                <a:endParaRPr lang="da-DK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3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4585" y="476672"/>
            <a:ext cx="6345140" cy="601662"/>
          </a:xfrm>
        </p:spPr>
        <p:txBody>
          <a:bodyPr/>
          <a:lstStyle/>
          <a:p>
            <a:pPr algn="ctr"/>
            <a:r>
              <a:rPr lang="en-GB" dirty="0" smtClean="0"/>
              <a:t>Three Fuel Price Forecasts</a:t>
            </a:r>
            <a:endParaRPr lang="en-GB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306934"/>
            <a:ext cx="6176213" cy="4684713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13-14 September 2016</a:t>
            </a:r>
            <a:endParaRPr lang="en-GB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a-DK" dirty="0" smtClean="0"/>
              <a:t>Energy Group Meeting</a:t>
            </a:r>
            <a:endParaRPr lang="en-GB" alt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97BE-6909-4124-9B0A-398FEDA1157D}" type="slidenum">
              <a:rPr lang="en-GB" altLang="da-DK" smtClean="0"/>
              <a:pPr/>
              <a:t>3</a:t>
            </a:fld>
            <a:endParaRPr lang="en-GB" altLang="da-DK" dirty="0"/>
          </a:p>
        </p:txBody>
      </p:sp>
      <p:grpSp>
        <p:nvGrpSpPr>
          <p:cNvPr id="16" name="Gruppe 15"/>
          <p:cNvGrpSpPr/>
          <p:nvPr/>
        </p:nvGrpSpPr>
        <p:grpSpPr>
          <a:xfrm>
            <a:off x="4646099" y="1988840"/>
            <a:ext cx="6130421" cy="2811677"/>
            <a:chOff x="4646099" y="2132856"/>
            <a:chExt cx="6130421" cy="2811677"/>
          </a:xfrm>
        </p:grpSpPr>
        <p:cxnSp>
          <p:nvCxnSpPr>
            <p:cNvPr id="9" name="Lige forbindelse 8"/>
            <p:cNvCxnSpPr/>
            <p:nvPr/>
          </p:nvCxnSpPr>
          <p:spPr bwMode="auto">
            <a:xfrm>
              <a:off x="4646099" y="2235200"/>
              <a:ext cx="19034" cy="270933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kstfelt 13"/>
            <p:cNvSpPr txBox="1"/>
            <p:nvPr/>
          </p:nvSpPr>
          <p:spPr>
            <a:xfrm>
              <a:off x="8443381" y="2132856"/>
              <a:ext cx="233313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2020:</a:t>
              </a:r>
              <a:endParaRPr lang="en-GB" b="1" dirty="0">
                <a:solidFill>
                  <a:srgbClr val="FF0000"/>
                </a:solidFill>
              </a:endParaRPr>
            </a:p>
            <a:p>
              <a:endParaRPr lang="en-GB" sz="1800" dirty="0" smtClean="0"/>
            </a:p>
            <a:p>
              <a:r>
                <a:rPr lang="en-GB" sz="1800" dirty="0" smtClean="0"/>
                <a:t>60 or 120 DKK/GJ?</a:t>
              </a:r>
            </a:p>
            <a:p>
              <a:endParaRPr lang="en-GB" sz="1800" dirty="0" smtClean="0"/>
            </a:p>
            <a:p>
              <a:r>
                <a:rPr lang="en-GB" sz="1800" dirty="0" smtClean="0"/>
                <a:t>(56 or 112 $/barrel?)</a:t>
              </a:r>
              <a:endParaRPr lang="en-GB" sz="1800" dirty="0"/>
            </a:p>
          </p:txBody>
        </p:sp>
      </p:grpSp>
      <p:sp>
        <p:nvSpPr>
          <p:cNvPr id="17" name="Tekstfelt 16"/>
          <p:cNvSpPr txBox="1"/>
          <p:nvPr/>
        </p:nvSpPr>
        <p:spPr>
          <a:xfrm>
            <a:off x="8430179" y="1412776"/>
            <a:ext cx="2963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Fuel prices are unpredictable –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8457819" y="4149080"/>
            <a:ext cx="3050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 range from 30 to 120 DKK/GJ</a:t>
            </a:r>
          </a:p>
          <a:p>
            <a:r>
              <a:rPr lang="en-GB" sz="1600" dirty="0" smtClean="0"/>
              <a:t>could be possible</a:t>
            </a:r>
            <a:endParaRPr lang="en-GB" sz="1600" dirty="0"/>
          </a:p>
        </p:txBody>
      </p:sp>
      <p:sp>
        <p:nvSpPr>
          <p:cNvPr id="12" name="Tekstfelt 11"/>
          <p:cNvSpPr txBox="1"/>
          <p:nvPr/>
        </p:nvSpPr>
        <p:spPr>
          <a:xfrm>
            <a:off x="8472264" y="5085184"/>
            <a:ext cx="1872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Crisis or not crisis?</a:t>
            </a:r>
          </a:p>
          <a:p>
            <a:endParaRPr lang="en-GB" sz="1600" dirty="0"/>
          </a:p>
          <a:p>
            <a:r>
              <a:rPr lang="en-GB" sz="1600" dirty="0" smtClean="0"/>
              <a:t>Predicting crises?</a:t>
            </a:r>
            <a:endParaRPr lang="en-GB" sz="1600" dirty="0"/>
          </a:p>
        </p:txBody>
      </p:sp>
      <p:sp>
        <p:nvSpPr>
          <p:cNvPr id="3" name="Tekstfelt 2"/>
          <p:cNvSpPr txBox="1"/>
          <p:nvPr/>
        </p:nvSpPr>
        <p:spPr>
          <a:xfrm>
            <a:off x="3647728" y="2996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3392933" y="2645677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solidFill>
                  <a:srgbClr val="0070C0"/>
                </a:solidFill>
              </a:rPr>
              <a:t>2014</a:t>
            </a:r>
            <a:endParaRPr lang="da-DK" sz="2000" dirty="0">
              <a:solidFill>
                <a:srgbClr val="0070C0"/>
              </a:solidFill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3745141" y="3360142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solidFill>
                  <a:srgbClr val="0070C0"/>
                </a:solidFill>
              </a:rPr>
              <a:t>2015</a:t>
            </a:r>
            <a:endParaRPr lang="da-DK" sz="2000" dirty="0">
              <a:solidFill>
                <a:srgbClr val="0070C0"/>
              </a:solidFill>
            </a:endParaRPr>
          </a:p>
        </p:txBody>
      </p:sp>
      <p:sp>
        <p:nvSpPr>
          <p:cNvPr id="18" name="Tekstfelt 17"/>
          <p:cNvSpPr txBox="1"/>
          <p:nvPr/>
        </p:nvSpPr>
        <p:spPr>
          <a:xfrm>
            <a:off x="3817149" y="3896136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solidFill>
                  <a:srgbClr val="0070C0"/>
                </a:solidFill>
              </a:rPr>
              <a:t>2016</a:t>
            </a:r>
            <a:endParaRPr lang="da-DK" sz="2000" dirty="0">
              <a:solidFill>
                <a:srgbClr val="0070C0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984131" y="246501"/>
            <a:ext cx="1183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Economy 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742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7" y="1412776"/>
            <a:ext cx="6839625" cy="3497612"/>
          </a:xfrm>
          <a:prstGeom prst="rect">
            <a:avLst/>
          </a:prstGeom>
        </p:spPr>
      </p:pic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412776"/>
            <a:ext cx="6831325" cy="349336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379066"/>
            <a:ext cx="10153128" cy="601662"/>
          </a:xfrm>
        </p:spPr>
        <p:txBody>
          <a:bodyPr/>
          <a:lstStyle/>
          <a:p>
            <a:pPr algn="ctr"/>
            <a:r>
              <a:rPr lang="en-GB" dirty="0" smtClean="0"/>
              <a:t>Calculated Electricity Cost from New Power Plants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596008" y="6309320"/>
            <a:ext cx="2540000" cy="457200"/>
          </a:xfrm>
        </p:spPr>
        <p:txBody>
          <a:bodyPr/>
          <a:lstStyle/>
          <a:p>
            <a:r>
              <a:rPr lang="da-DK" altLang="da-DK" smtClean="0"/>
              <a:t>13-14 September 2016</a:t>
            </a:r>
            <a:endParaRPr lang="en-GB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644008" y="6309320"/>
            <a:ext cx="3860800" cy="457200"/>
          </a:xfrm>
        </p:spPr>
        <p:txBody>
          <a:bodyPr/>
          <a:lstStyle/>
          <a:p>
            <a:r>
              <a:rPr lang="en-GB" altLang="da-DK" dirty="0" smtClean="0"/>
              <a:t>Energy Group Meeting</a:t>
            </a:r>
            <a:endParaRPr lang="en-GB" alt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9114408" y="6309320"/>
            <a:ext cx="2540000" cy="457200"/>
          </a:xfrm>
        </p:spPr>
        <p:txBody>
          <a:bodyPr/>
          <a:lstStyle/>
          <a:p>
            <a:fld id="{F1B597BE-6909-4124-9B0A-398FEDA1157D}" type="slidenum">
              <a:rPr lang="en-GB" altLang="da-DK" smtClean="0"/>
              <a:pPr/>
              <a:t>4</a:t>
            </a:fld>
            <a:endParaRPr lang="en-GB" altLang="da-DK" dirty="0"/>
          </a:p>
        </p:txBody>
      </p:sp>
      <p:grpSp>
        <p:nvGrpSpPr>
          <p:cNvPr id="22" name="Gruppe 21"/>
          <p:cNvGrpSpPr/>
          <p:nvPr/>
        </p:nvGrpSpPr>
        <p:grpSpPr>
          <a:xfrm>
            <a:off x="839416" y="1412776"/>
            <a:ext cx="9904560" cy="1182643"/>
            <a:chOff x="839416" y="1412776"/>
            <a:chExt cx="9904560" cy="1182643"/>
          </a:xfrm>
        </p:grpSpPr>
        <p:sp>
          <p:nvSpPr>
            <p:cNvPr id="9" name="Ellipse 8"/>
            <p:cNvSpPr/>
            <p:nvPr/>
          </p:nvSpPr>
          <p:spPr bwMode="auto">
            <a:xfrm>
              <a:off x="5375920" y="2163371"/>
              <a:ext cx="5368056" cy="432048"/>
            </a:xfrm>
            <a:prstGeom prst="ellips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2" name="Pladsholder til indhold 2"/>
            <p:cNvSpPr txBox="1">
              <a:spLocks/>
            </p:cNvSpPr>
            <p:nvPr/>
          </p:nvSpPr>
          <p:spPr>
            <a:xfrm>
              <a:off x="839416" y="1412776"/>
              <a:ext cx="3162944" cy="1035311"/>
            </a:xfrm>
            <a:prstGeom prst="rect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 smtClean="0"/>
                <a:t>Expensive technologies</a:t>
              </a:r>
            </a:p>
            <a:p>
              <a:pPr lvl="1"/>
              <a:r>
                <a:rPr lang="en-GB" dirty="0" smtClean="0"/>
                <a:t>Offshore wind</a:t>
              </a:r>
            </a:p>
            <a:p>
              <a:pPr lvl="1"/>
              <a:r>
                <a:rPr lang="en-GB" dirty="0" smtClean="0"/>
                <a:t>CHP biomass</a:t>
              </a:r>
            </a:p>
          </p:txBody>
        </p:sp>
        <p:cxnSp>
          <p:nvCxnSpPr>
            <p:cNvPr id="16" name="Lige forbindelse 15"/>
            <p:cNvCxnSpPr/>
            <p:nvPr/>
          </p:nvCxnSpPr>
          <p:spPr bwMode="auto">
            <a:xfrm>
              <a:off x="4002360" y="2204864"/>
              <a:ext cx="1373560" cy="1745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uppe 22"/>
          <p:cNvGrpSpPr/>
          <p:nvPr/>
        </p:nvGrpSpPr>
        <p:grpSpPr>
          <a:xfrm>
            <a:off x="839416" y="2595047"/>
            <a:ext cx="5976664" cy="459214"/>
            <a:chOff x="839416" y="2595047"/>
            <a:chExt cx="5976664" cy="459214"/>
          </a:xfrm>
        </p:grpSpPr>
        <p:sp>
          <p:nvSpPr>
            <p:cNvPr id="11" name="Ellipse 10"/>
            <p:cNvSpPr/>
            <p:nvPr/>
          </p:nvSpPr>
          <p:spPr bwMode="auto">
            <a:xfrm>
              <a:off x="6240016" y="2623394"/>
              <a:ext cx="576064" cy="157501"/>
            </a:xfrm>
            <a:prstGeom prst="ellips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3" name="Pladsholder til indhold 2"/>
            <p:cNvSpPr txBox="1">
              <a:spLocks/>
            </p:cNvSpPr>
            <p:nvPr/>
          </p:nvSpPr>
          <p:spPr>
            <a:xfrm>
              <a:off x="839416" y="2595047"/>
              <a:ext cx="3162944" cy="459214"/>
            </a:xfrm>
            <a:prstGeom prst="rect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 smtClean="0"/>
                <a:t>Solar power</a:t>
              </a:r>
              <a:endParaRPr lang="en-GB" dirty="0" smtClean="0"/>
            </a:p>
          </p:txBody>
        </p:sp>
        <p:cxnSp>
          <p:nvCxnSpPr>
            <p:cNvPr id="18" name="Lige forbindelse 17"/>
            <p:cNvCxnSpPr>
              <a:stCxn id="11" idx="2"/>
              <a:endCxn id="13" idx="3"/>
            </p:cNvCxnSpPr>
            <p:nvPr/>
          </p:nvCxnSpPr>
          <p:spPr bwMode="auto">
            <a:xfrm flipH="1">
              <a:off x="4002360" y="2702145"/>
              <a:ext cx="2237656" cy="1225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uppe 23"/>
          <p:cNvGrpSpPr/>
          <p:nvPr/>
        </p:nvGrpSpPr>
        <p:grpSpPr>
          <a:xfrm>
            <a:off x="839416" y="2780895"/>
            <a:ext cx="10526960" cy="1728225"/>
            <a:chOff x="839416" y="2780895"/>
            <a:chExt cx="10526960" cy="1728225"/>
          </a:xfrm>
        </p:grpSpPr>
        <p:sp>
          <p:nvSpPr>
            <p:cNvPr id="10" name="Ellipse 9"/>
            <p:cNvSpPr/>
            <p:nvPr/>
          </p:nvSpPr>
          <p:spPr bwMode="auto">
            <a:xfrm>
              <a:off x="4871864" y="2780895"/>
              <a:ext cx="6494512" cy="676047"/>
            </a:xfrm>
            <a:prstGeom prst="ellips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4" name="Pladsholder til indhold 2"/>
            <p:cNvSpPr txBox="1">
              <a:spLocks/>
            </p:cNvSpPr>
            <p:nvPr/>
          </p:nvSpPr>
          <p:spPr>
            <a:xfrm>
              <a:off x="839416" y="3257785"/>
              <a:ext cx="3162944" cy="1251335"/>
            </a:xfrm>
            <a:prstGeom prst="rect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 smtClean="0"/>
                <a:t>Cheap technologies</a:t>
              </a:r>
            </a:p>
            <a:p>
              <a:pPr lvl="1"/>
              <a:r>
                <a:rPr lang="en-GB" dirty="0" smtClean="0"/>
                <a:t>Onshore wind</a:t>
              </a:r>
            </a:p>
            <a:p>
              <a:pPr lvl="1"/>
              <a:r>
                <a:rPr lang="en-GB" dirty="0" smtClean="0"/>
                <a:t>CHP gas (SC and CC)</a:t>
              </a:r>
            </a:p>
            <a:p>
              <a:pPr lvl="1"/>
              <a:r>
                <a:rPr lang="en-GB" dirty="0" smtClean="0"/>
                <a:t>CHP coal</a:t>
              </a:r>
            </a:p>
          </p:txBody>
        </p:sp>
        <p:cxnSp>
          <p:nvCxnSpPr>
            <p:cNvPr id="20" name="Lige forbindelse 19"/>
            <p:cNvCxnSpPr/>
            <p:nvPr/>
          </p:nvCxnSpPr>
          <p:spPr bwMode="auto">
            <a:xfrm flipH="1">
              <a:off x="4002360" y="3198682"/>
              <a:ext cx="1013520" cy="3828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kstfelt 20"/>
          <p:cNvSpPr txBox="1"/>
          <p:nvPr/>
        </p:nvSpPr>
        <p:spPr>
          <a:xfrm>
            <a:off x="5473599" y="6001543"/>
            <a:ext cx="4535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Model and data: Danish Energy Agency (DEA) 2014/15</a:t>
            </a:r>
          </a:p>
        </p:txBody>
      </p:sp>
      <p:grpSp>
        <p:nvGrpSpPr>
          <p:cNvPr id="27" name="Gruppe 26"/>
          <p:cNvGrpSpPr/>
          <p:nvPr/>
        </p:nvGrpSpPr>
        <p:grpSpPr>
          <a:xfrm>
            <a:off x="839416" y="5067841"/>
            <a:ext cx="4087516" cy="1241479"/>
            <a:chOff x="839416" y="4970404"/>
            <a:chExt cx="4087516" cy="1241479"/>
          </a:xfrm>
        </p:grpSpPr>
        <p:pic>
          <p:nvPicPr>
            <p:cNvPr id="25" name="Billed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6" y="5373217"/>
              <a:ext cx="4087516" cy="838666"/>
            </a:xfrm>
            <a:prstGeom prst="rect">
              <a:avLst/>
            </a:prstGeom>
          </p:spPr>
        </p:pic>
        <p:sp>
          <p:nvSpPr>
            <p:cNvPr id="26" name="Tekstfelt 25"/>
            <p:cNvSpPr txBox="1"/>
            <p:nvPr/>
          </p:nvSpPr>
          <p:spPr>
            <a:xfrm>
              <a:off x="890366" y="4970404"/>
              <a:ext cx="11480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DEA 2014:</a:t>
              </a:r>
              <a:endParaRPr lang="en-GB" sz="1600" dirty="0"/>
            </a:p>
          </p:txBody>
        </p:sp>
      </p:grpSp>
      <p:sp>
        <p:nvSpPr>
          <p:cNvPr id="3" name="Tekstfelt 2"/>
          <p:cNvSpPr txBox="1"/>
          <p:nvPr/>
        </p:nvSpPr>
        <p:spPr>
          <a:xfrm>
            <a:off x="5519936" y="5301208"/>
            <a:ext cx="566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A sensitivity analysis </a:t>
            </a:r>
            <a:r>
              <a:rPr lang="en-GB" sz="1400" dirty="0" smtClean="0"/>
              <a:t>– (Three fuel price forecasts)</a:t>
            </a:r>
          </a:p>
          <a:p>
            <a:r>
              <a:rPr lang="en-GB" sz="1400" dirty="0"/>
              <a:t>The fuel price forecast is the only difference between the three </a:t>
            </a:r>
            <a:r>
              <a:rPr lang="en-GB" sz="1400" dirty="0" smtClean="0"/>
              <a:t>cases</a:t>
            </a:r>
            <a:endParaRPr lang="en-GB" sz="1400" dirty="0"/>
          </a:p>
        </p:txBody>
      </p:sp>
      <p:sp>
        <p:nvSpPr>
          <p:cNvPr id="28" name="Tekstfelt 27"/>
          <p:cNvSpPr txBox="1"/>
          <p:nvPr/>
        </p:nvSpPr>
        <p:spPr>
          <a:xfrm>
            <a:off x="984131" y="246501"/>
            <a:ext cx="1183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Economy 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5911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5480" y="116632"/>
            <a:ext cx="4561415" cy="601662"/>
          </a:xfrm>
        </p:spPr>
        <p:txBody>
          <a:bodyPr/>
          <a:lstStyle/>
          <a:p>
            <a:r>
              <a:rPr lang="en-GB" dirty="0" smtClean="0"/>
              <a:t>Nearshore Wind Farms</a:t>
            </a:r>
            <a:endParaRPr lang="en-GB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67" y="900244"/>
            <a:ext cx="3848529" cy="2888796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13-14 September 2016</a:t>
            </a:r>
            <a:endParaRPr lang="en-GB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a-DK" dirty="0" smtClean="0"/>
              <a:t>Energy Group Meeting</a:t>
            </a:r>
            <a:endParaRPr lang="en-GB" alt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97BE-6909-4124-9B0A-398FEDA1157D}" type="slidenum">
              <a:rPr lang="en-GB" altLang="da-DK" smtClean="0"/>
              <a:pPr/>
              <a:t>5</a:t>
            </a:fld>
            <a:endParaRPr lang="en-GB" altLang="da-DK" dirty="0"/>
          </a:p>
        </p:txBody>
      </p:sp>
      <p:sp>
        <p:nvSpPr>
          <p:cNvPr id="10" name="Pladsholder til indhold 2"/>
          <p:cNvSpPr txBox="1">
            <a:spLocks/>
          </p:cNvSpPr>
          <p:nvPr/>
        </p:nvSpPr>
        <p:spPr>
          <a:xfrm>
            <a:off x="839417" y="4106951"/>
            <a:ext cx="5400599" cy="241839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2012: Political agreement on new 1000 MW offshore and 500 MW nearshore wind parks until 2020</a:t>
            </a:r>
          </a:p>
          <a:p>
            <a:r>
              <a:rPr lang="en-GB" sz="1600" dirty="0" smtClean="0"/>
              <a:t>Resistance from tourist industry and local residents</a:t>
            </a:r>
          </a:p>
          <a:p>
            <a:r>
              <a:rPr lang="en-GB" sz="1600" dirty="0" smtClean="0"/>
              <a:t>2014: EU: Danish PSO subsidies are not legal</a:t>
            </a:r>
          </a:p>
          <a:p>
            <a:r>
              <a:rPr lang="en-GB" sz="1600" dirty="0" smtClean="0"/>
              <a:t>2015: </a:t>
            </a:r>
            <a:r>
              <a:rPr lang="en-GB" sz="1600" dirty="0" smtClean="0"/>
              <a:t>Tender </a:t>
            </a:r>
            <a:r>
              <a:rPr lang="en-GB" sz="1600" dirty="0" smtClean="0"/>
              <a:t>document on 350 MW nearshore wind farms</a:t>
            </a:r>
          </a:p>
          <a:p>
            <a:pPr lvl="1"/>
            <a:r>
              <a:rPr lang="en-GB" sz="1400" dirty="0" smtClean="0"/>
              <a:t>Price ceiling: 700 DKK/MWh</a:t>
            </a:r>
          </a:p>
        </p:txBody>
      </p:sp>
      <p:sp>
        <p:nvSpPr>
          <p:cNvPr id="12" name="Pladsholder til indhold 2"/>
          <p:cNvSpPr txBox="1">
            <a:spLocks/>
          </p:cNvSpPr>
          <p:nvPr/>
        </p:nvSpPr>
        <p:spPr>
          <a:xfrm>
            <a:off x="6658271" y="4106951"/>
            <a:ext cx="5054353" cy="20583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2016: </a:t>
            </a:r>
            <a:r>
              <a:rPr lang="en-GB" sz="1600" dirty="0" smtClean="0"/>
              <a:t>Concern </a:t>
            </a:r>
            <a:r>
              <a:rPr lang="en-GB" sz="1600" dirty="0" smtClean="0"/>
              <a:t>about the cost of wind power:</a:t>
            </a:r>
          </a:p>
          <a:p>
            <a:pPr lvl="1"/>
            <a:r>
              <a:rPr lang="en-GB" sz="1400" dirty="0" smtClean="0"/>
              <a:t>The subsidies are increasing </a:t>
            </a:r>
          </a:p>
          <a:p>
            <a:pPr lvl="1"/>
            <a:r>
              <a:rPr lang="en-GB" sz="1400" dirty="0" smtClean="0"/>
              <a:t>The EU problem may eventually move the subsidy cost from electricity consumers to the state</a:t>
            </a:r>
          </a:p>
          <a:p>
            <a:r>
              <a:rPr lang="en-GB" sz="1600" dirty="0"/>
              <a:t>The government </a:t>
            </a:r>
            <a:r>
              <a:rPr lang="en-GB" sz="1600" dirty="0" smtClean="0"/>
              <a:t>wants to postpone the final tender for both offshore and nearshore wind parks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336" y="908720"/>
            <a:ext cx="3260947" cy="26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5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883568"/>
          </a:xfrm>
        </p:spPr>
        <p:txBody>
          <a:bodyPr/>
          <a:lstStyle/>
          <a:p>
            <a:r>
              <a:rPr lang="en-GB" sz="2400" dirty="0" smtClean="0"/>
              <a:t>Latest news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600" dirty="0" smtClean="0"/>
              <a:t>12 September 2016 - Morning</a:t>
            </a:r>
            <a:endParaRPr lang="en-GB" sz="1600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87206"/>
            <a:ext cx="2190312" cy="2997778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40318" y="1340768"/>
            <a:ext cx="8063994" cy="667544"/>
          </a:xfrm>
        </p:spPr>
        <p:txBody>
          <a:bodyPr/>
          <a:lstStyle/>
          <a:p>
            <a:r>
              <a:rPr lang="en-GB" sz="2000" dirty="0" smtClean="0"/>
              <a:t>”Wind industry promises historically cheap offshore parks”</a:t>
            </a:r>
            <a:endParaRPr lang="en-GB" sz="20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da-DK" dirty="0" smtClean="0"/>
              <a:t>13-14 September 2016</a:t>
            </a:r>
            <a:endParaRPr lang="en-GB" alt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a-DK" dirty="0" smtClean="0"/>
              <a:t>Energy Group Meeting</a:t>
            </a:r>
            <a:endParaRPr lang="en-GB" alt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6ABA-4C3D-40FC-B5C6-DED2344C3AAE}" type="slidenum">
              <a:rPr lang="en-GB" altLang="da-DK" smtClean="0"/>
              <a:pPr/>
              <a:t>6</a:t>
            </a:fld>
            <a:endParaRPr lang="en-GB" altLang="da-DK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839416" y="1988840"/>
            <a:ext cx="3932767" cy="44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sz="1600" dirty="0" smtClean="0"/>
              <a:t>12 September 2016 - Noon</a:t>
            </a:r>
            <a:endParaRPr lang="en-GB" sz="1600" dirty="0"/>
          </a:p>
        </p:txBody>
      </p:sp>
      <p:sp>
        <p:nvSpPr>
          <p:cNvPr id="10" name="Pladsholder til tekst 3"/>
          <p:cNvSpPr txBox="1">
            <a:spLocks/>
          </p:cNvSpPr>
          <p:nvPr/>
        </p:nvSpPr>
        <p:spPr bwMode="auto">
          <a:xfrm>
            <a:off x="839416" y="2492896"/>
            <a:ext cx="691276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/>
              <a:t>Vattenfall</a:t>
            </a:r>
            <a:r>
              <a:rPr lang="en-GB" sz="2000" dirty="0" smtClean="0"/>
              <a:t> proposal wins: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350 MW nearshore wind parks: 475 DKK/MWh</a:t>
            </a:r>
            <a:endParaRPr lang="en-GB" sz="2000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63" y="3429000"/>
            <a:ext cx="6407340" cy="3096344"/>
          </a:xfrm>
          <a:prstGeom prst="rect">
            <a:avLst/>
          </a:prstGeom>
        </p:spPr>
      </p:pic>
      <p:sp>
        <p:nvSpPr>
          <p:cNvPr id="12" name="Pladsholder til tekst 3"/>
          <p:cNvSpPr txBox="1">
            <a:spLocks/>
          </p:cNvSpPr>
          <p:nvPr/>
        </p:nvSpPr>
        <p:spPr bwMode="auto">
          <a:xfrm>
            <a:off x="839416" y="3501008"/>
            <a:ext cx="3732584" cy="212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Government:</a:t>
            </a:r>
          </a:p>
          <a:p>
            <a:r>
              <a:rPr lang="en-GB" sz="2000" dirty="0" smtClean="0"/>
              <a:t>Necessary support will be much higher than assumed in the political agreement from 2012 due to new energy price forecasts.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77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4536504" cy="521512"/>
          </a:xfrm>
        </p:spPr>
        <p:txBody>
          <a:bodyPr/>
          <a:lstStyle/>
          <a:p>
            <a:r>
              <a:rPr lang="en-GB" dirty="0" smtClean="0"/>
              <a:t>Security of supply </a:t>
            </a:r>
            <a:r>
              <a:rPr lang="en-GB" b="1" dirty="0" smtClean="0"/>
              <a:t>in 2020</a:t>
            </a:r>
            <a:endParaRPr lang="en-GB" b="1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404664"/>
            <a:ext cx="5544616" cy="5815499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13-14 September 2016</a:t>
            </a:r>
            <a:endParaRPr lang="da-DK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97BE-6909-4124-9B0A-398FEDA1157D}" type="slidenum">
              <a:rPr lang="da-DK" altLang="da-DK" smtClean="0"/>
              <a:pPr/>
              <a:t>7</a:t>
            </a:fld>
            <a:endParaRPr lang="da-DK" altLang="da-DK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862964" y="886597"/>
            <a:ext cx="5184575" cy="549473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600" dirty="0" smtClean="0"/>
              <a:t>A European matter</a:t>
            </a:r>
          </a:p>
          <a:p>
            <a:pPr>
              <a:spcAft>
                <a:spcPts val="0"/>
              </a:spcAft>
            </a:pPr>
            <a:r>
              <a:rPr lang="en-GB" sz="1600" dirty="0" smtClean="0"/>
              <a:t>The </a:t>
            </a:r>
            <a:r>
              <a:rPr lang="en-GB" sz="1600" dirty="0"/>
              <a:t>ENTSO-E 2016 adequacy forecast </a:t>
            </a:r>
            <a:endParaRPr lang="en-GB" sz="1600" dirty="0" smtClean="0"/>
          </a:p>
          <a:p>
            <a:pPr lvl="1">
              <a:spcAft>
                <a:spcPts val="600"/>
              </a:spcAft>
            </a:pPr>
            <a:r>
              <a:rPr lang="en-GB" dirty="0" smtClean="0"/>
              <a:t>Based on four different statistical methods</a:t>
            </a:r>
          </a:p>
          <a:p>
            <a:pPr>
              <a:spcAft>
                <a:spcPts val="0"/>
              </a:spcAft>
            </a:pPr>
            <a:r>
              <a:rPr lang="en-GB" sz="1600" dirty="0" smtClean="0"/>
              <a:t>Quantifying security of supply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ENS: Energy Not Supplied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LOLE: Loss Of Load Expectation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The calculations include interconnectors and their reliability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The </a:t>
            </a:r>
            <a:r>
              <a:rPr lang="en-GB" sz="1400" dirty="0"/>
              <a:t>2020 results are average values for </a:t>
            </a:r>
            <a:r>
              <a:rPr lang="en-GB" sz="1400" dirty="0" smtClean="0"/>
              <a:t>the four tools</a:t>
            </a:r>
          </a:p>
          <a:p>
            <a:pPr lvl="1">
              <a:spcAft>
                <a:spcPts val="600"/>
              </a:spcAft>
            </a:pPr>
            <a:r>
              <a:rPr lang="en-GB" sz="1400" dirty="0" smtClean="0"/>
              <a:t>Traditional security requirement: LOLE &lt; 1 h/year</a:t>
            </a:r>
          </a:p>
          <a:p>
            <a:pPr>
              <a:spcAft>
                <a:spcPts val="0"/>
              </a:spcAft>
            </a:pPr>
            <a:r>
              <a:rPr lang="en-GB" sz="1600" dirty="0" smtClean="0"/>
              <a:t>Denmark is expected to have acceptable security of supply in 2020</a:t>
            </a:r>
          </a:p>
          <a:p>
            <a:pPr lvl="1">
              <a:spcAft>
                <a:spcPts val="600"/>
              </a:spcAft>
            </a:pPr>
            <a:r>
              <a:rPr lang="en-GB" sz="1400" dirty="0" smtClean="0"/>
              <a:t>High interconnector capacity offsets lack of dispatchable capacity</a:t>
            </a:r>
          </a:p>
          <a:p>
            <a:pPr>
              <a:spcAft>
                <a:spcPts val="0"/>
              </a:spcAft>
            </a:pPr>
            <a:r>
              <a:rPr lang="en-GB" sz="1600" dirty="0" smtClean="0"/>
              <a:t>GB: LOLE = 7.6</a:t>
            </a:r>
            <a:r>
              <a:rPr lang="en-GB" sz="1600" dirty="0"/>
              <a:t> </a:t>
            </a:r>
            <a:r>
              <a:rPr lang="en-GB" sz="1600" dirty="0" smtClean="0"/>
              <a:t>hours</a:t>
            </a:r>
          </a:p>
          <a:p>
            <a:pPr lvl="1">
              <a:spcAft>
                <a:spcPts val="0"/>
              </a:spcAft>
            </a:pPr>
            <a:r>
              <a:rPr lang="en-GB" sz="1400" dirty="0" smtClean="0"/>
              <a:t>The calculations were based on National Grid’s “Gone Green” scenario, but with conservative assumptions on interconnector capacity.</a:t>
            </a:r>
          </a:p>
          <a:p>
            <a:pPr lvl="1">
              <a:spcAft>
                <a:spcPts val="600"/>
              </a:spcAft>
            </a:pPr>
            <a:r>
              <a:rPr lang="en-GB" sz="1400" dirty="0" smtClean="0"/>
              <a:t>The adequacy forecast 2016: </a:t>
            </a:r>
            <a:r>
              <a:rPr lang="en-GB" sz="1400" i="1" dirty="0" smtClean="0"/>
              <a:t>The British capacity market will prevent capacity problems.</a:t>
            </a:r>
          </a:p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5503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332656"/>
            <a:ext cx="4536504" cy="504057"/>
          </a:xfrm>
        </p:spPr>
        <p:txBody>
          <a:bodyPr/>
          <a:lstStyle/>
          <a:p>
            <a:r>
              <a:rPr lang="en-GB" dirty="0" smtClean="0"/>
              <a:t>Security of supply </a:t>
            </a:r>
            <a:r>
              <a:rPr lang="en-GB" b="1" dirty="0" smtClean="0"/>
              <a:t>in 2025</a:t>
            </a:r>
            <a:endParaRPr lang="en-GB" b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13-14 September 2016</a:t>
            </a:r>
            <a:endParaRPr lang="da-DK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smtClean="0"/>
              <a:t>Energy Group Meeting</a:t>
            </a:r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97BE-6909-4124-9B0A-398FEDA1157D}" type="slidenum">
              <a:rPr lang="da-DK" altLang="da-DK" smtClean="0"/>
              <a:pPr/>
              <a:t>8</a:t>
            </a:fld>
            <a:endParaRPr lang="da-DK" altLang="da-DK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862964" y="1052737"/>
            <a:ext cx="4800987" cy="51278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600" dirty="0" smtClean="0"/>
              <a:t>Results for 2025 are not available as a map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Only results for 3 of the 4 methods available for 2025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The chart compares average results for 10 countries. The results from 2020 and 2025 are based on the same 3 methods.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ENTSO-E:</a:t>
            </a:r>
          </a:p>
          <a:p>
            <a:pPr lvl="1">
              <a:spcAft>
                <a:spcPts val="600"/>
              </a:spcAft>
            </a:pPr>
            <a:r>
              <a:rPr lang="en-GB" i="1" dirty="0" smtClean="0"/>
              <a:t>“</a:t>
            </a:r>
            <a:r>
              <a:rPr lang="en-US" i="1" dirty="0" smtClean="0"/>
              <a:t>An </a:t>
            </a:r>
            <a:r>
              <a:rPr lang="en-US" i="1" dirty="0"/>
              <a:t>increase in the occurrence of adequacy problems is observed in the 2025 scenario compared to the 2020 scenario</a:t>
            </a:r>
            <a:r>
              <a:rPr lang="en-US" i="1" dirty="0" smtClean="0"/>
              <a:t>.”</a:t>
            </a:r>
            <a:endParaRPr lang="en-GB" i="1" dirty="0" smtClean="0"/>
          </a:p>
          <a:p>
            <a:pPr>
              <a:spcAft>
                <a:spcPts val="600"/>
              </a:spcAft>
            </a:pPr>
            <a:r>
              <a:rPr lang="en-GB" sz="1600" dirty="0" smtClean="0"/>
              <a:t>Remember: </a:t>
            </a:r>
            <a:r>
              <a:rPr lang="en-GB" sz="1600" b="1" dirty="0" smtClean="0">
                <a:solidFill>
                  <a:srgbClr val="0070C0"/>
                </a:solidFill>
              </a:rPr>
              <a:t>One hour </a:t>
            </a:r>
            <a:r>
              <a:rPr lang="en-GB" sz="1600" dirty="0" smtClean="0"/>
              <a:t>per year is the traditional security limit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The ENTSO-E message: </a:t>
            </a:r>
          </a:p>
          <a:p>
            <a:pPr lvl="1">
              <a:spcAft>
                <a:spcPts val="600"/>
              </a:spcAft>
            </a:pPr>
            <a:r>
              <a:rPr lang="en-GB" i="1" dirty="0" smtClean="0"/>
              <a:t>“</a:t>
            </a:r>
            <a:r>
              <a:rPr lang="en-US" i="1" dirty="0"/>
              <a:t>The results highlight the need for increased transmission capacity as well as increased usage of flexibility in the future power system evolution.</a:t>
            </a:r>
            <a:r>
              <a:rPr lang="en-GB" i="1" dirty="0" smtClean="0"/>
              <a:t>”</a:t>
            </a:r>
          </a:p>
          <a:p>
            <a:endParaRPr lang="en-GB" sz="1600" dirty="0" smtClean="0"/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63" y="548680"/>
            <a:ext cx="5646237" cy="4248472"/>
          </a:xfrm>
        </p:spPr>
      </p:pic>
      <p:sp>
        <p:nvSpPr>
          <p:cNvPr id="10" name="Pladsholder til indhold 2"/>
          <p:cNvSpPr txBox="1">
            <a:spLocks/>
          </p:cNvSpPr>
          <p:nvPr/>
        </p:nvSpPr>
        <p:spPr>
          <a:xfrm>
            <a:off x="5807968" y="4899038"/>
            <a:ext cx="6120680" cy="14822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The problem:</a:t>
            </a:r>
          </a:p>
          <a:p>
            <a:pPr lvl="1"/>
            <a:r>
              <a:rPr lang="en-GB" dirty="0" smtClean="0"/>
              <a:t>The decreasing wholesale prices cannot justify investments in new production capacity</a:t>
            </a:r>
          </a:p>
          <a:p>
            <a:pPr lvl="1"/>
            <a:r>
              <a:rPr lang="en-GB" b="1" dirty="0" smtClean="0">
                <a:solidFill>
                  <a:srgbClr val="3333CC"/>
                </a:solidFill>
              </a:rPr>
              <a:t>Therefore all countries are discussing adequacy strategies</a:t>
            </a:r>
          </a:p>
        </p:txBody>
      </p:sp>
    </p:spTree>
    <p:extLst>
      <p:ext uri="{BB962C8B-B14F-4D97-AF65-F5344CB8AC3E}">
        <p14:creationId xmlns:p14="http://schemas.microsoft.com/office/powerpoint/2010/main" val="41556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6837" y="307058"/>
            <a:ext cx="4112228" cy="601662"/>
          </a:xfrm>
        </p:spPr>
        <p:txBody>
          <a:bodyPr/>
          <a:lstStyle/>
          <a:p>
            <a:r>
              <a:rPr lang="en-GB" dirty="0" smtClean="0"/>
              <a:t>Adequacy Strategies</a:t>
            </a:r>
            <a:endParaRPr lang="en-GB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841238"/>
            <a:ext cx="5730229" cy="3948268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altLang="da-DK" smtClean="0"/>
              <a:t>13-14 September 2016</a:t>
            </a:r>
            <a:endParaRPr lang="da-DK" alt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dirty="0" smtClean="0"/>
              <a:t>Energy Group Meeting</a:t>
            </a:r>
            <a:endParaRPr lang="da-DK" alt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97BE-6909-4124-9B0A-398FEDA1157D}" type="slidenum">
              <a:rPr lang="da-DK" altLang="da-DK" smtClean="0"/>
              <a:pPr/>
              <a:t>9</a:t>
            </a:fld>
            <a:endParaRPr lang="da-DK" altLang="da-DK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862965" y="1222350"/>
            <a:ext cx="4728979" cy="407885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600" dirty="0" smtClean="0"/>
              <a:t>Capacity Remuneration Mechanisms (CRM) </a:t>
            </a:r>
            <a:r>
              <a:rPr lang="en-GB" sz="1600" dirty="0" smtClean="0">
                <a:solidFill>
                  <a:srgbClr val="FF0000"/>
                </a:solidFill>
              </a:rPr>
              <a:t>*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Give a </a:t>
            </a:r>
            <a:r>
              <a:rPr lang="en-GB" b="1" dirty="0" smtClean="0">
                <a:solidFill>
                  <a:srgbClr val="0070C0"/>
                </a:solidFill>
              </a:rPr>
              <a:t>capacity payment</a:t>
            </a:r>
            <a:r>
              <a:rPr lang="en-GB" dirty="0" smtClean="0"/>
              <a:t> to available capacity</a:t>
            </a:r>
          </a:p>
          <a:p>
            <a:pPr lvl="1">
              <a:spcAft>
                <a:spcPts val="0"/>
              </a:spcAft>
            </a:pPr>
            <a:r>
              <a:rPr lang="en-GB" b="1" dirty="0" smtClean="0">
                <a:solidFill>
                  <a:srgbClr val="0070C0"/>
                </a:solidFill>
              </a:rPr>
              <a:t>Strategic reserves</a:t>
            </a:r>
            <a:r>
              <a:rPr lang="en-GB" dirty="0" smtClean="0"/>
              <a:t> (i.e. reserves triggered by extreme market or system security circumstances)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A (forward) </a:t>
            </a:r>
            <a:r>
              <a:rPr lang="en-GB" b="1" dirty="0" smtClean="0">
                <a:solidFill>
                  <a:srgbClr val="0070C0"/>
                </a:solidFill>
              </a:rPr>
              <a:t>capacity market</a:t>
            </a:r>
          </a:p>
          <a:p>
            <a:pPr lvl="2">
              <a:spcAft>
                <a:spcPts val="0"/>
              </a:spcAft>
            </a:pPr>
            <a:r>
              <a:rPr lang="en-GB" dirty="0" smtClean="0"/>
              <a:t>Decentralized: between suppliers and capacity providers</a:t>
            </a:r>
          </a:p>
          <a:p>
            <a:pPr lvl="2">
              <a:spcAft>
                <a:spcPts val="0"/>
              </a:spcAft>
            </a:pPr>
            <a:r>
              <a:rPr lang="en-GB" dirty="0" smtClean="0"/>
              <a:t>Centralized: between single buyer and capacity providers</a:t>
            </a:r>
          </a:p>
          <a:p>
            <a:pPr lvl="1"/>
            <a:r>
              <a:rPr lang="en-GB" b="1" dirty="0" smtClean="0">
                <a:solidFill>
                  <a:srgbClr val="0070C0"/>
                </a:solidFill>
              </a:rPr>
              <a:t>Reliability options</a:t>
            </a:r>
            <a:r>
              <a:rPr lang="en-GB" dirty="0" smtClean="0"/>
              <a:t> (a financial instrument). Not further discussed, because never used in practice so far.</a:t>
            </a:r>
          </a:p>
        </p:txBody>
      </p:sp>
      <p:sp>
        <p:nvSpPr>
          <p:cNvPr id="11" name="Tekstfelt 10"/>
          <p:cNvSpPr txBox="1"/>
          <p:nvPr/>
        </p:nvSpPr>
        <p:spPr>
          <a:xfrm rot="10800000" flipV="1">
            <a:off x="1017925" y="5651712"/>
            <a:ext cx="479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Thanks to </a:t>
            </a:r>
            <a:r>
              <a:rPr lang="en-GB" sz="1200" dirty="0" err="1" smtClean="0"/>
              <a:t>elia</a:t>
            </a:r>
            <a:r>
              <a:rPr lang="en-GB" sz="1200" dirty="0" smtClean="0"/>
              <a:t> for the explanation.</a:t>
            </a:r>
          </a:p>
          <a:p>
            <a:r>
              <a:rPr lang="en-GB" sz="1200" dirty="0" smtClean="0"/>
              <a:t>Source: "Understanding Capacity Remuneration Mechanisms" - Bruno De </a:t>
            </a:r>
            <a:r>
              <a:rPr lang="en-GB" sz="1200" dirty="0" err="1" smtClean="0"/>
              <a:t>Wachter</a:t>
            </a:r>
            <a:r>
              <a:rPr lang="en-GB" sz="1200" dirty="0" smtClean="0"/>
              <a:t> &amp; </a:t>
            </a:r>
            <a:r>
              <a:rPr lang="en-GB" sz="1200" dirty="0" err="1" smtClean="0"/>
              <a:t>Patrik</a:t>
            </a:r>
            <a:r>
              <a:rPr lang="en-GB" sz="1200" dirty="0" smtClean="0"/>
              <a:t> </a:t>
            </a:r>
            <a:r>
              <a:rPr lang="en-GB" sz="1200" dirty="0" err="1" smtClean="0"/>
              <a:t>Buijs</a:t>
            </a:r>
            <a:r>
              <a:rPr lang="en-GB" sz="1200" dirty="0" smtClean="0"/>
              <a:t> (EMI – Economic Framework)</a:t>
            </a:r>
            <a:endParaRPr lang="en-GB" sz="1200" dirty="0"/>
          </a:p>
        </p:txBody>
      </p:sp>
      <p:sp>
        <p:nvSpPr>
          <p:cNvPr id="10" name="Pladsholder til indhold 2"/>
          <p:cNvSpPr txBox="1">
            <a:spLocks/>
          </p:cNvSpPr>
          <p:nvPr/>
        </p:nvSpPr>
        <p:spPr>
          <a:xfrm>
            <a:off x="5936778" y="5085184"/>
            <a:ext cx="5703838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The EU countries are </a:t>
            </a:r>
            <a:r>
              <a:rPr lang="en-GB" sz="1600" dirty="0"/>
              <a:t>divided</a:t>
            </a:r>
          </a:p>
          <a:p>
            <a:pPr lvl="1"/>
            <a:r>
              <a:rPr lang="en-GB" dirty="0"/>
              <a:t>Different solutions </a:t>
            </a:r>
            <a:r>
              <a:rPr lang="en-GB" dirty="0" smtClean="0"/>
              <a:t>- </a:t>
            </a:r>
            <a:r>
              <a:rPr lang="en-GB" dirty="0"/>
              <a:t>different phases</a:t>
            </a:r>
          </a:p>
          <a:p>
            <a:r>
              <a:rPr lang="en-GB" sz="1600" dirty="0" smtClean="0"/>
              <a:t>Bad odds for an </a:t>
            </a:r>
            <a:r>
              <a:rPr lang="en-GB" sz="1600" dirty="0"/>
              <a:t>efficient European electricity </a:t>
            </a:r>
            <a:r>
              <a:rPr lang="en-GB" sz="1600" dirty="0" smtClean="0"/>
              <a:t>market</a:t>
            </a: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17989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PFB_2007">
  <a:themeElements>
    <a:clrScheme name="PFB_2007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FB_200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PFB_2007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B_2007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B_2007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B_2007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B_2007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B_2007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B_2007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æsentation1" id="{FD938A8C-E0FC-4D31-BE4F-B7374FED3B8E}" vid="{E5437C3D-4017-4750-A043-D360A456F348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PFB_PP_skabelon_2014</Template>
  <TotalTime>11025</TotalTime>
  <Words>1378</Words>
  <Application>Microsoft Office PowerPoint</Application>
  <PresentationFormat>Widescreen</PresentationFormat>
  <Paragraphs>237</Paragraphs>
  <Slides>15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PFB_2007</vt:lpstr>
      <vt:lpstr>A Danish strategy combining fluctuating  power production  with international  power exchanges</vt:lpstr>
      <vt:lpstr>History and Targets</vt:lpstr>
      <vt:lpstr>Three Fuel Price Forecasts</vt:lpstr>
      <vt:lpstr>Calculated Electricity Cost from New Power Plants</vt:lpstr>
      <vt:lpstr>Nearshore Wind Farms</vt:lpstr>
      <vt:lpstr>Latest news  12 September 2016 - Morning</vt:lpstr>
      <vt:lpstr>Security of supply in 2020</vt:lpstr>
      <vt:lpstr>Security of supply in 2025</vt:lpstr>
      <vt:lpstr>Adequacy Strategies</vt:lpstr>
      <vt:lpstr>Denmark’s adequacy strategy</vt:lpstr>
      <vt:lpstr>e-Highway2050 – A European Grid Vision</vt:lpstr>
      <vt:lpstr>e-Highway2050 - Calculations</vt:lpstr>
      <vt:lpstr>Both Markets and Grids need Improvements</vt:lpstr>
      <vt:lpstr>PowerPoint-præsentation</vt:lpstr>
      <vt:lpstr>Cost Composition for Selected Technologies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Power Integration in Denmark</dc:title>
  <dc:creator>Paul-Frederik Bach</dc:creator>
  <cp:lastModifiedBy>Paul-Frederik Bach</cp:lastModifiedBy>
  <cp:revision>274</cp:revision>
  <dcterms:created xsi:type="dcterms:W3CDTF">2015-08-24T18:09:03Z</dcterms:created>
  <dcterms:modified xsi:type="dcterms:W3CDTF">2016-09-12T18:02:41Z</dcterms:modified>
</cp:coreProperties>
</file>