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323" r:id="rId4"/>
    <p:sldId id="345" r:id="rId5"/>
    <p:sldId id="260" r:id="rId6"/>
    <p:sldId id="261" r:id="rId7"/>
    <p:sldId id="352" r:id="rId8"/>
    <p:sldId id="264" r:id="rId9"/>
    <p:sldId id="315" r:id="rId10"/>
    <p:sldId id="268" r:id="rId11"/>
    <p:sldId id="328" r:id="rId12"/>
    <p:sldId id="272" r:id="rId13"/>
    <p:sldId id="343" r:id="rId14"/>
    <p:sldId id="278" r:id="rId15"/>
    <p:sldId id="290" r:id="rId16"/>
    <p:sldId id="317" r:id="rId17"/>
    <p:sldId id="292" r:id="rId18"/>
    <p:sldId id="294" r:id="rId19"/>
    <p:sldId id="297" r:id="rId20"/>
    <p:sldId id="350" r:id="rId21"/>
    <p:sldId id="298" r:id="rId22"/>
    <p:sldId id="346" r:id="rId23"/>
    <p:sldId id="306" r:id="rId24"/>
    <p:sldId id="302" r:id="rId25"/>
    <p:sldId id="318" r:id="rId26"/>
    <p:sldId id="312" r:id="rId27"/>
    <p:sldId id="349" r:id="rId28"/>
    <p:sldId id="313" r:id="rId29"/>
  </p:sldIdLst>
  <p:sldSz cx="9144000" cy="6858000" type="screen4x3"/>
  <p:notesSz cx="7099300" cy="1023461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D9D9D9"/>
    <a:srgbClr val="C0C0C0"/>
    <a:srgbClr val="808080"/>
    <a:srgbClr val="4A556A"/>
    <a:srgbClr val="4D4D4D"/>
    <a:srgbClr val="B7DEE8"/>
    <a:srgbClr val="F2F2F2"/>
    <a:srgbClr val="66CCF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8" autoAdjust="0"/>
    <p:restoredTop sz="75688" autoAdjust="0"/>
  </p:normalViewPr>
  <p:slideViewPr>
    <p:cSldViewPr>
      <p:cViewPr>
        <p:scale>
          <a:sx n="70" d="100"/>
          <a:sy n="70" d="100"/>
        </p:scale>
        <p:origin x="-1446" y="-834"/>
      </p:cViewPr>
      <p:guideLst>
        <p:guide orient="horz" pos="2160"/>
        <p:guide pos="2880"/>
      </p:guideLst>
    </p:cSldViewPr>
  </p:slideViewPr>
  <p:outlineViewPr>
    <p:cViewPr>
      <p:scale>
        <a:sx n="33" d="100"/>
        <a:sy n="33" d="100"/>
      </p:scale>
      <p:origin x="0" y="151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ikki\Google%20Drive\NRI\IST_ppt_EN\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PT"/>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plotArea>
      <c:layout>
        <c:manualLayout>
          <c:layoutTarget val="inner"/>
          <c:xMode val="edge"/>
          <c:yMode val="edge"/>
          <c:x val="4.935433070866152E-2"/>
          <c:y val="4.0630544319068887E-2"/>
          <c:w val="0.94549103237095578"/>
          <c:h val="0.80450609095185965"/>
        </c:manualLayout>
      </c:layout>
      <c:pieChart>
        <c:varyColors val="1"/>
        <c:ser>
          <c:idx val="0"/>
          <c:order val="0"/>
          <c:explosion val="25"/>
          <c:dPt>
            <c:idx val="1"/>
            <c:bubble3D val="0"/>
            <c:explosion val="0"/>
          </c:dPt>
          <c:cat>
            <c:strRef>
              <c:f>students!$G$16:$G$17</c:f>
              <c:strCache>
                <c:ptCount val="2"/>
                <c:pt idx="0">
                  <c:v>1st cycle students</c:v>
                </c:pt>
                <c:pt idx="1">
                  <c:v>Masters and PhD students</c:v>
                </c:pt>
              </c:strCache>
            </c:strRef>
          </c:cat>
          <c:val>
            <c:numRef>
              <c:f>students!$H$16:$H$17</c:f>
              <c:numCache>
                <c:formatCode>0%</c:formatCode>
                <c:ptCount val="2"/>
                <c:pt idx="0">
                  <c:v>0.5900000000000003</c:v>
                </c:pt>
                <c:pt idx="1">
                  <c:v>0.41000000000000031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pt-P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9044" tIns="49522" rIns="99044" bIns="49522" rtlCol="0"/>
          <a:lstStyle>
            <a:lvl1pPr algn="l">
              <a:defRPr sz="1200"/>
            </a:lvl1pPr>
          </a:lstStyle>
          <a:p>
            <a:endParaRPr lang="pt-PT"/>
          </a:p>
        </p:txBody>
      </p:sp>
      <p:sp>
        <p:nvSpPr>
          <p:cNvPr id="3" name="Date Placeholder 2"/>
          <p:cNvSpPr>
            <a:spLocks noGrp="1"/>
          </p:cNvSpPr>
          <p:nvPr>
            <p:ph type="dt" idx="1"/>
          </p:nvPr>
        </p:nvSpPr>
        <p:spPr>
          <a:xfrm>
            <a:off x="4021294" y="0"/>
            <a:ext cx="3076363" cy="511731"/>
          </a:xfrm>
          <a:prstGeom prst="rect">
            <a:avLst/>
          </a:prstGeom>
        </p:spPr>
        <p:txBody>
          <a:bodyPr vert="horz" lIns="99044" tIns="49522" rIns="99044" bIns="49522" rtlCol="0"/>
          <a:lstStyle>
            <a:lvl1pPr algn="r">
              <a:defRPr sz="1200"/>
            </a:lvl1pPr>
          </a:lstStyle>
          <a:p>
            <a:fld id="{3DF020C9-3C3F-4F74-980C-48EAF6F18084}" type="datetimeFigureOut">
              <a:rPr lang="pt-PT" smtClean="0"/>
              <a:pPr/>
              <a:t>13-11-2014</a:t>
            </a:fld>
            <a:endParaRPr lang="pt-PT"/>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44" tIns="49522" rIns="99044" bIns="49522" rtlCol="0" anchor="ctr"/>
          <a:lstStyle/>
          <a:p>
            <a:endParaRPr lang="pt-PT"/>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4" tIns="49522" rIns="99044" bIns="4952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1" y="9721106"/>
            <a:ext cx="3076363" cy="511731"/>
          </a:xfrm>
          <a:prstGeom prst="rect">
            <a:avLst/>
          </a:prstGeom>
        </p:spPr>
        <p:txBody>
          <a:bodyPr vert="horz" lIns="99044" tIns="49522" rIns="99044" bIns="49522" rtlCol="0" anchor="b"/>
          <a:lstStyle>
            <a:lvl1pPr algn="l">
              <a:defRPr sz="1200"/>
            </a:lvl1pPr>
          </a:lstStyle>
          <a:p>
            <a:endParaRPr lang="pt-PT"/>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4" tIns="49522" rIns="99044" bIns="49522" rtlCol="0" anchor="b"/>
          <a:lstStyle>
            <a:lvl1pPr algn="r">
              <a:defRPr sz="1200"/>
            </a:lvl1pPr>
          </a:lstStyle>
          <a:p>
            <a:fld id="{78C1091B-00CA-4881-8BD1-995EDD687818}" type="slidenum">
              <a:rPr lang="pt-PT" smtClean="0"/>
              <a:pPr/>
              <a:t>‹#›</a:t>
            </a:fld>
            <a:endParaRPr lang="pt-PT"/>
          </a:p>
        </p:txBody>
      </p:sp>
    </p:spTree>
    <p:extLst>
      <p:ext uri="{BB962C8B-B14F-4D97-AF65-F5344CB8AC3E}">
        <p14:creationId xmlns:p14="http://schemas.microsoft.com/office/powerpoint/2010/main" val="7206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1</a:t>
            </a:fld>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11</a:t>
            </a:fld>
            <a:endParaRPr lang="pt-P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12</a:t>
            </a:fld>
            <a:endParaRPr lang="pt-P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27132FB-8864-42D6-8595-F265AFB9037C}" type="slidenum">
              <a:rPr lang="en-US" smtClean="0"/>
              <a:pPr/>
              <a:t>13</a:t>
            </a:fld>
            <a:endParaRPr lang="en-US" dirty="0" smtClean="0"/>
          </a:p>
        </p:txBody>
      </p:sp>
      <p:sp>
        <p:nvSpPr>
          <p:cNvPr id="102403" name="Rectangle 2"/>
          <p:cNvSpPr>
            <a:spLocks noGrp="1" noRot="1" noChangeAspect="1" noChangeArrowheads="1" noTextEdit="1"/>
          </p:cNvSpPr>
          <p:nvPr>
            <p:ph type="sldImg"/>
          </p:nvPr>
        </p:nvSpPr>
        <p:spPr>
          <a:xfrm>
            <a:off x="1014413" y="769938"/>
            <a:ext cx="5106987" cy="3832225"/>
          </a:xfrm>
          <a:ln/>
        </p:spPr>
      </p:sp>
      <p:sp>
        <p:nvSpPr>
          <p:cNvPr id="102404" name="Rectangle 3"/>
          <p:cNvSpPr>
            <a:spLocks noGrp="1" noChangeArrowheads="1"/>
          </p:cNvSpPr>
          <p:nvPr>
            <p:ph type="body" idx="1"/>
          </p:nvPr>
        </p:nvSpPr>
        <p:spPr>
          <a:xfrm>
            <a:off x="709932" y="4861074"/>
            <a:ext cx="5679440" cy="4602382"/>
          </a:xfrm>
          <a:noFill/>
          <a:ln/>
        </p:spPr>
        <p:txBody>
          <a:bodyPr/>
          <a:lstStyle/>
          <a:p>
            <a:pPr eaLnBrk="1" hangingPunct="1"/>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80249A9-753A-42D6-AD83-C71B4D1BA444}" type="slidenum">
              <a:rPr lang="en-US" smtClean="0"/>
              <a:pPr/>
              <a:t>14</a:t>
            </a:fld>
            <a:endParaRPr lang="en-US" smtClean="0"/>
          </a:p>
        </p:txBody>
      </p:sp>
      <p:sp>
        <p:nvSpPr>
          <p:cNvPr id="107523" name="Rectangle 2"/>
          <p:cNvSpPr>
            <a:spLocks noGrp="1" noRot="1" noChangeAspect="1" noChangeArrowheads="1" noTextEdit="1"/>
          </p:cNvSpPr>
          <p:nvPr>
            <p:ph type="sldImg"/>
          </p:nvPr>
        </p:nvSpPr>
        <p:spPr>
          <a:xfrm>
            <a:off x="1014413" y="769938"/>
            <a:ext cx="5113337" cy="3835400"/>
          </a:xfrm>
          <a:ln/>
        </p:spPr>
      </p:sp>
      <p:sp>
        <p:nvSpPr>
          <p:cNvPr id="107524" name="Rectangle 3"/>
          <p:cNvSpPr>
            <a:spLocks noGrp="1" noChangeArrowheads="1"/>
          </p:cNvSpPr>
          <p:nvPr>
            <p:ph type="body" idx="1"/>
          </p:nvPr>
        </p:nvSpPr>
        <p:spPr>
          <a:xfrm>
            <a:off x="709932" y="4862712"/>
            <a:ext cx="5679440" cy="4600744"/>
          </a:xfrm>
          <a:noFill/>
          <a:ln/>
        </p:spPr>
        <p:txBody>
          <a:bodyPr/>
          <a:lstStyle/>
          <a:p>
            <a:pPr eaLnBrk="1" hangingPunct="1"/>
            <a:r>
              <a:rPr lang="en-GB" smtClean="0"/>
              <a:t>JP:</a:t>
            </a:r>
          </a:p>
          <a:p>
            <a:pPr eaLnBrk="1" hangingPunct="1"/>
            <a:r>
              <a:rPr lang="en-GB" smtClean="0"/>
              <a:t>É o prof. q faz esta distinção? Quase parece q está a repetir… não está muito feliz esta dupla de slides. Não seria preferivel por tudo num??</a:t>
            </a:r>
          </a:p>
          <a:p>
            <a:pPr eaLnBrk="1" hangingPunct="1"/>
            <a:endParaRPr lang="en-GB" smtClean="0"/>
          </a:p>
          <a:p>
            <a:pPr eaLnBrk="1" hangingPunct="1"/>
            <a:r>
              <a:rPr lang="en-GB" smtClean="0"/>
              <a:t>IST’s links with society encompass training of human resources, provision of services, knowledge discrimination and technology transfer. IST is involved with some of the most prestigious national R&amp;D and technology transfer institutions, such as ICIST (civil engineering and architecture), IDMEC (mechanical engineering), ISR (robotics), IT (telecommunications), ICTPOL (polymers), ICTM (materials), and ICEMS (materials and surfaces). Participation in these institutes is an important mechanism for establishing links with the business world.</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err="1" smtClean="0"/>
              <a:t>Actualizado</a:t>
            </a:r>
            <a:r>
              <a:rPr lang="pt-PT" dirty="0" smtClean="0"/>
              <a:t> de acordo com </a:t>
            </a:r>
            <a:r>
              <a:rPr lang="pt-PT" dirty="0" err="1" smtClean="0"/>
              <a:t>tt.ist.utl.pt</a:t>
            </a:r>
            <a:r>
              <a:rPr lang="pt-PT" baseline="0" dirty="0" smtClean="0"/>
              <a:t> (Julho 2012)</a:t>
            </a:r>
          </a:p>
          <a:p>
            <a:r>
              <a:rPr lang="pt-PT" baseline="0" dirty="0" smtClean="0"/>
              <a:t>+ empresas </a:t>
            </a:r>
            <a:r>
              <a:rPr lang="pt-PT" baseline="0" dirty="0" err="1" smtClean="0"/>
              <a:t>taguspark</a:t>
            </a:r>
            <a:r>
              <a:rPr lang="pt-PT" baseline="0" dirty="0" smtClean="0"/>
              <a:t> </a:t>
            </a:r>
          </a:p>
          <a:p>
            <a:r>
              <a:rPr lang="pt-PT" baseline="0" dirty="0" smtClean="0"/>
              <a:t>45 spin-</a:t>
            </a:r>
            <a:r>
              <a:rPr lang="pt-PT" baseline="0" dirty="0" err="1" smtClean="0"/>
              <a:t>offs</a:t>
            </a:r>
            <a:endParaRPr lang="pt-PT" dirty="0"/>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16</a:t>
            </a:fld>
            <a:endParaRPr lang="pt-P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B6C7750-CC4E-4199-80AE-506B27D72F57}" type="slidenum">
              <a:rPr lang="en-US" smtClean="0"/>
              <a:pPr/>
              <a:t>17</a:t>
            </a:fld>
            <a:endParaRPr lang="en-US" smtClean="0"/>
          </a:p>
        </p:txBody>
      </p:sp>
      <p:sp>
        <p:nvSpPr>
          <p:cNvPr id="110595" name="Rectangle 2"/>
          <p:cNvSpPr>
            <a:spLocks noGrp="1" noRot="1" noChangeAspect="1" noChangeArrowheads="1" noTextEdit="1"/>
          </p:cNvSpPr>
          <p:nvPr>
            <p:ph type="sldImg"/>
          </p:nvPr>
        </p:nvSpPr>
        <p:spPr>
          <a:xfrm>
            <a:off x="1019175" y="776288"/>
            <a:ext cx="5105400" cy="3829050"/>
          </a:xfrm>
          <a:ln/>
        </p:spPr>
      </p:sp>
      <p:sp>
        <p:nvSpPr>
          <p:cNvPr id="110596" name="Rectangle 3"/>
          <p:cNvSpPr>
            <a:spLocks noGrp="1" noChangeArrowheads="1"/>
          </p:cNvSpPr>
          <p:nvPr>
            <p:ph type="body" idx="1"/>
          </p:nvPr>
        </p:nvSpPr>
        <p:spPr>
          <a:xfrm>
            <a:off x="711591" y="4862713"/>
            <a:ext cx="5676122" cy="4597470"/>
          </a:xfrm>
          <a:noFill/>
          <a:ln/>
        </p:spPr>
        <p:txBody>
          <a:bodyPr/>
          <a:lstStyle/>
          <a:p>
            <a:pPr eaLnBrk="1" hangingPunct="1"/>
            <a:endParaRPr lang="pt-P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2</a:t>
            </a:fld>
            <a:endParaRPr lang="pt-P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C62DB469-131E-4BE4-8AE4-CF6C8BC5930B}" type="slidenum">
              <a:rPr lang="pt-PT" smtClean="0"/>
              <a:pPr/>
              <a:t>23</a:t>
            </a:fld>
            <a:endParaRPr lang="pt-PT" smtClean="0"/>
          </a:p>
        </p:txBody>
      </p:sp>
      <p:sp>
        <p:nvSpPr>
          <p:cNvPr id="41987" name="Rectangle 2"/>
          <p:cNvSpPr>
            <a:spLocks noGrp="1" noRot="1" noChangeAspect="1" noChangeArrowheads="1" noTextEdit="1"/>
          </p:cNvSpPr>
          <p:nvPr>
            <p:ph type="sldImg"/>
          </p:nvPr>
        </p:nvSpPr>
        <p:spPr>
          <a:xfrm>
            <a:off x="1019175" y="776288"/>
            <a:ext cx="5105400" cy="3829050"/>
          </a:xfrm>
          <a:ln/>
        </p:spPr>
      </p:sp>
      <p:sp>
        <p:nvSpPr>
          <p:cNvPr id="41988" name="Rectangle 3"/>
          <p:cNvSpPr>
            <a:spLocks noGrp="1" noChangeArrowheads="1"/>
          </p:cNvSpPr>
          <p:nvPr>
            <p:ph type="body" idx="1"/>
          </p:nvPr>
        </p:nvSpPr>
        <p:spPr>
          <a:xfrm>
            <a:off x="711591" y="4862713"/>
            <a:ext cx="5676122" cy="4597470"/>
          </a:xfrm>
          <a:noFill/>
          <a:ln/>
        </p:spPr>
        <p:txBody>
          <a:bodyPr/>
          <a:lstStyle/>
          <a:p>
            <a:pPr eaLnBrk="1" hangingPunct="1"/>
            <a:r>
              <a:rPr lang="pt-PT" dirty="0" smtClean="0"/>
              <a:t>JP: </a:t>
            </a:r>
            <a:r>
              <a:rPr lang="pt-PT" dirty="0" err="1" smtClean="0"/>
              <a:t>billateral</a:t>
            </a:r>
            <a:r>
              <a:rPr lang="pt-PT" dirty="0" smtClean="0"/>
              <a:t> está bem escrito??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25</a:t>
            </a:fld>
            <a:endParaRPr lang="pt-P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pPr>
              <a:defRPr/>
            </a:pPr>
            <a:fld id="{FF71C811-9D57-4107-877A-EF7DF2ECB9AF}" type="slidenum">
              <a:rPr lang="en-US" smtClean="0"/>
              <a:pPr>
                <a:defRPr/>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78C1091B-00CA-4881-8BD1-995EDD687818}" type="slidenum">
              <a:rPr lang="pt-PT" smtClean="0"/>
              <a:pPr/>
              <a:t>3</a:t>
            </a:fld>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4</a:t>
            </a:fld>
            <a:endParaRPr lang="pt-P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5</a:t>
            </a:fld>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6</a:t>
            </a:fld>
            <a:endParaRPr lang="pt-P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8</a:t>
            </a:fld>
            <a:endParaRPr lang="pt-P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9</a:t>
            </a:fld>
            <a:endParaRPr lang="pt-P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78C1091B-00CA-4881-8BD1-995EDD687818}" type="slidenum">
              <a:rPr lang="pt-PT" smtClean="0"/>
              <a:pPr/>
              <a:t>10</a:t>
            </a:fld>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7813"/>
            <a:ext cx="77724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9"/>
          <p:cNvSpPr>
            <a:spLocks noGrp="1" noChangeArrowheads="1"/>
          </p:cNvSpPr>
          <p:nvPr>
            <p:ph type="dt" sz="half" idx="10"/>
          </p:nvPr>
        </p:nvSpPr>
        <p:spPr>
          <a:ln/>
        </p:spPr>
        <p:txBody>
          <a:bodyPr/>
          <a:lstStyle>
            <a:lvl1pPr>
              <a:defRPr/>
            </a:lvl1pPr>
          </a:lstStyle>
          <a:p>
            <a:pPr>
              <a:defRPr/>
            </a:pPr>
            <a:fld id="{C2A38DAA-8C51-4941-B6A9-2DC50721B362}" type="datetime4">
              <a:rPr lang="en-GB"/>
              <a:pPr>
                <a:defRPr/>
              </a:pPr>
              <a:t>13 November 2014</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C564CEBF-CD51-4990-918D-1F87B265E24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919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914400" y="1600200"/>
            <a:ext cx="7772400" cy="4530725"/>
          </a:xfrm>
        </p:spPr>
        <p:txBody>
          <a:bodyPr/>
          <a:lstStyle/>
          <a:p>
            <a:pPr lvl="0"/>
            <a:endParaRPr lang="en-GB" noProof="0" smtClean="0"/>
          </a:p>
        </p:txBody>
      </p:sp>
      <p:sp>
        <p:nvSpPr>
          <p:cNvPr id="4" name="Rectangle 9"/>
          <p:cNvSpPr>
            <a:spLocks noGrp="1" noChangeArrowheads="1"/>
          </p:cNvSpPr>
          <p:nvPr>
            <p:ph type="dt" sz="half" idx="10"/>
          </p:nvPr>
        </p:nvSpPr>
        <p:spPr>
          <a:ln/>
        </p:spPr>
        <p:txBody>
          <a:bodyPr/>
          <a:lstStyle>
            <a:lvl1pPr>
              <a:defRPr/>
            </a:lvl1pPr>
          </a:lstStyle>
          <a:p>
            <a:pPr>
              <a:defRPr/>
            </a:pPr>
            <a:fld id="{D0A75811-E57C-4E3A-B1E2-1CC69ED0A373}" type="datetime4">
              <a:rPr lang="en-GB"/>
              <a:pPr>
                <a:defRPr/>
              </a:pPr>
              <a:t>13 November 2014</a:t>
            </a:fld>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AD3E1DA-1BB8-4A13-B95C-F6D6C0678A0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st100">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2300"/>
            <a:ext cx="8229600" cy="5503863"/>
          </a:xfrm>
        </p:spPr>
        <p:txBody>
          <a:bodyPr/>
          <a:lstStyle/>
          <a:p>
            <a:pPr lvl="0"/>
            <a:r>
              <a:rPr lang="pt-PT" dirty="0" err="1" smtClean="0"/>
              <a:t>Click</a:t>
            </a:r>
            <a:r>
              <a:rPr lang="pt-PT" dirty="0" smtClean="0"/>
              <a:t> to </a:t>
            </a:r>
            <a:r>
              <a:rPr lang="pt-PT" dirty="0" err="1" smtClean="0"/>
              <a:t>edit</a:t>
            </a:r>
            <a:r>
              <a:rPr lang="pt-PT" dirty="0" smtClean="0"/>
              <a:t> </a:t>
            </a:r>
            <a:r>
              <a:rPr lang="pt-PT" dirty="0" err="1" smtClean="0"/>
              <a:t>Master</a:t>
            </a:r>
            <a:r>
              <a:rPr lang="pt-PT" dirty="0" smtClean="0"/>
              <a:t> </a:t>
            </a:r>
            <a:r>
              <a:rPr lang="pt-PT" dirty="0" err="1" smtClean="0"/>
              <a:t>text</a:t>
            </a:r>
            <a:r>
              <a:rPr lang="pt-PT" dirty="0" smtClean="0"/>
              <a:t> </a:t>
            </a:r>
            <a:r>
              <a:rPr lang="pt-PT" dirty="0" err="1" smtClean="0"/>
              <a:t>styles</a:t>
            </a:r>
            <a:endParaRPr lang="pt-PT" dirty="0" smtClean="0"/>
          </a:p>
          <a:p>
            <a:pPr lvl="1"/>
            <a:r>
              <a:rPr lang="pt-PT" dirty="0" err="1" smtClean="0"/>
              <a:t>Second</a:t>
            </a:r>
            <a:r>
              <a:rPr lang="pt-PT" dirty="0" smtClean="0"/>
              <a:t> </a:t>
            </a:r>
            <a:r>
              <a:rPr lang="pt-PT" dirty="0" err="1" smtClean="0"/>
              <a:t>level</a:t>
            </a:r>
            <a:endParaRPr lang="pt-PT" dirty="0" smtClean="0"/>
          </a:p>
          <a:p>
            <a:pPr lvl="2"/>
            <a:r>
              <a:rPr lang="pt-PT" dirty="0" err="1" smtClean="0"/>
              <a:t>Third</a:t>
            </a:r>
            <a:r>
              <a:rPr lang="pt-PT" dirty="0" smtClean="0"/>
              <a:t> </a:t>
            </a:r>
            <a:r>
              <a:rPr lang="pt-PT" dirty="0" err="1" smtClean="0"/>
              <a:t>level</a:t>
            </a:r>
            <a:endParaRPr lang="pt-PT" dirty="0" smtClean="0"/>
          </a:p>
          <a:p>
            <a:pPr lvl="3"/>
            <a:r>
              <a:rPr lang="pt-PT" dirty="0" err="1" smtClean="0"/>
              <a:t>Fourth</a:t>
            </a:r>
            <a:r>
              <a:rPr lang="pt-PT" dirty="0" smtClean="0"/>
              <a:t> </a:t>
            </a:r>
            <a:r>
              <a:rPr lang="pt-PT" dirty="0" err="1" smtClean="0"/>
              <a:t>level</a:t>
            </a:r>
            <a:endParaRPr lang="pt-PT" dirty="0" smtClean="0"/>
          </a:p>
          <a:p>
            <a:pPr lvl="4"/>
            <a:r>
              <a:rPr lang="pt-PT" dirty="0" err="1" smtClean="0"/>
              <a:t>Fifth</a:t>
            </a:r>
            <a:r>
              <a:rPr lang="pt-PT" dirty="0" smtClean="0"/>
              <a:t> </a:t>
            </a:r>
            <a:r>
              <a:rPr lang="pt-PT" dirty="0" err="1" smtClean="0"/>
              <a:t>level</a:t>
            </a:r>
            <a:endParaRPr lang="en-US" dirty="0"/>
          </a:p>
        </p:txBody>
      </p:sp>
      <p:sp>
        <p:nvSpPr>
          <p:cNvPr id="14" name="Text Placeholder 13"/>
          <p:cNvSpPr>
            <a:spLocks noGrp="1"/>
          </p:cNvSpPr>
          <p:nvPr>
            <p:ph type="body" sz="quarter" idx="10"/>
          </p:nvPr>
        </p:nvSpPr>
        <p:spPr>
          <a:xfrm>
            <a:off x="0" y="6464300"/>
            <a:ext cx="8229600" cy="254000"/>
          </a:xfrm>
        </p:spPr>
        <p:txBody>
          <a:bodyPr/>
          <a:lstStyle>
            <a:lvl1pPr marL="0" indent="0">
              <a:buNone/>
              <a:defRPr sz="1100" b="1" i="0">
                <a:solidFill>
                  <a:srgbClr val="00B2FE"/>
                </a:solidFill>
                <a:latin typeface="Arial"/>
              </a:defRPr>
            </a:lvl1pPr>
            <a:lvl2pPr>
              <a:defRPr sz="1100" b="1" i="0">
                <a:solidFill>
                  <a:srgbClr val="00B2FE"/>
                </a:solidFill>
                <a:latin typeface="Arial"/>
              </a:defRPr>
            </a:lvl2pPr>
            <a:lvl3pPr>
              <a:defRPr sz="1100" b="1" i="0">
                <a:solidFill>
                  <a:srgbClr val="00B2FE"/>
                </a:solidFill>
                <a:latin typeface="Arial"/>
              </a:defRPr>
            </a:lvl3pPr>
            <a:lvl4pPr>
              <a:defRPr sz="1100" b="1" i="0">
                <a:solidFill>
                  <a:srgbClr val="00B2FE"/>
                </a:solidFill>
                <a:latin typeface="Arial"/>
              </a:defRPr>
            </a:lvl4pPr>
            <a:lvl5pPr>
              <a:defRPr sz="1100" b="1" i="0">
                <a:solidFill>
                  <a:srgbClr val="00B2FE"/>
                </a:solidFill>
                <a:latin typeface="Arial"/>
              </a:defRPr>
            </a:lvl5pPr>
          </a:lstStyle>
          <a:p>
            <a:pPr lvl="0"/>
            <a:r>
              <a:rPr lang="pt-PT" dirty="0" err="1" smtClean="0"/>
              <a:t>Click</a:t>
            </a:r>
            <a:r>
              <a:rPr lang="pt-PT" dirty="0" smtClean="0"/>
              <a:t> to </a:t>
            </a:r>
            <a:r>
              <a:rPr lang="pt-PT" dirty="0" err="1" smtClean="0"/>
              <a:t>edit</a:t>
            </a:r>
            <a:r>
              <a:rPr lang="pt-PT" dirty="0" smtClean="0"/>
              <a:t> </a:t>
            </a:r>
            <a:r>
              <a:rPr lang="pt-PT" dirty="0" err="1" smtClean="0"/>
              <a:t>Master</a:t>
            </a:r>
            <a:r>
              <a:rPr lang="pt-PT" dirty="0" smtClean="0"/>
              <a:t> </a:t>
            </a:r>
            <a:r>
              <a:rPr lang="pt-PT" dirty="0" err="1" smtClean="0"/>
              <a:t>text</a:t>
            </a:r>
            <a:r>
              <a:rPr lang="pt-PT" dirty="0" smtClean="0"/>
              <a:t> </a:t>
            </a:r>
            <a:r>
              <a:rPr lang="pt-PT" dirty="0" err="1" smtClean="0"/>
              <a:t>styles</a:t>
            </a:r>
            <a:endParaRPr lang="pt-PT" dirty="0" smtClean="0"/>
          </a:p>
          <a:p>
            <a:pPr lvl="1"/>
            <a:r>
              <a:rPr lang="pt-PT" dirty="0" err="1" smtClean="0"/>
              <a:t>Second</a:t>
            </a:r>
            <a:r>
              <a:rPr lang="pt-PT" dirty="0" smtClean="0"/>
              <a:t> </a:t>
            </a:r>
            <a:r>
              <a:rPr lang="pt-PT" dirty="0" err="1" smtClean="0"/>
              <a:t>level</a:t>
            </a:r>
            <a:endParaRPr lang="pt-PT" dirty="0" smtClean="0"/>
          </a:p>
          <a:p>
            <a:pPr lvl="2"/>
            <a:r>
              <a:rPr lang="pt-PT" dirty="0" err="1" smtClean="0"/>
              <a:t>Third</a:t>
            </a:r>
            <a:r>
              <a:rPr lang="pt-PT" dirty="0" smtClean="0"/>
              <a:t> </a:t>
            </a:r>
            <a:r>
              <a:rPr lang="pt-PT" dirty="0" err="1" smtClean="0"/>
              <a:t>level</a:t>
            </a:r>
            <a:endParaRPr lang="pt-PT" dirty="0" smtClean="0"/>
          </a:p>
          <a:p>
            <a:pPr lvl="3"/>
            <a:r>
              <a:rPr lang="pt-PT" dirty="0" err="1" smtClean="0"/>
              <a:t>Fourth</a:t>
            </a:r>
            <a:r>
              <a:rPr lang="pt-PT" dirty="0" smtClean="0"/>
              <a:t> </a:t>
            </a:r>
            <a:r>
              <a:rPr lang="pt-PT" dirty="0" err="1" smtClean="0"/>
              <a:t>level</a:t>
            </a:r>
            <a:endParaRPr lang="pt-PT" dirty="0" smtClean="0"/>
          </a:p>
          <a:p>
            <a:pPr lvl="4"/>
            <a:r>
              <a:rPr lang="pt-PT" dirty="0" err="1" smtClean="0"/>
              <a:t>Fifth</a:t>
            </a:r>
            <a:r>
              <a:rPr lang="pt-PT" dirty="0" smtClean="0"/>
              <a:t> </a:t>
            </a:r>
            <a:r>
              <a:rPr lang="pt-PT" dirty="0" err="1" smtClean="0"/>
              <a:t>level</a:t>
            </a:r>
            <a:endParaRPr lang="en-US" dirty="0"/>
          </a:p>
        </p:txBody>
      </p:sp>
      <p:sp>
        <p:nvSpPr>
          <p:cNvPr id="16" name="Text Placeholder 13"/>
          <p:cNvSpPr>
            <a:spLocks noGrp="1"/>
          </p:cNvSpPr>
          <p:nvPr>
            <p:ph type="body" sz="quarter" idx="11"/>
          </p:nvPr>
        </p:nvSpPr>
        <p:spPr>
          <a:xfrm>
            <a:off x="914400" y="101600"/>
            <a:ext cx="8229600" cy="355600"/>
          </a:xfrm>
        </p:spPr>
        <p:txBody>
          <a:bodyPr/>
          <a:lstStyle>
            <a:lvl1pPr marL="0" indent="0">
              <a:buNone/>
              <a:defRPr sz="1200" b="1" i="0">
                <a:solidFill>
                  <a:schemeClr val="bg1"/>
                </a:solidFill>
                <a:latin typeface="Arial"/>
              </a:defRPr>
            </a:lvl1pPr>
            <a:lvl2pPr>
              <a:defRPr sz="1200" b="1" i="0">
                <a:solidFill>
                  <a:schemeClr val="bg1"/>
                </a:solidFill>
                <a:latin typeface="Arial"/>
              </a:defRPr>
            </a:lvl2pPr>
            <a:lvl3pPr>
              <a:defRPr sz="1200" b="1" i="0">
                <a:solidFill>
                  <a:schemeClr val="bg1"/>
                </a:solidFill>
                <a:latin typeface="Arial"/>
              </a:defRPr>
            </a:lvl3pPr>
            <a:lvl4pPr>
              <a:defRPr sz="1200" b="1" i="0">
                <a:solidFill>
                  <a:schemeClr val="bg1"/>
                </a:solidFill>
                <a:latin typeface="Arial"/>
              </a:defRPr>
            </a:lvl4pPr>
            <a:lvl5pPr>
              <a:defRPr sz="1200" b="1" i="0">
                <a:solidFill>
                  <a:schemeClr val="bg1"/>
                </a:solidFill>
                <a:latin typeface="Arial"/>
              </a:defRPr>
            </a:lvl5pPr>
          </a:lstStyle>
          <a:p>
            <a:pPr lvl="0"/>
            <a:r>
              <a:rPr lang="pt-PT" dirty="0" err="1" smtClean="0"/>
              <a:t>Click</a:t>
            </a:r>
            <a:r>
              <a:rPr lang="pt-PT" dirty="0" smtClean="0"/>
              <a:t> to </a:t>
            </a:r>
            <a:r>
              <a:rPr lang="pt-PT" dirty="0" err="1" smtClean="0"/>
              <a:t>edit</a:t>
            </a:r>
            <a:r>
              <a:rPr lang="pt-PT" dirty="0" smtClean="0"/>
              <a:t> </a:t>
            </a:r>
            <a:r>
              <a:rPr lang="pt-PT" dirty="0" err="1" smtClean="0"/>
              <a:t>Master</a:t>
            </a:r>
            <a:r>
              <a:rPr lang="pt-PT" dirty="0" smtClean="0"/>
              <a:t> </a:t>
            </a:r>
            <a:r>
              <a:rPr lang="pt-PT" dirty="0" err="1" smtClean="0"/>
              <a:t>text</a:t>
            </a:r>
            <a:r>
              <a:rPr lang="pt-PT" dirty="0" smtClean="0"/>
              <a:t> </a:t>
            </a:r>
            <a:r>
              <a:rPr lang="pt-PT" dirty="0" err="1" smtClean="0"/>
              <a:t>styles</a:t>
            </a:r>
            <a:endParaRPr lang="pt-PT" dirty="0" smtClean="0"/>
          </a:p>
          <a:p>
            <a:pPr lvl="1"/>
            <a:r>
              <a:rPr lang="pt-PT" dirty="0" err="1" smtClean="0"/>
              <a:t>Second</a:t>
            </a:r>
            <a:r>
              <a:rPr lang="pt-PT" dirty="0" smtClean="0"/>
              <a:t> </a:t>
            </a:r>
            <a:r>
              <a:rPr lang="pt-PT" dirty="0" err="1" smtClean="0"/>
              <a:t>level</a:t>
            </a:r>
            <a:endParaRPr lang="pt-PT" dirty="0" smtClean="0"/>
          </a:p>
          <a:p>
            <a:pPr lvl="2"/>
            <a:r>
              <a:rPr lang="pt-PT" dirty="0" err="1" smtClean="0"/>
              <a:t>Third</a:t>
            </a:r>
            <a:r>
              <a:rPr lang="pt-PT" dirty="0" smtClean="0"/>
              <a:t> </a:t>
            </a:r>
            <a:r>
              <a:rPr lang="pt-PT" dirty="0" err="1" smtClean="0"/>
              <a:t>level</a:t>
            </a:r>
            <a:endParaRPr lang="pt-PT" dirty="0" smtClean="0"/>
          </a:p>
          <a:p>
            <a:pPr lvl="3"/>
            <a:r>
              <a:rPr lang="pt-PT" dirty="0" err="1" smtClean="0"/>
              <a:t>Fourth</a:t>
            </a:r>
            <a:r>
              <a:rPr lang="pt-PT" dirty="0" smtClean="0"/>
              <a:t> </a:t>
            </a:r>
            <a:r>
              <a:rPr lang="pt-PT" dirty="0" err="1" smtClean="0"/>
              <a:t>level</a:t>
            </a:r>
            <a:endParaRPr lang="pt-PT" dirty="0" smtClean="0"/>
          </a:p>
          <a:p>
            <a:pPr lvl="4"/>
            <a:r>
              <a:rPr lang="pt-PT" dirty="0" err="1" smtClean="0"/>
              <a:t>Fifth</a:t>
            </a:r>
            <a:r>
              <a:rPr lang="pt-PT" dirty="0" smtClean="0"/>
              <a:t> </a:t>
            </a:r>
            <a:r>
              <a:rPr lang="pt-PT" dirty="0" err="1" smtClean="0"/>
              <a:t>level</a:t>
            </a:r>
            <a:endParaRPr lang="en-US" dirty="0"/>
          </a:p>
        </p:txBody>
      </p:sp>
    </p:spTree>
  </p:cSld>
  <p:clrMapOvr>
    <a:masterClrMapping/>
  </p:clrMapOvr>
  <p:transition spd="slow" advClick="0" advTm="4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pt-PT"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3" cstate="print"/>
          <a:srcRect/>
          <a:stretch>
            <a:fillRect/>
          </a:stretch>
        </p:blipFill>
        <p:spPr bwMode="auto">
          <a:xfrm>
            <a:off x="251521" y="260648"/>
            <a:ext cx="2520280" cy="582252"/>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B046C921-6257-4339-B38C-71ABB631B552}" type="slidenum">
              <a:rPr lang="pt-PT" smtClean="0"/>
              <a:pPr/>
              <a:t>‹#›</a:t>
            </a:fld>
            <a:endParaRPr lang="pt-PT"/>
          </a:p>
        </p:txBody>
      </p:sp>
      <p:pic>
        <p:nvPicPr>
          <p:cNvPr id="5" name="Picture 2"/>
          <p:cNvPicPr>
            <a:picLocks noChangeAspect="1" noChangeArrowheads="1"/>
          </p:cNvPicPr>
          <p:nvPr userDrawn="1"/>
        </p:nvPicPr>
        <p:blipFill>
          <a:blip r:embed="rId2" cstate="print"/>
          <a:srcRect/>
          <a:stretch>
            <a:fillRect/>
          </a:stretch>
        </p:blipFill>
        <p:spPr bwMode="auto">
          <a:xfrm>
            <a:off x="251521" y="260648"/>
            <a:ext cx="2520280" cy="582252"/>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05BA0-2BBD-4AF5-8DB8-84BBD7C1E5FA}" type="datetimeFigureOut">
              <a:rPr lang="pt-PT" smtClean="0"/>
              <a:pPr/>
              <a:t>13-11-2014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B046C921-6257-4339-B38C-71ABB631B552}" type="slidenum">
              <a:rPr lang="pt-PT" smtClean="0"/>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05BA0-2BBD-4AF5-8DB8-84BBD7C1E5FA}" type="datetimeFigureOut">
              <a:rPr lang="pt-PT" smtClean="0"/>
              <a:pPr/>
              <a:t>13-11-2014</a:t>
            </a:fld>
            <a:endParaRPr 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6C921-6257-4339-B38C-71ABB631B552}" type="slidenum">
              <a:rPr lang="pt-PT" smtClean="0"/>
              <a:pPr/>
              <a:t>‹#›</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slide" Target="slide9.xml"/><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9" Type="http://schemas.openxmlformats.org/officeDocument/2006/relationships/image" Target="../media/image84.png"/><Relationship Id="rId3" Type="http://schemas.openxmlformats.org/officeDocument/2006/relationships/image" Target="../media/image48.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jpeg"/><Relationship Id="rId38" Type="http://schemas.openxmlformats.org/officeDocument/2006/relationships/image" Target="../media/image83.png"/><Relationship Id="rId46" Type="http://schemas.openxmlformats.org/officeDocument/2006/relationships/image" Target="../media/image91.png"/><Relationship Id="rId2" Type="http://schemas.openxmlformats.org/officeDocument/2006/relationships/notesSlide" Target="../notesSlides/notesSlide14.xml"/><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png"/><Relationship Id="rId41"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png"/><Relationship Id="rId36" Type="http://schemas.openxmlformats.org/officeDocument/2006/relationships/image" Target="../media/image81.png"/><Relationship Id="rId49" Type="http://schemas.openxmlformats.org/officeDocument/2006/relationships/image" Target="../media/image94.jpe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4" Type="http://schemas.openxmlformats.org/officeDocument/2006/relationships/image" Target="../media/image89.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jpeg"/><Relationship Id="rId48" Type="http://schemas.openxmlformats.org/officeDocument/2006/relationships/image" Target="../media/image93.pn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gif"/></Relationships>
</file>

<file path=ppt/slides/_rels/slide18.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hyperlink" Target="http://www.grenoble-inp.fr/" TargetMode="External"/><Relationship Id="rId3" Type="http://schemas.openxmlformats.org/officeDocument/2006/relationships/image" Target="../media/image102.png"/><Relationship Id="rId21" Type="http://schemas.openxmlformats.org/officeDocument/2006/relationships/image" Target="../media/image118.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5.jpeg"/><Relationship Id="rId2" Type="http://schemas.openxmlformats.org/officeDocument/2006/relationships/notesSlide" Target="../notesSlides/notesSlide17.xml"/><Relationship Id="rId16" Type="http://schemas.openxmlformats.org/officeDocument/2006/relationships/hyperlink" Target="http://www1.technion.ac.il/_root/index.html" TargetMode="External"/><Relationship Id="rId20"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jpeg"/><Relationship Id="rId24" Type="http://schemas.openxmlformats.org/officeDocument/2006/relationships/image" Target="../media/image99.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47.png"/><Relationship Id="rId10" Type="http://schemas.openxmlformats.org/officeDocument/2006/relationships/image" Target="../media/image109.jpeg"/><Relationship Id="rId19" Type="http://schemas.openxmlformats.org/officeDocument/2006/relationships/image" Target="../media/image116.jpe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3.jpeg"/><Relationship Id="rId22" Type="http://schemas.openxmlformats.org/officeDocument/2006/relationships/image" Target="../media/image1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24.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18" Type="http://schemas.openxmlformats.org/officeDocument/2006/relationships/image" Target="../media/image141.jpeg"/><Relationship Id="rId26" Type="http://schemas.openxmlformats.org/officeDocument/2006/relationships/image" Target="../media/image149.jpeg"/><Relationship Id="rId3" Type="http://schemas.openxmlformats.org/officeDocument/2006/relationships/image" Target="../media/image126.jpeg"/><Relationship Id="rId21" Type="http://schemas.openxmlformats.org/officeDocument/2006/relationships/image" Target="../media/image144.jpe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40.png"/><Relationship Id="rId25" Type="http://schemas.openxmlformats.org/officeDocument/2006/relationships/image" Target="../media/image148.jpeg"/><Relationship Id="rId2" Type="http://schemas.openxmlformats.org/officeDocument/2006/relationships/notesSlide" Target="../notesSlides/notesSlide21.xml"/><Relationship Id="rId16" Type="http://schemas.openxmlformats.org/officeDocument/2006/relationships/image" Target="../media/image139.jpeg"/><Relationship Id="rId20" Type="http://schemas.openxmlformats.org/officeDocument/2006/relationships/image" Target="../media/image143.jpeg"/><Relationship Id="rId29" Type="http://schemas.openxmlformats.org/officeDocument/2006/relationships/image" Target="../media/image152.jpeg"/><Relationship Id="rId1" Type="http://schemas.openxmlformats.org/officeDocument/2006/relationships/slideLayout" Target="../slideLayouts/slideLayout6.xml"/><Relationship Id="rId6" Type="http://schemas.openxmlformats.org/officeDocument/2006/relationships/image" Target="../media/image129.png"/><Relationship Id="rId11" Type="http://schemas.openxmlformats.org/officeDocument/2006/relationships/image" Target="../media/image134.jpeg"/><Relationship Id="rId24" Type="http://schemas.openxmlformats.org/officeDocument/2006/relationships/image" Target="../media/image147.jpeg"/><Relationship Id="rId5" Type="http://schemas.openxmlformats.org/officeDocument/2006/relationships/image" Target="../media/image128.png"/><Relationship Id="rId15" Type="http://schemas.openxmlformats.org/officeDocument/2006/relationships/image" Target="../media/image138.jpeg"/><Relationship Id="rId23" Type="http://schemas.openxmlformats.org/officeDocument/2006/relationships/image" Target="../media/image146.jpeg"/><Relationship Id="rId28" Type="http://schemas.openxmlformats.org/officeDocument/2006/relationships/image" Target="../media/image151.jpeg"/><Relationship Id="rId10" Type="http://schemas.openxmlformats.org/officeDocument/2006/relationships/image" Target="../media/image133.png"/><Relationship Id="rId19" Type="http://schemas.openxmlformats.org/officeDocument/2006/relationships/image" Target="../media/image142.jpeg"/><Relationship Id="rId4" Type="http://schemas.openxmlformats.org/officeDocument/2006/relationships/image" Target="../media/image127.jpeg"/><Relationship Id="rId9" Type="http://schemas.openxmlformats.org/officeDocument/2006/relationships/image" Target="../media/image132.png"/><Relationship Id="rId14" Type="http://schemas.openxmlformats.org/officeDocument/2006/relationships/image" Target="../media/image137.jpeg"/><Relationship Id="rId22" Type="http://schemas.openxmlformats.org/officeDocument/2006/relationships/image" Target="../media/image145.jpeg"/><Relationship Id="rId27" Type="http://schemas.openxmlformats.org/officeDocument/2006/relationships/image" Target="../media/image150.jpeg"/></Relationships>
</file>

<file path=ppt/slides/_rels/slide2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2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42.jpeg"/><Relationship Id="rId7" Type="http://schemas.openxmlformats.org/officeDocument/2006/relationships/image" Target="../media/image164.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53.jpeg"/><Relationship Id="rId5" Type="http://schemas.openxmlformats.org/officeDocument/2006/relationships/image" Target="../media/image45.jpeg"/><Relationship Id="rId4" Type="http://schemas.openxmlformats.org/officeDocument/2006/relationships/image" Target="../media/image163.jpe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26.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Nikki\Google Drive\NRI\IST_ppt_EN\covers\cover_pt_city.png"/>
          <p:cNvPicPr>
            <a:picLocks noChangeAspect="1" noChangeArrowheads="1"/>
          </p:cNvPicPr>
          <p:nvPr/>
        </p:nvPicPr>
        <p:blipFill>
          <a:blip r:embed="rId3" cstate="print"/>
          <a:srcRect r="11458"/>
          <a:stretch>
            <a:fillRect/>
          </a:stretch>
        </p:blipFill>
        <p:spPr bwMode="auto">
          <a:xfrm>
            <a:off x="-1" y="0"/>
            <a:ext cx="9144001" cy="6858000"/>
          </a:xfrm>
          <a:prstGeom prst="rect">
            <a:avLst/>
          </a:prstGeom>
          <a:noFill/>
        </p:spPr>
      </p:pic>
      <p:sp>
        <p:nvSpPr>
          <p:cNvPr id="4" name="TextBox 3"/>
          <p:cNvSpPr txBox="1"/>
          <p:nvPr/>
        </p:nvSpPr>
        <p:spPr>
          <a:xfrm>
            <a:off x="6363994" y="2708920"/>
            <a:ext cx="2360325" cy="923330"/>
          </a:xfrm>
          <a:prstGeom prst="rect">
            <a:avLst/>
          </a:prstGeom>
          <a:noFill/>
        </p:spPr>
        <p:txBody>
          <a:bodyPr wrap="none" rtlCol="0">
            <a:spAutoFit/>
          </a:bodyPr>
          <a:lstStyle/>
          <a:p>
            <a:pPr algn="r"/>
            <a:r>
              <a:rPr lang="en-GB" dirty="0" smtClean="0"/>
              <a:t>José Santos-Victor</a:t>
            </a:r>
          </a:p>
          <a:p>
            <a:pPr algn="r"/>
            <a:r>
              <a:rPr lang="en-GB" dirty="0" smtClean="0"/>
              <a:t>VP International Affairs</a:t>
            </a:r>
          </a:p>
          <a:p>
            <a:pPr algn="r"/>
            <a:r>
              <a:rPr lang="en-GB" dirty="0" smtClean="0"/>
              <a:t>santos.victor@ist.utl.pt</a:t>
            </a:r>
            <a:endParaRPr lang="en-GB" dirty="0"/>
          </a:p>
        </p:txBody>
      </p:sp>
      <p:sp>
        <p:nvSpPr>
          <p:cNvPr id="7" name="TextBox 6"/>
          <p:cNvSpPr txBox="1"/>
          <p:nvPr/>
        </p:nvSpPr>
        <p:spPr>
          <a:xfrm>
            <a:off x="5364088" y="548680"/>
            <a:ext cx="3528392" cy="954107"/>
          </a:xfrm>
          <a:prstGeom prst="rect">
            <a:avLst/>
          </a:prstGeom>
          <a:noFill/>
        </p:spPr>
        <p:txBody>
          <a:bodyPr wrap="square" rtlCol="0">
            <a:spAutoFit/>
          </a:bodyPr>
          <a:lstStyle/>
          <a:p>
            <a:pPr algn="r"/>
            <a:r>
              <a:rPr lang="pt-PT" sz="2800" dirty="0" smtClean="0">
                <a:latin typeface="+mj-lt"/>
              </a:rPr>
              <a:t>A </a:t>
            </a:r>
            <a:r>
              <a:rPr lang="pt-PT" sz="2800" dirty="0" err="1" smtClean="0">
                <a:latin typeface="+mj-lt"/>
              </a:rPr>
              <a:t>School</a:t>
            </a:r>
            <a:r>
              <a:rPr lang="pt-PT" sz="2800" dirty="0" smtClean="0">
                <a:latin typeface="+mj-lt"/>
              </a:rPr>
              <a:t> for </a:t>
            </a:r>
            <a:r>
              <a:rPr lang="pt-PT" sz="2800" dirty="0" err="1" smtClean="0">
                <a:latin typeface="+mj-lt"/>
              </a:rPr>
              <a:t>the</a:t>
            </a:r>
            <a:r>
              <a:rPr lang="pt-PT" sz="2800" dirty="0" smtClean="0">
                <a:latin typeface="+mj-lt"/>
              </a:rPr>
              <a:t> </a:t>
            </a:r>
          </a:p>
          <a:p>
            <a:pPr algn="r"/>
            <a:r>
              <a:rPr lang="pt-PT" sz="2800" b="1" i="1" dirty="0" smtClean="0">
                <a:latin typeface="+mj-lt"/>
              </a:rPr>
              <a:t>21</a:t>
            </a:r>
            <a:r>
              <a:rPr lang="pt-PT" b="1" i="1" dirty="0" smtClean="0">
                <a:latin typeface="+mj-lt"/>
              </a:rPr>
              <a:t>st</a:t>
            </a:r>
            <a:r>
              <a:rPr lang="pt-PT" sz="2800" b="1" i="1" dirty="0" smtClean="0">
                <a:latin typeface="+mj-lt"/>
              </a:rPr>
              <a:t> </a:t>
            </a:r>
            <a:r>
              <a:rPr lang="pt-PT" sz="2800" b="1" i="1" dirty="0" err="1" smtClean="0">
                <a:latin typeface="+mj-lt"/>
              </a:rPr>
              <a:t>Century</a:t>
            </a:r>
            <a:endParaRPr lang="pt-PT" sz="2800" b="1" i="1" dirty="0">
              <a:latin typeface="+mj-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Shape 686"/>
          <p:cNvSpPr/>
          <p:nvPr/>
        </p:nvSpPr>
        <p:spPr>
          <a:xfrm rot="-1379999">
            <a:off x="6489190" y="4928379"/>
            <a:ext cx="2663571" cy="1421113"/>
          </a:xfrm>
          <a:custGeom>
            <a:avLst/>
            <a:gdLst/>
            <a:ahLst/>
            <a:cxnLst/>
            <a:rect l="0" t="0" r="0" b="0"/>
            <a:pathLst>
              <a:path w="4040" h="1888" extrusionOk="0">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flip="none" rotWithShape="1">
            <a:gsLst>
              <a:gs pos="0">
                <a:srgbClr val="0099FF">
                  <a:tint val="66000"/>
                  <a:satMod val="160000"/>
                </a:srgbClr>
              </a:gs>
              <a:gs pos="50000">
                <a:srgbClr val="0099FF">
                  <a:tint val="44500"/>
                  <a:satMod val="160000"/>
                </a:srgbClr>
              </a:gs>
              <a:gs pos="100000">
                <a:srgbClr val="0099FF">
                  <a:tint val="23500"/>
                  <a:satMod val="160000"/>
                </a:srgbClr>
              </a:gs>
            </a:gsLst>
            <a:lin ang="10800000" scaled="1"/>
            <a:tileRect/>
          </a:gradFill>
          <a:ln>
            <a:noFill/>
          </a:ln>
        </p:spPr>
        <p:txBody>
          <a:bodyPr wrap="square" lIns="91425" tIns="45700" rIns="91425" bIns="45700" anchor="t" anchorCtr="0">
            <a:spAutoFit/>
          </a:bodyPr>
          <a:lstStyle/>
          <a:p>
            <a:endParaRPr sz="1200"/>
          </a:p>
        </p:txBody>
      </p:sp>
      <p:pic>
        <p:nvPicPr>
          <p:cNvPr id="2" name="Picture 2" descr="http://farm2.staticflickr.com/1068/4595819000_3a8288d3e1_z.jpg"/>
          <p:cNvPicPr>
            <a:picLocks noChangeAspect="1" noChangeArrowheads="1"/>
          </p:cNvPicPr>
          <p:nvPr/>
        </p:nvPicPr>
        <p:blipFill>
          <a:blip r:embed="rId3" cstate="print">
            <a:duotone>
              <a:schemeClr val="accent5">
                <a:shade val="45000"/>
                <a:satMod val="135000"/>
              </a:schemeClr>
              <a:prstClr val="white"/>
            </a:duotone>
          </a:blip>
          <a:srcRect l="13308" r="11683"/>
          <a:stretch>
            <a:fillRect/>
          </a:stretch>
        </p:blipFill>
        <p:spPr bwMode="auto">
          <a:xfrm>
            <a:off x="7884368" y="5757374"/>
            <a:ext cx="1080120" cy="983994"/>
          </a:xfrm>
          <a:prstGeom prst="ellipse">
            <a:avLst/>
          </a:prstGeom>
          <a:noFill/>
        </p:spPr>
      </p:pic>
      <p:pic>
        <p:nvPicPr>
          <p:cNvPr id="3" name="Picture 4" descr="http://farm4.staticflickr.com/3382/4595213891_5524064074_z.jpg"/>
          <p:cNvPicPr>
            <a:picLocks noChangeAspect="1" noChangeArrowheads="1"/>
          </p:cNvPicPr>
          <p:nvPr/>
        </p:nvPicPr>
        <p:blipFill>
          <a:blip r:embed="rId4" cstate="print">
            <a:duotone>
              <a:schemeClr val="accent5">
                <a:shade val="45000"/>
                <a:satMod val="135000"/>
              </a:schemeClr>
              <a:prstClr val="white"/>
            </a:duotone>
          </a:blip>
          <a:srcRect l="22443" r="19676" b="9281"/>
          <a:stretch>
            <a:fillRect/>
          </a:stretch>
        </p:blipFill>
        <p:spPr bwMode="auto">
          <a:xfrm>
            <a:off x="7812360" y="4293096"/>
            <a:ext cx="1093772" cy="1080120"/>
          </a:xfrm>
          <a:prstGeom prst="ellipse">
            <a:avLst/>
          </a:prstGeom>
          <a:noFill/>
        </p:spPr>
      </p:pic>
      <p:pic>
        <p:nvPicPr>
          <p:cNvPr id="4" name="Picture 43" descr="3529037285_232ea1c48b_b.jpg"/>
          <p:cNvPicPr>
            <a:picLocks noChangeAspect="1"/>
          </p:cNvPicPr>
          <p:nvPr/>
        </p:nvPicPr>
        <p:blipFill>
          <a:blip r:embed="rId5" cstate="print"/>
          <a:srcRect l="9186" r="16748"/>
          <a:stretch>
            <a:fillRect/>
          </a:stretch>
        </p:blipFill>
        <p:spPr bwMode="auto">
          <a:xfrm>
            <a:off x="6012160" y="5209178"/>
            <a:ext cx="1224136" cy="1097379"/>
          </a:xfrm>
          <a:prstGeom prst="ellipse">
            <a:avLst/>
          </a:prstGeom>
          <a:noFill/>
          <a:ln w="9525">
            <a:noFill/>
            <a:miter lim="800000"/>
            <a:headEnd/>
            <a:tailEnd/>
          </a:ln>
        </p:spPr>
      </p:pic>
      <p:sp>
        <p:nvSpPr>
          <p:cNvPr id="12" name="Slide Number Placeholder 5"/>
          <p:cNvSpPr txBox="1">
            <a:spLocks/>
          </p:cNvSpPr>
          <p:nvPr/>
        </p:nvSpPr>
        <p:spPr>
          <a:xfrm>
            <a:off x="6574904" y="5494561"/>
            <a:ext cx="2133600" cy="365125"/>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4A7682-98AC-41BB-82A1-3BBB5E0AEEEB}" type="slidenum">
              <a:rPr kumimoji="0" lang="en-US" sz="1800" b="0" i="0" u="none" strike="noStrike" kern="1200" cap="none" spc="0" normalizeH="0" baseline="0" noProof="0" smtClean="0">
                <a:ln>
                  <a:noFill/>
                </a:ln>
                <a:solidFill>
                  <a:schemeClr val="tx1"/>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smtClean="0">
              <a:ln>
                <a:noFill/>
              </a:ln>
              <a:solidFill>
                <a:schemeClr val="tx1"/>
              </a:solidFill>
              <a:effectLst/>
              <a:uLnTx/>
              <a:uFillTx/>
              <a:ea typeface="+mn-ea"/>
              <a:cs typeface="+mn-cs"/>
            </a:endParaRPr>
          </a:p>
        </p:txBody>
      </p:sp>
      <p:sp>
        <p:nvSpPr>
          <p:cNvPr id="13" name="AutoShape 2"/>
          <p:cNvSpPr>
            <a:spLocks noChangeArrowheads="1"/>
          </p:cNvSpPr>
          <p:nvPr/>
        </p:nvSpPr>
        <p:spPr bwMode="auto">
          <a:xfrm>
            <a:off x="179512" y="1052736"/>
            <a:ext cx="5988050" cy="333375"/>
          </a:xfrm>
          <a:prstGeom prst="flowChartAlternateProcess">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t="100000" r="100000"/>
            </a:path>
            <a:tileRect l="-100000" b="-100000"/>
          </a:gradFill>
          <a:ln w="9525" algn="ctr">
            <a:noFill/>
            <a:miter lim="800000"/>
            <a:headEnd/>
            <a:tailEnd/>
          </a:ln>
        </p:spPr>
        <p:txBody>
          <a:bodyPr wrap="none" anchor="ctr"/>
          <a:lstStyle/>
          <a:p>
            <a:pPr>
              <a:spcBef>
                <a:spcPct val="20000"/>
              </a:spcBef>
              <a:buClr>
                <a:schemeClr val="folHlink"/>
              </a:buClr>
              <a:buSzPct val="90000"/>
              <a:buFont typeface="Wingdings" pitchFamily="2" charset="2"/>
              <a:buNone/>
            </a:pPr>
            <a:r>
              <a:rPr lang="en-US" sz="2000" b="1" i="1" dirty="0">
                <a:solidFill>
                  <a:srgbClr val="FFFFFF"/>
                </a:solidFill>
              </a:rPr>
              <a:t>Alameda </a:t>
            </a:r>
            <a:r>
              <a:rPr lang="en-US" sz="2000" b="1" i="1" dirty="0" smtClean="0">
                <a:solidFill>
                  <a:srgbClr val="FFFFFF"/>
                </a:solidFill>
              </a:rPr>
              <a:t>Campus</a:t>
            </a:r>
            <a:endParaRPr lang="pt-PT" sz="1200" b="1" i="1" dirty="0">
              <a:solidFill>
                <a:srgbClr val="FFFFFF"/>
              </a:solidFill>
            </a:endParaRPr>
          </a:p>
        </p:txBody>
      </p:sp>
      <p:sp>
        <p:nvSpPr>
          <p:cNvPr id="14" name="AutoShape 3"/>
          <p:cNvSpPr>
            <a:spLocks noChangeArrowheads="1"/>
          </p:cNvSpPr>
          <p:nvPr/>
        </p:nvSpPr>
        <p:spPr bwMode="auto">
          <a:xfrm>
            <a:off x="251520" y="4869160"/>
            <a:ext cx="5988050" cy="319088"/>
          </a:xfrm>
          <a:prstGeom prst="flowChartAlternateProcess">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t="100000" r="100000"/>
            </a:path>
            <a:tileRect l="-100000" b="-100000"/>
          </a:gradFill>
          <a:ln w="9525" algn="ctr">
            <a:noFill/>
            <a:miter lim="800000"/>
            <a:headEnd/>
            <a:tailEnd/>
          </a:ln>
        </p:spPr>
        <p:txBody>
          <a:bodyPr wrap="none" anchor="ctr"/>
          <a:lstStyle/>
          <a:p>
            <a:pPr>
              <a:spcBef>
                <a:spcPct val="20000"/>
              </a:spcBef>
              <a:buClr>
                <a:schemeClr val="folHlink"/>
              </a:buClr>
              <a:buSzPct val="90000"/>
              <a:buFont typeface="Wingdings" pitchFamily="2" charset="2"/>
              <a:buNone/>
            </a:pPr>
            <a:r>
              <a:rPr lang="en-US" sz="2000" b="1" i="1" dirty="0" err="1">
                <a:solidFill>
                  <a:srgbClr val="FFFFFF"/>
                </a:solidFill>
              </a:rPr>
              <a:t>Taguspark</a:t>
            </a:r>
            <a:r>
              <a:rPr lang="en-US" sz="2000" b="1" i="1" dirty="0">
                <a:solidFill>
                  <a:srgbClr val="FFFFFF"/>
                </a:solidFill>
              </a:rPr>
              <a:t> </a:t>
            </a:r>
            <a:r>
              <a:rPr lang="en-US" sz="2000" b="1" i="1" dirty="0" smtClean="0">
                <a:solidFill>
                  <a:srgbClr val="FFFFFF"/>
                </a:solidFill>
              </a:rPr>
              <a:t>Campus</a:t>
            </a:r>
            <a:endParaRPr lang="pt-PT" sz="1400" b="1" i="1" dirty="0">
              <a:solidFill>
                <a:srgbClr val="FFFFFF"/>
              </a:solidFill>
            </a:endParaRPr>
          </a:p>
        </p:txBody>
      </p:sp>
      <p:sp>
        <p:nvSpPr>
          <p:cNvPr id="15" name="Rectangle 5"/>
          <p:cNvSpPr txBox="1">
            <a:spLocks noChangeAspect="1" noChangeArrowheads="1"/>
          </p:cNvSpPr>
          <p:nvPr/>
        </p:nvSpPr>
        <p:spPr>
          <a:xfrm>
            <a:off x="4437906" y="1588543"/>
            <a:ext cx="3446462" cy="2992585"/>
          </a:xfrm>
          <a:prstGeom prst="rect">
            <a:avLst/>
          </a:prstGeom>
          <a:noFill/>
        </p:spPr>
        <p:txBody>
          <a:bodyPr wrap="none"/>
          <a:lstStyle/>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Aerospace 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Architecture</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Biological 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Biomedical 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lang="en-US" sz="1200" b="1" dirty="0" smtClean="0">
                <a:solidFill>
                  <a:srgbClr val="2C3644"/>
                </a:solidFill>
              </a:rPr>
              <a:t>Biomedical Technologies</a:t>
            </a:r>
            <a:endParaRPr kumimoji="0" lang="en-US" sz="1200" b="1" i="0" u="none" strike="noStrike" kern="1200" cap="none" spc="0" normalizeH="0" baseline="0" noProof="0" dirty="0" smtClean="0">
              <a:ln>
                <a:noFill/>
              </a:ln>
              <a:solidFill>
                <a:srgbClr val="2C3644"/>
              </a:solidFill>
              <a:effectLst/>
              <a:uLnTx/>
              <a:uFillTx/>
              <a:ea typeface="+mn-ea"/>
              <a:cs typeface="+mn-cs"/>
            </a:endParaRP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Chemical 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Civil 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Electrical and Computer Engineering </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Engineering and Water Management</a:t>
            </a:r>
          </a:p>
          <a:p>
            <a:pPr marL="533400" lvl="1" indent="-182563">
              <a:spcBef>
                <a:spcPct val="20000"/>
              </a:spcBef>
              <a:buClr>
                <a:srgbClr val="0099FF"/>
              </a:buClr>
              <a:buSzPct val="125000"/>
              <a:buFont typeface="Wingdings" pitchFamily="2" charset="2"/>
              <a:buChar char="§"/>
              <a:defRPr/>
            </a:pPr>
            <a:r>
              <a:rPr lang="en-US" sz="1200" b="1" dirty="0" smtClean="0">
                <a:solidFill>
                  <a:srgbClr val="2C3644"/>
                </a:solidFill>
              </a:rPr>
              <a:t>Engineering Physics </a:t>
            </a:r>
          </a:p>
          <a:p>
            <a:pPr marL="533400" lvl="1" indent="-182563">
              <a:spcBef>
                <a:spcPct val="20000"/>
              </a:spcBef>
              <a:buClr>
                <a:srgbClr val="0099FF"/>
              </a:buClr>
              <a:buSzPct val="125000"/>
              <a:buFont typeface="Wingdings" pitchFamily="2" charset="2"/>
              <a:buChar char="§"/>
              <a:defRPr/>
            </a:pPr>
            <a:r>
              <a:rPr lang="en-US" sz="1200" b="1" dirty="0" smtClean="0">
                <a:solidFill>
                  <a:srgbClr val="2C3644"/>
                </a:solidFill>
              </a:rPr>
              <a:t>Environmental </a:t>
            </a:r>
            <a:r>
              <a:rPr kumimoji="0" lang="en-US" sz="1200" b="1" i="0" u="none" strike="noStrike" kern="1200" cap="none" spc="0" normalizeH="0" baseline="0" noProof="0" dirty="0" smtClean="0">
                <a:ln>
                  <a:noFill/>
                </a:ln>
                <a:solidFill>
                  <a:srgbClr val="2C3644"/>
                </a:solidFill>
                <a:effectLst/>
                <a:uLnTx/>
                <a:uFillTx/>
                <a:ea typeface="+mn-ea"/>
                <a:cs typeface="+mn-cs"/>
              </a:rPr>
              <a:t>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kumimoji="0" lang="en-US" sz="1200" b="1" i="0" u="none" strike="noStrike" kern="1200" cap="none" spc="0" normalizeH="0" baseline="0" noProof="0" dirty="0" smtClean="0">
                <a:ln>
                  <a:noFill/>
                </a:ln>
                <a:solidFill>
                  <a:srgbClr val="2C3644"/>
                </a:solidFill>
                <a:effectLst/>
                <a:uLnTx/>
                <a:uFillTx/>
                <a:ea typeface="+mn-ea"/>
                <a:cs typeface="+mn-cs"/>
              </a:rPr>
              <a:t>Mechanical Engineering</a:t>
            </a: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r>
              <a:rPr lang="en-US" sz="1200" b="1" dirty="0" smtClean="0">
                <a:solidFill>
                  <a:srgbClr val="2C3644"/>
                </a:solidFill>
              </a:rPr>
              <a:t>Petroleum Engineering</a:t>
            </a:r>
            <a:endParaRPr kumimoji="0" lang="en-US" sz="1200" b="1" i="0" u="none" strike="noStrike" kern="1200" cap="none" spc="0" normalizeH="0" baseline="0" noProof="0" dirty="0" smtClean="0">
              <a:ln>
                <a:noFill/>
              </a:ln>
              <a:solidFill>
                <a:srgbClr val="2C3644"/>
              </a:solidFill>
              <a:effectLst/>
              <a:uLnTx/>
              <a:uFillTx/>
              <a:ea typeface="+mn-ea"/>
              <a:cs typeface="+mn-cs"/>
            </a:endParaRPr>
          </a:p>
          <a:p>
            <a:pPr marL="533400" marR="0" lvl="1" indent="-182563" algn="l" defTabSz="914400" rtl="0" eaLnBrk="1" fontAlgn="auto" latinLnBrk="0" hangingPunct="1">
              <a:lnSpc>
                <a:spcPct val="100000"/>
              </a:lnSpc>
              <a:spcBef>
                <a:spcPct val="20000"/>
              </a:spcBef>
              <a:spcAft>
                <a:spcPts val="0"/>
              </a:spcAft>
              <a:buClr>
                <a:srgbClr val="0099FF"/>
              </a:buClr>
              <a:buSzPct val="125000"/>
              <a:buFont typeface="Wingdings" pitchFamily="2" charset="2"/>
              <a:buChar char="§"/>
              <a:tabLst/>
              <a:defRPr/>
            </a:pPr>
            <a:endParaRPr kumimoji="0" lang="en-US" sz="1200" b="1" i="0" u="none" strike="noStrike" kern="1200" cap="none" spc="0" normalizeH="0" baseline="0" noProof="0" dirty="0" smtClean="0">
              <a:ln>
                <a:noFill/>
              </a:ln>
              <a:solidFill>
                <a:srgbClr val="2C3644"/>
              </a:solidFill>
              <a:effectLst/>
              <a:uLnTx/>
              <a:uFillTx/>
              <a:ea typeface="+mn-ea"/>
              <a:cs typeface="+mn-cs"/>
            </a:endParaRPr>
          </a:p>
        </p:txBody>
      </p:sp>
      <p:sp>
        <p:nvSpPr>
          <p:cNvPr id="16" name="Rectangle 6"/>
          <p:cNvSpPr>
            <a:spLocks noChangeArrowheads="1"/>
          </p:cNvSpPr>
          <p:nvPr/>
        </p:nvSpPr>
        <p:spPr bwMode="auto">
          <a:xfrm>
            <a:off x="179512" y="1484784"/>
            <a:ext cx="4760912" cy="3312368"/>
          </a:xfrm>
          <a:prstGeom prst="rect">
            <a:avLst/>
          </a:prstGeom>
          <a:noFill/>
          <a:ln w="9525">
            <a:noFill/>
            <a:miter lim="800000"/>
            <a:headEnd/>
            <a:tailEnd/>
          </a:ln>
        </p:spPr>
        <p:txBody>
          <a:bodyPr/>
          <a:lstStyle/>
          <a:p>
            <a:pPr marL="533400" lvl="1" indent="-182563" algn="l">
              <a:buClr>
                <a:srgbClr val="0099FF"/>
              </a:buClr>
              <a:buSzPct val="75000"/>
              <a:buFont typeface="Wingdings" pitchFamily="2" charset="2"/>
              <a:buChar char="n"/>
            </a:pPr>
            <a:r>
              <a:rPr lang="en-US" sz="1200" dirty="0">
                <a:solidFill>
                  <a:srgbClr val="2C3644"/>
                </a:solidFill>
              </a:rPr>
              <a:t>Bioengineering and </a:t>
            </a:r>
            <a:r>
              <a:rPr lang="en-US" sz="1200" dirty="0" err="1">
                <a:solidFill>
                  <a:srgbClr val="2C3644"/>
                </a:solidFill>
              </a:rPr>
              <a:t>Nanosystems</a:t>
            </a:r>
            <a:endParaRPr lang="en-US" sz="1200" dirty="0">
              <a:solidFill>
                <a:srgbClr val="2C3644"/>
              </a:solidFill>
            </a:endParaRPr>
          </a:p>
          <a:p>
            <a:pPr marL="533400" lvl="1" indent="-182563" algn="l">
              <a:buClr>
                <a:srgbClr val="0099FF"/>
              </a:buClr>
              <a:buSzPct val="75000"/>
              <a:buFont typeface="Wingdings" pitchFamily="2" charset="2"/>
              <a:buChar char="n"/>
            </a:pPr>
            <a:r>
              <a:rPr lang="en-US" sz="1200" dirty="0">
                <a:solidFill>
                  <a:srgbClr val="2C3644"/>
                </a:solidFill>
              </a:rPr>
              <a:t>Biotechnology</a:t>
            </a:r>
          </a:p>
          <a:p>
            <a:pPr marL="533400" lvl="1" indent="-182563" algn="l">
              <a:buClr>
                <a:srgbClr val="0099FF"/>
              </a:buClr>
              <a:buSzPct val="75000"/>
              <a:buFont typeface="Wingdings" pitchFamily="2" charset="2"/>
              <a:buChar char="n"/>
            </a:pPr>
            <a:r>
              <a:rPr lang="en-US" sz="1200" dirty="0">
                <a:solidFill>
                  <a:srgbClr val="2C3644"/>
                </a:solidFill>
              </a:rPr>
              <a:t>Chemistry</a:t>
            </a:r>
          </a:p>
          <a:p>
            <a:pPr marL="533400" lvl="1" indent="-182563" algn="l">
              <a:buClr>
                <a:srgbClr val="0099FF"/>
              </a:buClr>
              <a:buSzPct val="75000"/>
              <a:buFont typeface="Wingdings" pitchFamily="2" charset="2"/>
              <a:buChar char="n"/>
            </a:pPr>
            <a:r>
              <a:rPr lang="en-US" sz="1200" dirty="0">
                <a:solidFill>
                  <a:srgbClr val="2C3644"/>
                </a:solidFill>
              </a:rPr>
              <a:t>Complex Transport Infrastructure Systems (w/ MIT)</a:t>
            </a:r>
          </a:p>
          <a:p>
            <a:pPr marL="533400" lvl="1" indent="-182563" algn="l">
              <a:buClr>
                <a:srgbClr val="0099FF"/>
              </a:buClr>
              <a:buSzPct val="75000"/>
              <a:buFont typeface="Wingdings" pitchFamily="2" charset="2"/>
              <a:buChar char="n"/>
            </a:pPr>
            <a:r>
              <a:rPr lang="en-US" sz="1200" dirty="0" smtClean="0">
                <a:solidFill>
                  <a:srgbClr val="2C3644"/>
                </a:solidFill>
              </a:rPr>
              <a:t>Computer Science and Engineering</a:t>
            </a:r>
          </a:p>
          <a:p>
            <a:pPr marL="533400" lvl="1" indent="-182563" algn="l">
              <a:buClr>
                <a:srgbClr val="0099FF"/>
              </a:buClr>
              <a:buSzPct val="75000"/>
              <a:buFont typeface="Wingdings" pitchFamily="2" charset="2"/>
              <a:buChar char="n"/>
            </a:pPr>
            <a:r>
              <a:rPr lang="en-US" sz="1200" dirty="0" smtClean="0">
                <a:solidFill>
                  <a:srgbClr val="2C3644"/>
                </a:solidFill>
              </a:rPr>
              <a:t>Construction and Rehabilitation</a:t>
            </a:r>
          </a:p>
          <a:p>
            <a:pPr marL="533400" lvl="1" indent="-182563" algn="l">
              <a:buClr>
                <a:srgbClr val="0099FF"/>
              </a:buClr>
              <a:buSzPct val="75000"/>
              <a:buFont typeface="Wingdings" pitchFamily="2" charset="2"/>
              <a:buChar char="n"/>
            </a:pPr>
            <a:r>
              <a:rPr lang="en-US" sz="1200" dirty="0" smtClean="0">
                <a:solidFill>
                  <a:srgbClr val="2C3644"/>
                </a:solidFill>
              </a:rPr>
              <a:t>Information Systems and Computer Engineering</a:t>
            </a:r>
          </a:p>
          <a:p>
            <a:pPr marL="533400" lvl="1" indent="-182563" algn="l">
              <a:buClr>
                <a:srgbClr val="0099FF"/>
              </a:buClr>
              <a:buSzPct val="75000"/>
              <a:buFont typeface="Wingdings" pitchFamily="2" charset="2"/>
              <a:buChar char="n"/>
            </a:pPr>
            <a:r>
              <a:rPr lang="en-US" sz="1200" dirty="0" smtClean="0">
                <a:solidFill>
                  <a:srgbClr val="2C3644"/>
                </a:solidFill>
              </a:rPr>
              <a:t>Materials </a:t>
            </a:r>
            <a:r>
              <a:rPr lang="en-US" sz="1200" dirty="0">
                <a:solidFill>
                  <a:srgbClr val="2C3644"/>
                </a:solidFill>
              </a:rPr>
              <a:t>Engineering</a:t>
            </a:r>
          </a:p>
          <a:p>
            <a:pPr marL="533400" lvl="1" indent="-182563" algn="l">
              <a:buClr>
                <a:srgbClr val="0099FF"/>
              </a:buClr>
              <a:buSzPct val="75000"/>
              <a:buFont typeface="Wingdings" pitchFamily="2" charset="2"/>
              <a:buChar char="n"/>
            </a:pPr>
            <a:r>
              <a:rPr lang="en-US" sz="1200" dirty="0">
                <a:solidFill>
                  <a:srgbClr val="2C3644"/>
                </a:solidFill>
              </a:rPr>
              <a:t>Mathematics and Applications</a:t>
            </a:r>
          </a:p>
          <a:p>
            <a:pPr marL="533400" lvl="1" indent="-182563" algn="l">
              <a:buClr>
                <a:srgbClr val="0099FF"/>
              </a:buClr>
              <a:buSzPct val="75000"/>
              <a:buFont typeface="Wingdings" pitchFamily="2" charset="2"/>
              <a:buChar char="n"/>
            </a:pPr>
            <a:r>
              <a:rPr lang="en-US" sz="1200" dirty="0">
                <a:solidFill>
                  <a:srgbClr val="2C3644"/>
                </a:solidFill>
              </a:rPr>
              <a:t>Mining and Geological Engineering</a:t>
            </a:r>
          </a:p>
          <a:p>
            <a:pPr marL="533400" lvl="1" indent="-182563" algn="l">
              <a:buClr>
                <a:srgbClr val="0099FF"/>
              </a:buClr>
              <a:buSzPct val="75000"/>
              <a:buFont typeface="Wingdings" pitchFamily="2" charset="2"/>
              <a:buChar char="n"/>
            </a:pPr>
            <a:r>
              <a:rPr lang="en-US" sz="1200" dirty="0">
                <a:solidFill>
                  <a:srgbClr val="2C3644"/>
                </a:solidFill>
              </a:rPr>
              <a:t>Naval Architecture and Marine Engineering</a:t>
            </a:r>
          </a:p>
          <a:p>
            <a:pPr marL="533400" lvl="1" indent="-182563" algn="l">
              <a:buClr>
                <a:srgbClr val="0099FF"/>
              </a:buClr>
              <a:buSzPct val="75000"/>
              <a:buFont typeface="Wingdings" pitchFamily="2" charset="2"/>
              <a:buChar char="n"/>
            </a:pPr>
            <a:r>
              <a:rPr lang="en-US" sz="1200" dirty="0">
                <a:solidFill>
                  <a:srgbClr val="2C3644"/>
                </a:solidFill>
              </a:rPr>
              <a:t>Pharmaceutical </a:t>
            </a:r>
            <a:r>
              <a:rPr lang="en-US" sz="1200" dirty="0" smtClean="0">
                <a:solidFill>
                  <a:srgbClr val="2C3644"/>
                </a:solidFill>
              </a:rPr>
              <a:t>Engineering</a:t>
            </a:r>
          </a:p>
          <a:p>
            <a:pPr marL="533400" lvl="1" indent="-182563" algn="l">
              <a:buClr>
                <a:srgbClr val="0099FF"/>
              </a:buClr>
              <a:buSzPct val="75000"/>
              <a:buFont typeface="Wingdings" pitchFamily="2" charset="2"/>
              <a:buChar char="n"/>
            </a:pPr>
            <a:r>
              <a:rPr lang="en-US" sz="1200" dirty="0" smtClean="0">
                <a:solidFill>
                  <a:srgbClr val="2C3644"/>
                </a:solidFill>
              </a:rPr>
              <a:t>Structural Engineering</a:t>
            </a:r>
            <a:endParaRPr lang="en-US" sz="1200" dirty="0">
              <a:solidFill>
                <a:srgbClr val="2C3644"/>
              </a:solidFill>
            </a:endParaRPr>
          </a:p>
          <a:p>
            <a:pPr marL="533400" lvl="1" indent="-182563" algn="l">
              <a:buClr>
                <a:srgbClr val="0099FF"/>
              </a:buClr>
              <a:buSzPct val="75000"/>
              <a:buFont typeface="Wingdings" pitchFamily="2" charset="2"/>
              <a:buChar char="n"/>
            </a:pPr>
            <a:r>
              <a:rPr lang="en-US" sz="1200" dirty="0">
                <a:solidFill>
                  <a:srgbClr val="2C3644"/>
                </a:solidFill>
              </a:rPr>
              <a:t>Territorial </a:t>
            </a:r>
            <a:r>
              <a:rPr lang="en-US" sz="1200" dirty="0" smtClean="0">
                <a:solidFill>
                  <a:srgbClr val="2C3644"/>
                </a:solidFill>
              </a:rPr>
              <a:t>Engineering</a:t>
            </a:r>
          </a:p>
          <a:p>
            <a:pPr marL="533400" lvl="1" indent="-182563" algn="l">
              <a:buClr>
                <a:srgbClr val="0099FF"/>
              </a:buClr>
              <a:buSzPct val="75000"/>
              <a:buFont typeface="Wingdings" pitchFamily="2" charset="2"/>
              <a:buChar char="n"/>
            </a:pPr>
            <a:r>
              <a:rPr lang="en-US" sz="1200" dirty="0" smtClean="0">
                <a:solidFill>
                  <a:srgbClr val="2C3644"/>
                </a:solidFill>
              </a:rPr>
              <a:t>Transport Infrastructure Engineering</a:t>
            </a:r>
          </a:p>
          <a:p>
            <a:pPr marL="533400" lvl="1" indent="-182563" algn="l">
              <a:buClr>
                <a:srgbClr val="0099FF"/>
              </a:buClr>
              <a:buSzPct val="75000"/>
              <a:buFont typeface="Wingdings" pitchFamily="2" charset="2"/>
              <a:buChar char="n"/>
            </a:pPr>
            <a:r>
              <a:rPr lang="en-US" sz="1200" dirty="0" smtClean="0">
                <a:solidFill>
                  <a:srgbClr val="2C3644"/>
                </a:solidFill>
              </a:rPr>
              <a:t>Transport Planning and Operation</a:t>
            </a:r>
            <a:endParaRPr lang="en-US" sz="1200" dirty="0">
              <a:solidFill>
                <a:srgbClr val="2C3644"/>
              </a:solidFill>
            </a:endParaRPr>
          </a:p>
          <a:p>
            <a:pPr marL="533400" lvl="1" indent="-182563" algn="l">
              <a:buClr>
                <a:srgbClr val="0099FF"/>
              </a:buClr>
              <a:buSzPct val="75000"/>
              <a:buFont typeface="Wingdings" pitchFamily="2" charset="2"/>
              <a:buChar char="n"/>
            </a:pPr>
            <a:r>
              <a:rPr lang="en-US" sz="1200" dirty="0">
                <a:solidFill>
                  <a:srgbClr val="2C3644"/>
                </a:solidFill>
              </a:rPr>
              <a:t>Urban Studies and Territorial </a:t>
            </a:r>
            <a:r>
              <a:rPr lang="en-US" sz="1200" dirty="0" smtClean="0">
                <a:solidFill>
                  <a:srgbClr val="2C3644"/>
                </a:solidFill>
              </a:rPr>
              <a:t>Management</a:t>
            </a:r>
            <a:endParaRPr lang="en-US" sz="1200" dirty="0">
              <a:solidFill>
                <a:srgbClr val="2C3644"/>
              </a:solidFill>
            </a:endParaRPr>
          </a:p>
        </p:txBody>
      </p:sp>
      <p:sp>
        <p:nvSpPr>
          <p:cNvPr id="17" name="Text Box 7"/>
          <p:cNvSpPr txBox="1">
            <a:spLocks noChangeArrowheads="1"/>
          </p:cNvSpPr>
          <p:nvPr/>
        </p:nvSpPr>
        <p:spPr bwMode="auto">
          <a:xfrm rot="-5400000">
            <a:off x="4060095" y="2106704"/>
            <a:ext cx="1392211" cy="292388"/>
          </a:xfrm>
          <a:prstGeom prst="rect">
            <a:avLst/>
          </a:prstGeom>
          <a:noFill/>
          <a:ln w="9525" algn="ctr">
            <a:noFill/>
            <a:miter lim="800000"/>
            <a:headEnd/>
            <a:tailEnd/>
          </a:ln>
        </p:spPr>
        <p:txBody>
          <a:bodyPr wrap="square">
            <a:spAutoFit/>
          </a:bodyPr>
          <a:lstStyle/>
          <a:p>
            <a:pPr algn="ctr">
              <a:spcBef>
                <a:spcPct val="50000"/>
              </a:spcBef>
            </a:pPr>
            <a:r>
              <a:rPr lang="pt-PT" sz="1300" b="0" i="1" dirty="0">
                <a:solidFill>
                  <a:srgbClr val="969696"/>
                </a:solidFill>
              </a:rPr>
              <a:t>5 </a:t>
            </a:r>
            <a:r>
              <a:rPr lang="pt-PT" sz="1300" b="0" i="1" baseline="30000" dirty="0" smtClean="0">
                <a:solidFill>
                  <a:srgbClr val="969696"/>
                </a:solidFill>
              </a:rPr>
              <a:t>yrs (Integrated Master)</a:t>
            </a:r>
            <a:endParaRPr lang="pt-PT" sz="1300" b="0" i="1" baseline="30000" dirty="0">
              <a:solidFill>
                <a:srgbClr val="969696"/>
              </a:solidFill>
            </a:endParaRPr>
          </a:p>
        </p:txBody>
      </p:sp>
      <p:sp>
        <p:nvSpPr>
          <p:cNvPr id="18" name="Text Box 8"/>
          <p:cNvSpPr txBox="1">
            <a:spLocks noChangeArrowheads="1"/>
          </p:cNvSpPr>
          <p:nvPr/>
        </p:nvSpPr>
        <p:spPr bwMode="auto">
          <a:xfrm rot="-5400000">
            <a:off x="-241176" y="2091209"/>
            <a:ext cx="1468438" cy="290512"/>
          </a:xfrm>
          <a:prstGeom prst="rect">
            <a:avLst/>
          </a:prstGeom>
          <a:noFill/>
          <a:ln w="9525" algn="ctr">
            <a:noFill/>
            <a:miter lim="800000"/>
            <a:headEnd/>
            <a:tailEnd/>
          </a:ln>
        </p:spPr>
        <p:txBody>
          <a:bodyPr>
            <a:spAutoFit/>
          </a:bodyPr>
          <a:lstStyle/>
          <a:p>
            <a:pPr algn="ctr">
              <a:spcBef>
                <a:spcPct val="50000"/>
              </a:spcBef>
            </a:pPr>
            <a:r>
              <a:rPr lang="pt-PT" sz="1300" b="0" i="1" dirty="0">
                <a:solidFill>
                  <a:srgbClr val="969696"/>
                </a:solidFill>
              </a:rPr>
              <a:t>3+2 </a:t>
            </a:r>
            <a:r>
              <a:rPr lang="pt-PT" sz="1300" b="0" i="1" baseline="30000" dirty="0">
                <a:solidFill>
                  <a:srgbClr val="969696"/>
                </a:solidFill>
              </a:rPr>
              <a:t>yrs or M.Sc (2yr)</a:t>
            </a:r>
          </a:p>
        </p:txBody>
      </p:sp>
      <p:sp>
        <p:nvSpPr>
          <p:cNvPr id="19" name="Rectangle 9"/>
          <p:cNvSpPr>
            <a:spLocks noChangeArrowheads="1"/>
          </p:cNvSpPr>
          <p:nvPr/>
        </p:nvSpPr>
        <p:spPr bwMode="auto">
          <a:xfrm>
            <a:off x="539552" y="5416768"/>
            <a:ext cx="3960440" cy="892552"/>
          </a:xfrm>
          <a:prstGeom prst="rect">
            <a:avLst/>
          </a:prstGeom>
          <a:noFill/>
          <a:ln w="9525" algn="ctr">
            <a:noFill/>
            <a:miter lim="800000"/>
            <a:headEnd/>
            <a:tailEnd/>
          </a:ln>
        </p:spPr>
        <p:txBody>
          <a:bodyPr wrap="square">
            <a:spAutoFit/>
          </a:bodyPr>
          <a:lstStyle/>
          <a:p>
            <a:pPr marL="177800" lvl="1" indent="-177800" algn="l">
              <a:buClr>
                <a:srgbClr val="0099FF"/>
              </a:buClr>
              <a:buSzPct val="75000"/>
              <a:buFont typeface="Wingdings" pitchFamily="2" charset="2"/>
              <a:buChar char="n"/>
            </a:pPr>
            <a:r>
              <a:rPr lang="en-US" sz="1300" dirty="0" smtClean="0">
                <a:solidFill>
                  <a:srgbClr val="2C3644"/>
                </a:solidFill>
              </a:rPr>
              <a:t>Communication </a:t>
            </a:r>
            <a:r>
              <a:rPr lang="en-US" sz="1300" dirty="0">
                <a:solidFill>
                  <a:srgbClr val="2C3644"/>
                </a:solidFill>
              </a:rPr>
              <a:t>Networks Engineering</a:t>
            </a:r>
          </a:p>
          <a:p>
            <a:pPr marL="177800" lvl="1" indent="-177800" algn="l">
              <a:buClr>
                <a:srgbClr val="0099FF"/>
              </a:buClr>
              <a:buSzPct val="75000"/>
              <a:buFont typeface="Wingdings" pitchFamily="2" charset="2"/>
              <a:buChar char="n"/>
            </a:pPr>
            <a:r>
              <a:rPr lang="en-US" sz="1300" dirty="0" smtClean="0">
                <a:solidFill>
                  <a:srgbClr val="2C3644"/>
                </a:solidFill>
              </a:rPr>
              <a:t>Electronics </a:t>
            </a:r>
            <a:r>
              <a:rPr lang="en-US" sz="1300" dirty="0">
                <a:solidFill>
                  <a:srgbClr val="2C3644"/>
                </a:solidFill>
              </a:rPr>
              <a:t>Engineering</a:t>
            </a:r>
          </a:p>
          <a:p>
            <a:pPr marL="177800" lvl="1" indent="-177800">
              <a:buClr>
                <a:srgbClr val="0099FF"/>
              </a:buClr>
              <a:buSzPct val="75000"/>
              <a:buFont typeface="Wingdings" pitchFamily="2" charset="2"/>
              <a:buChar char="n"/>
            </a:pPr>
            <a:r>
              <a:rPr lang="en-US" sz="1300" dirty="0" smtClean="0">
                <a:solidFill>
                  <a:srgbClr val="2C3644"/>
                </a:solidFill>
              </a:rPr>
              <a:t>Engineering </a:t>
            </a:r>
            <a:r>
              <a:rPr lang="en-US" sz="1300" dirty="0">
                <a:solidFill>
                  <a:srgbClr val="2C3644"/>
                </a:solidFill>
              </a:rPr>
              <a:t>and </a:t>
            </a:r>
            <a:r>
              <a:rPr lang="en-US" sz="1300" dirty="0" smtClean="0">
                <a:solidFill>
                  <a:srgbClr val="2C3644"/>
                </a:solidFill>
              </a:rPr>
              <a:t>Industrial Management</a:t>
            </a:r>
            <a:endParaRPr lang="en-US" sz="1300" dirty="0">
              <a:solidFill>
                <a:srgbClr val="2C3644"/>
              </a:solidFill>
            </a:endParaRPr>
          </a:p>
          <a:p>
            <a:pPr marL="177800" lvl="1" indent="-177800" algn="l">
              <a:buClr>
                <a:srgbClr val="0099FF"/>
              </a:buClr>
              <a:buSzPct val="75000"/>
              <a:buFont typeface="Wingdings" pitchFamily="2" charset="2"/>
              <a:buChar char="n"/>
            </a:pPr>
            <a:r>
              <a:rPr lang="en-US" sz="1300" dirty="0" smtClean="0">
                <a:solidFill>
                  <a:srgbClr val="2C3644"/>
                </a:solidFill>
              </a:rPr>
              <a:t>Information </a:t>
            </a:r>
            <a:r>
              <a:rPr lang="en-US" sz="1300" dirty="0">
                <a:solidFill>
                  <a:srgbClr val="2C3644"/>
                </a:solidFill>
              </a:rPr>
              <a:t>Systems and Computer Engineering</a:t>
            </a:r>
          </a:p>
        </p:txBody>
      </p:sp>
      <p:grpSp>
        <p:nvGrpSpPr>
          <p:cNvPr id="23" name="Group 22"/>
          <p:cNvGrpSpPr/>
          <p:nvPr/>
        </p:nvGrpSpPr>
        <p:grpSpPr>
          <a:xfrm>
            <a:off x="4139952" y="260648"/>
            <a:ext cx="4896544" cy="504056"/>
            <a:chOff x="4139952" y="476672"/>
            <a:chExt cx="4896544" cy="504056"/>
          </a:xfrm>
        </p:grpSpPr>
        <p:sp>
          <p:nvSpPr>
            <p:cNvPr id="21" name="Rounded Rectangle 20"/>
            <p:cNvSpPr/>
            <p:nvPr/>
          </p:nvSpPr>
          <p:spPr>
            <a:xfrm>
              <a:off x="4139952" y="476672"/>
              <a:ext cx="4896544"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TextBox 21"/>
            <p:cNvSpPr txBox="1"/>
            <p:nvPr/>
          </p:nvSpPr>
          <p:spPr>
            <a:xfrm>
              <a:off x="4283968" y="476672"/>
              <a:ext cx="468052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Graduate programmes</a:t>
              </a:r>
              <a:endParaRPr lang="pt-PT" sz="2400" b="1" i="1" dirty="0">
                <a:solidFill>
                  <a:schemeClr val="bg1"/>
                </a:solidFill>
                <a:effectLst>
                  <a:outerShdw blurRad="38100" dist="38100" dir="2700000" algn="tl">
                    <a:srgbClr val="000000">
                      <a:alpha val="43137"/>
                    </a:srgbClr>
                  </a:outerShdw>
                </a:effectLst>
              </a:endParaRPr>
            </a:p>
          </p:txBody>
        </p:sp>
      </p:grpSp>
      <p:sp>
        <p:nvSpPr>
          <p:cNvPr id="25" name="Text Box 8"/>
          <p:cNvSpPr txBox="1">
            <a:spLocks noChangeArrowheads="1"/>
          </p:cNvSpPr>
          <p:nvPr/>
        </p:nvSpPr>
        <p:spPr bwMode="auto">
          <a:xfrm rot="-5400000">
            <a:off x="-265435" y="5746155"/>
            <a:ext cx="1468438" cy="290512"/>
          </a:xfrm>
          <a:prstGeom prst="rect">
            <a:avLst/>
          </a:prstGeom>
          <a:noFill/>
          <a:ln w="9525" algn="ctr">
            <a:noFill/>
            <a:miter lim="800000"/>
            <a:headEnd/>
            <a:tailEnd/>
          </a:ln>
        </p:spPr>
        <p:txBody>
          <a:bodyPr>
            <a:spAutoFit/>
          </a:bodyPr>
          <a:lstStyle/>
          <a:p>
            <a:pPr algn="ctr">
              <a:spcBef>
                <a:spcPct val="50000"/>
              </a:spcBef>
            </a:pPr>
            <a:r>
              <a:rPr lang="pt-PT" sz="1300" b="0" i="1" dirty="0">
                <a:solidFill>
                  <a:srgbClr val="969696"/>
                </a:solidFill>
              </a:rPr>
              <a:t>3+2 </a:t>
            </a:r>
            <a:r>
              <a:rPr lang="pt-PT" sz="1300" b="0" i="1" baseline="30000" dirty="0">
                <a:solidFill>
                  <a:srgbClr val="969696"/>
                </a:solidFill>
              </a:rPr>
              <a:t>yrs or M.Sc (2yr)</a:t>
            </a:r>
          </a:p>
        </p:txBody>
      </p:sp>
      <p:sp>
        <p:nvSpPr>
          <p:cNvPr id="26" name="TextBox 25"/>
          <p:cNvSpPr txBox="1"/>
          <p:nvPr/>
        </p:nvSpPr>
        <p:spPr>
          <a:xfrm>
            <a:off x="6128880" y="5912406"/>
            <a:ext cx="1035408" cy="338554"/>
          </a:xfrm>
          <a:prstGeom prst="rect">
            <a:avLst/>
          </a:prstGeom>
          <a:noFill/>
        </p:spPr>
        <p:txBody>
          <a:bodyPr wrap="square" rtlCol="0">
            <a:spAutoFit/>
          </a:bodyPr>
          <a:lstStyle/>
          <a:p>
            <a:r>
              <a:rPr lang="pt-PT" sz="1600" b="1" i="1" dirty="0" smtClean="0">
                <a:solidFill>
                  <a:schemeClr val="bg1"/>
                </a:solidFill>
              </a:rPr>
              <a:t>Graduate</a:t>
            </a:r>
            <a:endParaRPr lang="pt-PT" sz="1600" b="1" i="1" dirty="0">
              <a:solidFill>
                <a:schemeClr val="bg1"/>
              </a:solidFill>
            </a:endParaRPr>
          </a:p>
        </p:txBody>
      </p:sp>
      <p:sp>
        <p:nvSpPr>
          <p:cNvPr id="27" name="TextBox 26"/>
          <p:cNvSpPr txBox="1"/>
          <p:nvPr/>
        </p:nvSpPr>
        <p:spPr>
          <a:xfrm>
            <a:off x="7925312" y="5849976"/>
            <a:ext cx="1035408" cy="338554"/>
          </a:xfrm>
          <a:prstGeom prst="rect">
            <a:avLst/>
          </a:prstGeom>
          <a:noFill/>
        </p:spPr>
        <p:txBody>
          <a:bodyPr wrap="square" rtlCol="0">
            <a:spAutoFit/>
          </a:bodyPr>
          <a:lstStyle/>
          <a:p>
            <a:r>
              <a:rPr lang="pt-PT" sz="1600" b="1" i="1" dirty="0" smtClean="0">
                <a:solidFill>
                  <a:schemeClr val="bg1"/>
                </a:solidFill>
              </a:rPr>
              <a:t>PhD</a:t>
            </a:r>
            <a:endParaRPr lang="pt-PT" sz="1600" b="1" i="1" dirty="0">
              <a:solidFill>
                <a:schemeClr val="bg1"/>
              </a:solidFill>
            </a:endParaRPr>
          </a:p>
        </p:txBody>
      </p:sp>
      <p:sp>
        <p:nvSpPr>
          <p:cNvPr id="28" name="TextBox 27"/>
          <p:cNvSpPr txBox="1"/>
          <p:nvPr/>
        </p:nvSpPr>
        <p:spPr>
          <a:xfrm>
            <a:off x="7942728" y="4962654"/>
            <a:ext cx="855896" cy="338554"/>
          </a:xfrm>
          <a:prstGeom prst="rect">
            <a:avLst/>
          </a:prstGeom>
          <a:noFill/>
        </p:spPr>
        <p:txBody>
          <a:bodyPr wrap="square" rtlCol="0">
            <a:spAutoFit/>
          </a:bodyPr>
          <a:lstStyle/>
          <a:p>
            <a:r>
              <a:rPr lang="pt-PT" sz="1600" b="1" i="1" dirty="0" smtClean="0">
                <a:solidFill>
                  <a:schemeClr val="bg1"/>
                </a:solidFill>
              </a:rPr>
              <a:t>Lifelong</a:t>
            </a:r>
            <a:endParaRPr lang="pt-PT" sz="1600" b="1" i="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467544" y="5805264"/>
            <a:ext cx="6408712" cy="72008"/>
          </a:xfrm>
          <a:prstGeom prst="rect">
            <a:avLst/>
          </a:prstGeom>
          <a:gradFill flip="none" rotWithShape="1">
            <a:gsLst>
              <a:gs pos="2000">
                <a:srgbClr val="0099FF">
                  <a:tint val="66000"/>
                  <a:satMod val="160000"/>
                  <a:alpha val="9000"/>
                </a:srgbClr>
              </a:gs>
              <a:gs pos="50000">
                <a:srgbClr val="0099FF">
                  <a:tint val="44500"/>
                  <a:satMod val="160000"/>
                </a:srgbClr>
              </a:gs>
              <a:gs pos="100000">
                <a:srgbClr val="009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Shape 686"/>
          <p:cNvSpPr/>
          <p:nvPr/>
        </p:nvSpPr>
        <p:spPr>
          <a:xfrm rot="-1379999">
            <a:off x="6489190" y="4928379"/>
            <a:ext cx="2663571" cy="1421113"/>
          </a:xfrm>
          <a:custGeom>
            <a:avLst/>
            <a:gdLst/>
            <a:ahLst/>
            <a:cxnLst/>
            <a:rect l="0" t="0" r="0" b="0"/>
            <a:pathLst>
              <a:path w="4040" h="1888" extrusionOk="0">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flip="none" rotWithShape="1">
            <a:gsLst>
              <a:gs pos="0">
                <a:srgbClr val="0099FF">
                  <a:tint val="66000"/>
                  <a:satMod val="160000"/>
                </a:srgbClr>
              </a:gs>
              <a:gs pos="50000">
                <a:srgbClr val="0099FF">
                  <a:tint val="44500"/>
                  <a:satMod val="160000"/>
                </a:srgbClr>
              </a:gs>
              <a:gs pos="100000">
                <a:srgbClr val="0099FF">
                  <a:tint val="23500"/>
                  <a:satMod val="160000"/>
                </a:srgbClr>
              </a:gs>
            </a:gsLst>
            <a:lin ang="10800000" scaled="1"/>
            <a:tileRect/>
          </a:gradFill>
          <a:ln>
            <a:noFill/>
          </a:ln>
        </p:spPr>
        <p:txBody>
          <a:bodyPr wrap="square" lIns="91425" tIns="45700" rIns="91425" bIns="45700" anchor="t" anchorCtr="0">
            <a:spAutoFit/>
          </a:bodyPr>
          <a:lstStyle/>
          <a:p>
            <a:endParaRPr sz="1200"/>
          </a:p>
        </p:txBody>
      </p:sp>
      <p:pic>
        <p:nvPicPr>
          <p:cNvPr id="3" name="Picture 2" descr="http://farm2.staticflickr.com/1068/4595819000_3a8288d3e1_z.jpg"/>
          <p:cNvPicPr>
            <a:picLocks noChangeAspect="1" noChangeArrowheads="1"/>
          </p:cNvPicPr>
          <p:nvPr/>
        </p:nvPicPr>
        <p:blipFill>
          <a:blip r:embed="rId3" cstate="print"/>
          <a:srcRect l="13308" r="11683"/>
          <a:stretch>
            <a:fillRect/>
          </a:stretch>
        </p:blipFill>
        <p:spPr bwMode="auto">
          <a:xfrm>
            <a:off x="7884368" y="5757374"/>
            <a:ext cx="1080120" cy="983994"/>
          </a:xfrm>
          <a:prstGeom prst="ellipse">
            <a:avLst/>
          </a:prstGeom>
          <a:noFill/>
        </p:spPr>
      </p:pic>
      <p:pic>
        <p:nvPicPr>
          <p:cNvPr id="4" name="Picture 4" descr="http://farm4.staticflickr.com/3382/4595213891_5524064074_z.jpg"/>
          <p:cNvPicPr>
            <a:picLocks noChangeAspect="1" noChangeArrowheads="1"/>
          </p:cNvPicPr>
          <p:nvPr/>
        </p:nvPicPr>
        <p:blipFill>
          <a:blip r:embed="rId4" cstate="print">
            <a:duotone>
              <a:schemeClr val="accent5">
                <a:shade val="45000"/>
                <a:satMod val="135000"/>
              </a:schemeClr>
              <a:prstClr val="white"/>
            </a:duotone>
          </a:blip>
          <a:srcRect l="22443" r="19676" b="9281"/>
          <a:stretch>
            <a:fillRect/>
          </a:stretch>
        </p:blipFill>
        <p:spPr bwMode="auto">
          <a:xfrm>
            <a:off x="7812360" y="4293096"/>
            <a:ext cx="1093772" cy="1080120"/>
          </a:xfrm>
          <a:prstGeom prst="ellipse">
            <a:avLst/>
          </a:prstGeom>
          <a:noFill/>
        </p:spPr>
      </p:pic>
      <p:pic>
        <p:nvPicPr>
          <p:cNvPr id="5" name="Picture 43" descr="3529037285_232ea1c48b_b.jpg"/>
          <p:cNvPicPr>
            <a:picLocks noChangeAspect="1"/>
          </p:cNvPicPr>
          <p:nvPr/>
        </p:nvPicPr>
        <p:blipFill>
          <a:blip r:embed="rId5" cstate="print">
            <a:duotone>
              <a:schemeClr val="accent5">
                <a:shade val="45000"/>
                <a:satMod val="135000"/>
              </a:schemeClr>
              <a:prstClr val="white"/>
            </a:duotone>
          </a:blip>
          <a:srcRect l="9186" r="16748"/>
          <a:stretch>
            <a:fillRect/>
          </a:stretch>
        </p:blipFill>
        <p:spPr bwMode="auto">
          <a:xfrm>
            <a:off x="6012160" y="5209178"/>
            <a:ext cx="1224136" cy="1097379"/>
          </a:xfrm>
          <a:prstGeom prst="ellipse">
            <a:avLst/>
          </a:prstGeom>
          <a:noFill/>
          <a:ln w="9525">
            <a:noFill/>
            <a:miter lim="800000"/>
            <a:headEnd/>
            <a:tailEnd/>
          </a:ln>
        </p:spPr>
      </p:pic>
      <p:sp>
        <p:nvSpPr>
          <p:cNvPr id="7" name="TextBox 6"/>
          <p:cNvSpPr txBox="1"/>
          <p:nvPr/>
        </p:nvSpPr>
        <p:spPr>
          <a:xfrm>
            <a:off x="6128880" y="5912406"/>
            <a:ext cx="1035408" cy="338554"/>
          </a:xfrm>
          <a:prstGeom prst="rect">
            <a:avLst/>
          </a:prstGeom>
          <a:noFill/>
        </p:spPr>
        <p:txBody>
          <a:bodyPr wrap="square" rtlCol="0">
            <a:spAutoFit/>
          </a:bodyPr>
          <a:lstStyle/>
          <a:p>
            <a:r>
              <a:rPr lang="pt-PT" sz="1600" b="1" i="1" dirty="0" smtClean="0">
                <a:solidFill>
                  <a:schemeClr val="bg1"/>
                </a:solidFill>
              </a:rPr>
              <a:t>Graduate</a:t>
            </a:r>
            <a:endParaRPr lang="pt-PT" sz="1600" b="1" i="1" dirty="0">
              <a:solidFill>
                <a:schemeClr val="bg1"/>
              </a:solidFill>
            </a:endParaRPr>
          </a:p>
        </p:txBody>
      </p:sp>
      <p:sp>
        <p:nvSpPr>
          <p:cNvPr id="8" name="TextBox 7"/>
          <p:cNvSpPr txBox="1"/>
          <p:nvPr/>
        </p:nvSpPr>
        <p:spPr>
          <a:xfrm>
            <a:off x="7925312" y="5849976"/>
            <a:ext cx="1035408" cy="338554"/>
          </a:xfrm>
          <a:prstGeom prst="rect">
            <a:avLst/>
          </a:prstGeom>
          <a:noFill/>
        </p:spPr>
        <p:txBody>
          <a:bodyPr wrap="square" rtlCol="0">
            <a:spAutoFit/>
          </a:bodyPr>
          <a:lstStyle/>
          <a:p>
            <a:r>
              <a:rPr lang="pt-PT" sz="1600" b="1" i="1" dirty="0" smtClean="0">
                <a:solidFill>
                  <a:schemeClr val="bg1"/>
                </a:solidFill>
              </a:rPr>
              <a:t>PhD</a:t>
            </a:r>
            <a:endParaRPr lang="pt-PT" sz="1600" b="1" i="1" dirty="0">
              <a:solidFill>
                <a:schemeClr val="bg1"/>
              </a:solidFill>
            </a:endParaRPr>
          </a:p>
        </p:txBody>
      </p:sp>
      <p:sp>
        <p:nvSpPr>
          <p:cNvPr id="9" name="TextBox 8"/>
          <p:cNvSpPr txBox="1"/>
          <p:nvPr/>
        </p:nvSpPr>
        <p:spPr>
          <a:xfrm>
            <a:off x="7942728" y="4962654"/>
            <a:ext cx="855896" cy="338554"/>
          </a:xfrm>
          <a:prstGeom prst="rect">
            <a:avLst/>
          </a:prstGeom>
          <a:noFill/>
        </p:spPr>
        <p:txBody>
          <a:bodyPr wrap="square" rtlCol="0">
            <a:spAutoFit/>
          </a:bodyPr>
          <a:lstStyle/>
          <a:p>
            <a:r>
              <a:rPr lang="pt-PT" sz="1600" b="1" i="1" dirty="0" smtClean="0">
                <a:solidFill>
                  <a:schemeClr val="bg1"/>
                </a:solidFill>
              </a:rPr>
              <a:t>Lifelong</a:t>
            </a:r>
            <a:endParaRPr lang="pt-PT" sz="1600" b="1" i="1" dirty="0">
              <a:solidFill>
                <a:schemeClr val="bg1"/>
              </a:solidFill>
            </a:endParaRPr>
          </a:p>
        </p:txBody>
      </p:sp>
      <p:grpSp>
        <p:nvGrpSpPr>
          <p:cNvPr id="10" name="Group 9"/>
          <p:cNvGrpSpPr/>
          <p:nvPr/>
        </p:nvGrpSpPr>
        <p:grpSpPr>
          <a:xfrm>
            <a:off x="4139952" y="260648"/>
            <a:ext cx="4896544" cy="504056"/>
            <a:chOff x="4139952" y="476672"/>
            <a:chExt cx="4896544" cy="504056"/>
          </a:xfrm>
        </p:grpSpPr>
        <p:sp>
          <p:nvSpPr>
            <p:cNvPr id="11" name="Rounded Rectangle 10"/>
            <p:cNvSpPr/>
            <p:nvPr/>
          </p:nvSpPr>
          <p:spPr>
            <a:xfrm>
              <a:off x="4139952" y="476672"/>
              <a:ext cx="4896544"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TextBox 11"/>
            <p:cNvSpPr txBox="1"/>
            <p:nvPr/>
          </p:nvSpPr>
          <p:spPr>
            <a:xfrm>
              <a:off x="4283968" y="476672"/>
              <a:ext cx="468052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Doctoral programmes</a:t>
              </a:r>
              <a:endParaRPr lang="pt-PT" sz="2400" b="1" i="1" dirty="0">
                <a:solidFill>
                  <a:schemeClr val="bg1"/>
                </a:solidFill>
                <a:effectLst>
                  <a:outerShdw blurRad="38100" dist="38100" dir="2700000" algn="tl">
                    <a:srgbClr val="000000">
                      <a:alpha val="43137"/>
                    </a:srgbClr>
                  </a:outerShdw>
                </a:effectLst>
              </a:endParaRPr>
            </a:p>
          </p:txBody>
        </p:sp>
      </p:grpSp>
      <p:sp>
        <p:nvSpPr>
          <p:cNvPr id="13" name="Rectangle 4"/>
          <p:cNvSpPr>
            <a:spLocks noChangeArrowheads="1"/>
          </p:cNvSpPr>
          <p:nvPr/>
        </p:nvSpPr>
        <p:spPr bwMode="auto">
          <a:xfrm>
            <a:off x="4283968" y="1185133"/>
            <a:ext cx="4860032" cy="3323987"/>
          </a:xfrm>
          <a:prstGeom prst="rect">
            <a:avLst/>
          </a:prstGeom>
          <a:noFill/>
          <a:ln w="9525" algn="ctr">
            <a:noFill/>
            <a:miter lim="800000"/>
            <a:headEnd/>
            <a:tailEnd/>
          </a:ln>
        </p:spPr>
        <p:txBody>
          <a:bodyPr wrap="square">
            <a:spAutoFit/>
          </a:bodyPr>
          <a:lstStyle/>
          <a:p>
            <a:pPr marL="180975" indent="-180975" algn="l">
              <a:buClr>
                <a:srgbClr val="0099FF"/>
              </a:buClr>
              <a:buSzPct val="120000"/>
              <a:buFont typeface="Wingdings" pitchFamily="2" charset="2"/>
              <a:buChar char="§"/>
            </a:pPr>
            <a:r>
              <a:rPr lang="en-US" sz="1500" dirty="0" smtClean="0">
                <a:solidFill>
                  <a:srgbClr val="2C3644"/>
                </a:solidFill>
              </a:rPr>
              <a:t>Leaders </a:t>
            </a:r>
            <a:r>
              <a:rPr lang="en-US" sz="1500" dirty="0">
                <a:solidFill>
                  <a:srgbClr val="2C3644"/>
                </a:solidFill>
              </a:rPr>
              <a:t>for the </a:t>
            </a:r>
            <a:r>
              <a:rPr lang="en-US" sz="1500" dirty="0" smtClean="0">
                <a:solidFill>
                  <a:srgbClr val="2C3644"/>
                </a:solidFill>
              </a:rPr>
              <a:t>Technical Industries</a:t>
            </a:r>
            <a:endParaRPr lang="en-US" sz="1500" dirty="0">
              <a:solidFill>
                <a:srgbClr val="2C3644"/>
              </a:solidFill>
            </a:endParaRPr>
          </a:p>
          <a:p>
            <a:pPr marL="180975" indent="-180975" algn="l">
              <a:buClr>
                <a:srgbClr val="0099FF"/>
              </a:buClr>
              <a:buSzPct val="120000"/>
              <a:buFont typeface="Wingdings" pitchFamily="2" charset="2"/>
              <a:buChar char="§"/>
            </a:pPr>
            <a:r>
              <a:rPr lang="en-US" sz="1500" dirty="0">
                <a:solidFill>
                  <a:srgbClr val="2C3644"/>
                </a:solidFill>
              </a:rPr>
              <a:t>Materials Engineering</a:t>
            </a:r>
          </a:p>
          <a:p>
            <a:pPr marL="180975" indent="-180975" algn="l">
              <a:buClr>
                <a:srgbClr val="0099FF"/>
              </a:buClr>
              <a:buSzPct val="120000"/>
              <a:buFont typeface="Wingdings" pitchFamily="2" charset="2"/>
              <a:buChar char="§"/>
            </a:pPr>
            <a:r>
              <a:rPr lang="en-US" sz="1500" dirty="0">
                <a:solidFill>
                  <a:srgbClr val="2C3644"/>
                </a:solidFill>
              </a:rPr>
              <a:t>Mathematics</a:t>
            </a:r>
          </a:p>
          <a:p>
            <a:pPr marL="180975" indent="-180975" algn="l">
              <a:buClr>
                <a:srgbClr val="0099FF"/>
              </a:buClr>
              <a:buSzPct val="120000"/>
              <a:buFont typeface="Wingdings" pitchFamily="2" charset="2"/>
              <a:buChar char="§"/>
            </a:pPr>
            <a:r>
              <a:rPr lang="en-US" sz="1500" dirty="0">
                <a:solidFill>
                  <a:srgbClr val="2C3644"/>
                </a:solidFill>
              </a:rPr>
              <a:t>Mechanical Engineering </a:t>
            </a:r>
          </a:p>
          <a:p>
            <a:pPr marL="180975" indent="-180975" algn="l">
              <a:buClr>
                <a:srgbClr val="0099FF"/>
              </a:buClr>
              <a:buSzPct val="120000"/>
              <a:buFont typeface="Wingdings" pitchFamily="2" charset="2"/>
              <a:buChar char="§"/>
            </a:pPr>
            <a:r>
              <a:rPr lang="en-US" sz="1500" dirty="0">
                <a:solidFill>
                  <a:srgbClr val="2C3644"/>
                </a:solidFill>
              </a:rPr>
              <a:t>Naval Architecture and Marine Engineering</a:t>
            </a:r>
          </a:p>
          <a:p>
            <a:pPr marL="180975" indent="-180975" algn="l">
              <a:buClr>
                <a:srgbClr val="0099FF"/>
              </a:buClr>
              <a:buSzPct val="120000"/>
              <a:buFont typeface="Wingdings" pitchFamily="2" charset="2"/>
              <a:buChar char="§"/>
            </a:pPr>
            <a:r>
              <a:rPr lang="en-US" sz="1500" dirty="0" smtClean="0">
                <a:solidFill>
                  <a:srgbClr val="2C3644"/>
                </a:solidFill>
              </a:rPr>
              <a:t>Physics</a:t>
            </a:r>
          </a:p>
          <a:p>
            <a:pPr marL="180975" indent="-180975" algn="l">
              <a:buClr>
                <a:srgbClr val="0099FF"/>
              </a:buClr>
              <a:buSzPct val="120000"/>
              <a:buFont typeface="Wingdings" pitchFamily="2" charset="2"/>
              <a:buChar char="§"/>
            </a:pPr>
            <a:r>
              <a:rPr lang="en-US" sz="1500" dirty="0" smtClean="0">
                <a:solidFill>
                  <a:srgbClr val="2C3644"/>
                </a:solidFill>
              </a:rPr>
              <a:t>Refining, Petrochemical and Chemical Engineering</a:t>
            </a:r>
            <a:endParaRPr lang="en-US" sz="1500" dirty="0">
              <a:solidFill>
                <a:srgbClr val="2C3644"/>
              </a:solidFill>
            </a:endParaRPr>
          </a:p>
          <a:p>
            <a:pPr marL="180975" indent="-180975" algn="l">
              <a:buClr>
                <a:srgbClr val="0099FF"/>
              </a:buClr>
              <a:buSzPct val="120000"/>
              <a:buFont typeface="Wingdings" pitchFamily="2" charset="2"/>
              <a:buChar char="§"/>
            </a:pPr>
            <a:r>
              <a:rPr lang="en-US" sz="1500" dirty="0">
                <a:solidFill>
                  <a:srgbClr val="2C3644"/>
                </a:solidFill>
              </a:rPr>
              <a:t>River Restoration and Management</a:t>
            </a:r>
          </a:p>
          <a:p>
            <a:pPr marL="180975" indent="-180975" algn="l">
              <a:buClr>
                <a:srgbClr val="0099FF"/>
              </a:buClr>
              <a:buSzPct val="120000"/>
              <a:buFont typeface="Wingdings" pitchFamily="2" charset="2"/>
              <a:buChar char="§"/>
            </a:pPr>
            <a:r>
              <a:rPr lang="en-US" sz="1500" dirty="0">
                <a:solidFill>
                  <a:srgbClr val="2C3644"/>
                </a:solidFill>
              </a:rPr>
              <a:t>Statistics and Stochastic Processes</a:t>
            </a:r>
          </a:p>
          <a:p>
            <a:pPr marL="180975" indent="-180975" algn="l">
              <a:buClr>
                <a:srgbClr val="0099FF"/>
              </a:buClr>
              <a:buSzPct val="120000"/>
              <a:buFont typeface="Wingdings" pitchFamily="2" charset="2"/>
              <a:buChar char="§"/>
            </a:pPr>
            <a:r>
              <a:rPr lang="en-US" sz="1500" dirty="0">
                <a:solidFill>
                  <a:srgbClr val="2C3644"/>
                </a:solidFill>
              </a:rPr>
              <a:t>Sustainable Energy Systems</a:t>
            </a:r>
          </a:p>
          <a:p>
            <a:pPr marL="180975" indent="-180975" algn="l">
              <a:buClr>
                <a:srgbClr val="0099FF"/>
              </a:buClr>
              <a:buSzPct val="120000"/>
              <a:buFont typeface="Wingdings" pitchFamily="2" charset="2"/>
              <a:buChar char="§"/>
            </a:pPr>
            <a:r>
              <a:rPr lang="en-US" sz="1500" dirty="0">
                <a:solidFill>
                  <a:srgbClr val="2C3644"/>
                </a:solidFill>
              </a:rPr>
              <a:t>Technological Change and Entrepreneurship</a:t>
            </a:r>
          </a:p>
          <a:p>
            <a:pPr marL="180975" indent="-180975">
              <a:buClr>
                <a:srgbClr val="0099FF"/>
              </a:buClr>
              <a:buSzPct val="120000"/>
              <a:buFont typeface="Wingdings" pitchFamily="2" charset="2"/>
              <a:buChar char="§"/>
            </a:pPr>
            <a:r>
              <a:rPr lang="en-US" sz="1500" dirty="0" smtClean="0">
                <a:solidFill>
                  <a:srgbClr val="2C3644"/>
                </a:solidFill>
              </a:rPr>
              <a:t>Engineering Physics</a:t>
            </a:r>
            <a:endParaRPr lang="en-US" sz="1500" dirty="0">
              <a:solidFill>
                <a:srgbClr val="2C3644"/>
              </a:solidFill>
            </a:endParaRPr>
          </a:p>
          <a:p>
            <a:pPr marL="180975" indent="-180975" algn="l">
              <a:buClr>
                <a:srgbClr val="0099FF"/>
              </a:buClr>
              <a:buSzPct val="120000"/>
              <a:buFont typeface="Wingdings" pitchFamily="2" charset="2"/>
              <a:buChar char="§"/>
            </a:pPr>
            <a:r>
              <a:rPr lang="en-US" sz="1500" dirty="0">
                <a:solidFill>
                  <a:srgbClr val="2C3644"/>
                </a:solidFill>
              </a:rPr>
              <a:t>Territorial Engineering</a:t>
            </a:r>
          </a:p>
          <a:p>
            <a:pPr marL="180975" indent="-180975" algn="l">
              <a:buClr>
                <a:srgbClr val="0099FF"/>
              </a:buClr>
              <a:buSzPct val="120000"/>
              <a:buFont typeface="Wingdings" pitchFamily="2" charset="2"/>
              <a:buChar char="§"/>
            </a:pPr>
            <a:r>
              <a:rPr lang="en-US" sz="1500" dirty="0">
                <a:solidFill>
                  <a:srgbClr val="2C3644"/>
                </a:solidFill>
              </a:rPr>
              <a:t>Transportation</a:t>
            </a:r>
          </a:p>
        </p:txBody>
      </p:sp>
      <p:sp>
        <p:nvSpPr>
          <p:cNvPr id="14" name="Rectangle 5"/>
          <p:cNvSpPr>
            <a:spLocks noChangeArrowheads="1"/>
          </p:cNvSpPr>
          <p:nvPr/>
        </p:nvSpPr>
        <p:spPr bwMode="auto">
          <a:xfrm>
            <a:off x="350824" y="836712"/>
            <a:ext cx="3528392" cy="4939814"/>
          </a:xfrm>
          <a:prstGeom prst="rect">
            <a:avLst/>
          </a:prstGeom>
          <a:noFill/>
          <a:ln w="9525" algn="ctr">
            <a:noFill/>
            <a:miter lim="800000"/>
            <a:headEnd/>
            <a:tailEnd/>
          </a:ln>
        </p:spPr>
        <p:txBody>
          <a:bodyPr wrap="square">
            <a:spAutoFit/>
          </a:bodyPr>
          <a:lstStyle/>
          <a:p>
            <a:pPr marL="180975" indent="-180975" algn="l">
              <a:buClr>
                <a:srgbClr val="0099FF"/>
              </a:buClr>
              <a:buSzPct val="120000"/>
            </a:pPr>
            <a:endParaRPr lang="en-US" sz="1500" dirty="0" smtClean="0">
              <a:solidFill>
                <a:srgbClr val="2C3644"/>
              </a:solidFill>
            </a:endParaRPr>
          </a:p>
          <a:p>
            <a:pPr marL="180975" indent="-180975" algn="l">
              <a:buClr>
                <a:srgbClr val="0099FF"/>
              </a:buClr>
              <a:buSzPct val="120000"/>
              <a:buFont typeface="Wingdings" pitchFamily="2" charset="2"/>
              <a:buChar char="§"/>
            </a:pPr>
            <a:r>
              <a:rPr lang="en-US" sz="1500" dirty="0" smtClean="0">
                <a:solidFill>
                  <a:srgbClr val="2C3644"/>
                </a:solidFill>
              </a:rPr>
              <a:t>Aerospace Engineering</a:t>
            </a:r>
            <a:endParaRPr lang="en-US" sz="1500" dirty="0">
              <a:solidFill>
                <a:srgbClr val="2C3644"/>
              </a:solidFill>
            </a:endParaRPr>
          </a:p>
          <a:p>
            <a:pPr marL="180975" indent="-180975" algn="l">
              <a:buClr>
                <a:srgbClr val="0099FF"/>
              </a:buClr>
              <a:buSzPct val="120000"/>
              <a:buFont typeface="Wingdings" pitchFamily="2" charset="2"/>
              <a:buChar char="§"/>
            </a:pPr>
            <a:r>
              <a:rPr lang="en-US" sz="1500" dirty="0">
                <a:solidFill>
                  <a:srgbClr val="2C3644"/>
                </a:solidFill>
              </a:rPr>
              <a:t>Architecture</a:t>
            </a:r>
          </a:p>
          <a:p>
            <a:pPr marL="180975" indent="-180975" algn="l">
              <a:buClr>
                <a:srgbClr val="0099FF"/>
              </a:buClr>
              <a:buSzPct val="120000"/>
              <a:buFont typeface="Wingdings" pitchFamily="2" charset="2"/>
              <a:buChar char="§"/>
            </a:pPr>
            <a:r>
              <a:rPr lang="en-US" sz="1500" dirty="0">
                <a:solidFill>
                  <a:srgbClr val="2C3644"/>
                </a:solidFill>
              </a:rPr>
              <a:t>Bioengineering</a:t>
            </a:r>
          </a:p>
          <a:p>
            <a:pPr marL="180975" indent="-180975" algn="l">
              <a:buClr>
                <a:srgbClr val="0099FF"/>
              </a:buClr>
              <a:buSzPct val="120000"/>
              <a:buFont typeface="Wingdings" pitchFamily="2" charset="2"/>
              <a:buChar char="§"/>
            </a:pPr>
            <a:r>
              <a:rPr lang="en-US" sz="1500" dirty="0">
                <a:solidFill>
                  <a:srgbClr val="2C3644"/>
                </a:solidFill>
              </a:rPr>
              <a:t>Biomedical Engineering</a:t>
            </a:r>
          </a:p>
          <a:p>
            <a:pPr marL="180975" indent="-180975" algn="l">
              <a:buClr>
                <a:srgbClr val="0099FF"/>
              </a:buClr>
              <a:buSzPct val="120000"/>
              <a:buFont typeface="Wingdings" pitchFamily="2" charset="2"/>
              <a:buChar char="§"/>
            </a:pPr>
            <a:r>
              <a:rPr lang="en-US" sz="1500" dirty="0">
                <a:solidFill>
                  <a:srgbClr val="2C3644"/>
                </a:solidFill>
              </a:rPr>
              <a:t>Biotechnology</a:t>
            </a:r>
          </a:p>
          <a:p>
            <a:pPr marL="180975" indent="-180975" algn="l">
              <a:buClr>
                <a:srgbClr val="0099FF"/>
              </a:buClr>
              <a:buSzPct val="120000"/>
              <a:buFont typeface="Wingdings" pitchFamily="2" charset="2"/>
              <a:buChar char="§"/>
            </a:pPr>
            <a:r>
              <a:rPr lang="en-US" sz="1500" dirty="0">
                <a:solidFill>
                  <a:srgbClr val="2C3644"/>
                </a:solidFill>
              </a:rPr>
              <a:t>Chemical Engineering</a:t>
            </a:r>
          </a:p>
          <a:p>
            <a:pPr marL="180975" indent="-180975" algn="l">
              <a:buClr>
                <a:srgbClr val="0099FF"/>
              </a:buClr>
              <a:buSzPct val="120000"/>
              <a:buFont typeface="Wingdings" pitchFamily="2" charset="2"/>
              <a:buChar char="§"/>
            </a:pPr>
            <a:r>
              <a:rPr lang="en-US" sz="1500" dirty="0">
                <a:solidFill>
                  <a:srgbClr val="2C3644"/>
                </a:solidFill>
              </a:rPr>
              <a:t>Chemistry</a:t>
            </a:r>
          </a:p>
          <a:p>
            <a:pPr marL="180975" indent="-180975" algn="l">
              <a:buClr>
                <a:srgbClr val="0099FF"/>
              </a:buClr>
              <a:buSzPct val="120000"/>
              <a:buFont typeface="Wingdings" pitchFamily="2" charset="2"/>
              <a:buChar char="§"/>
            </a:pPr>
            <a:r>
              <a:rPr lang="en-US" sz="1500" dirty="0">
                <a:solidFill>
                  <a:srgbClr val="2C3644"/>
                </a:solidFill>
              </a:rPr>
              <a:t>Civil Engineering</a:t>
            </a:r>
          </a:p>
          <a:p>
            <a:pPr marL="180975" indent="-180975" algn="l">
              <a:buClr>
                <a:srgbClr val="0099FF"/>
              </a:buClr>
              <a:buSzPct val="120000"/>
              <a:buFont typeface="Wingdings" pitchFamily="2" charset="2"/>
              <a:buChar char="§"/>
            </a:pPr>
            <a:r>
              <a:rPr lang="en-US" sz="1500" dirty="0">
                <a:solidFill>
                  <a:srgbClr val="2C3644"/>
                </a:solidFill>
              </a:rPr>
              <a:t>Climate Changes and Sustainable </a:t>
            </a:r>
            <a:r>
              <a:rPr lang="en-US" sz="1500" dirty="0" smtClean="0">
                <a:solidFill>
                  <a:srgbClr val="2C3644"/>
                </a:solidFill>
              </a:rPr>
              <a:t>Development </a:t>
            </a:r>
            <a:r>
              <a:rPr lang="en-US" sz="1500" dirty="0">
                <a:solidFill>
                  <a:srgbClr val="2C3644"/>
                </a:solidFill>
              </a:rPr>
              <a:t>Policy</a:t>
            </a:r>
          </a:p>
          <a:p>
            <a:pPr marL="180975" indent="-180975" algn="l">
              <a:buClr>
                <a:srgbClr val="0099FF"/>
              </a:buClr>
              <a:buSzPct val="120000"/>
              <a:buFont typeface="Wingdings" pitchFamily="2" charset="2"/>
              <a:buChar char="§"/>
            </a:pPr>
            <a:r>
              <a:rPr lang="en-US" sz="1500" dirty="0">
                <a:solidFill>
                  <a:srgbClr val="2C3644"/>
                </a:solidFill>
              </a:rPr>
              <a:t>Computational </a:t>
            </a:r>
            <a:r>
              <a:rPr lang="en-US" sz="1500" dirty="0" smtClean="0">
                <a:solidFill>
                  <a:srgbClr val="2C3644"/>
                </a:solidFill>
              </a:rPr>
              <a:t>Engineering</a:t>
            </a:r>
          </a:p>
          <a:p>
            <a:pPr marL="180975" indent="-180975" algn="l">
              <a:buClr>
                <a:srgbClr val="0099FF"/>
              </a:buClr>
              <a:buSzPct val="120000"/>
              <a:buFont typeface="Wingdings" pitchFamily="2" charset="2"/>
              <a:buChar char="§"/>
            </a:pPr>
            <a:r>
              <a:rPr lang="en-US" sz="1500" dirty="0" smtClean="0">
                <a:solidFill>
                  <a:srgbClr val="2C3644"/>
                </a:solidFill>
              </a:rPr>
              <a:t>Computer Science and Engineering</a:t>
            </a:r>
          </a:p>
          <a:p>
            <a:pPr marL="180975" indent="-180975" algn="l">
              <a:buClr>
                <a:srgbClr val="0099FF"/>
              </a:buClr>
              <a:buSzPct val="120000"/>
              <a:buFont typeface="Wingdings" pitchFamily="2" charset="2"/>
              <a:buChar char="§"/>
            </a:pPr>
            <a:r>
              <a:rPr lang="en-US" sz="1500" dirty="0" smtClean="0">
                <a:solidFill>
                  <a:srgbClr val="2C3644"/>
                </a:solidFill>
              </a:rPr>
              <a:t>Electrical </a:t>
            </a:r>
            <a:r>
              <a:rPr lang="en-US" sz="1500" dirty="0">
                <a:solidFill>
                  <a:srgbClr val="2C3644"/>
                </a:solidFill>
              </a:rPr>
              <a:t>and Computer Engineering</a:t>
            </a:r>
          </a:p>
          <a:p>
            <a:pPr marL="180975" indent="-180975" algn="l">
              <a:buClr>
                <a:srgbClr val="0099FF"/>
              </a:buClr>
              <a:buSzPct val="120000"/>
              <a:buFont typeface="Wingdings" pitchFamily="2" charset="2"/>
              <a:buChar char="§"/>
            </a:pPr>
            <a:r>
              <a:rPr lang="en-US" sz="1500" dirty="0">
                <a:solidFill>
                  <a:srgbClr val="2C3644"/>
                </a:solidFill>
              </a:rPr>
              <a:t>Engineering and Management</a:t>
            </a:r>
          </a:p>
          <a:p>
            <a:pPr marL="180975" indent="-180975" algn="l">
              <a:buClr>
                <a:srgbClr val="0099FF"/>
              </a:buClr>
              <a:buSzPct val="120000"/>
              <a:buFont typeface="Wingdings" pitchFamily="2" charset="2"/>
              <a:buChar char="§"/>
            </a:pPr>
            <a:r>
              <a:rPr lang="en-US" sz="1500" dirty="0">
                <a:solidFill>
                  <a:srgbClr val="2C3644"/>
                </a:solidFill>
              </a:rPr>
              <a:t>Engineering and Public Policy</a:t>
            </a:r>
          </a:p>
          <a:p>
            <a:pPr marL="180975" indent="-180975" algn="l">
              <a:buClr>
                <a:srgbClr val="0099FF"/>
              </a:buClr>
              <a:buSzPct val="120000"/>
              <a:buFont typeface="Wingdings" pitchFamily="2" charset="2"/>
              <a:buChar char="§"/>
            </a:pPr>
            <a:r>
              <a:rPr lang="en-US" sz="1500" dirty="0">
                <a:solidFill>
                  <a:srgbClr val="2C3644"/>
                </a:solidFill>
              </a:rPr>
              <a:t>Environmental Engineering</a:t>
            </a:r>
          </a:p>
          <a:p>
            <a:pPr marL="180975" indent="-180975" algn="l">
              <a:buClr>
                <a:srgbClr val="0099FF"/>
              </a:buClr>
              <a:buSzPct val="120000"/>
              <a:buFont typeface="Wingdings" pitchFamily="2" charset="2"/>
              <a:buChar char="§"/>
            </a:pPr>
            <a:r>
              <a:rPr lang="en-US" sz="1500" dirty="0">
                <a:solidFill>
                  <a:srgbClr val="2C3644"/>
                </a:solidFill>
              </a:rPr>
              <a:t>Geo-Resources</a:t>
            </a:r>
          </a:p>
          <a:p>
            <a:pPr marL="180975" indent="-180975" algn="l">
              <a:buClr>
                <a:srgbClr val="0099FF"/>
              </a:buClr>
              <a:buSzPct val="120000"/>
              <a:buFont typeface="Wingdings" pitchFamily="2" charset="2"/>
              <a:buChar char="§"/>
            </a:pPr>
            <a:r>
              <a:rPr lang="en-US" sz="1500" dirty="0">
                <a:solidFill>
                  <a:srgbClr val="2C3644"/>
                </a:solidFill>
              </a:rPr>
              <a:t>Information </a:t>
            </a:r>
            <a:r>
              <a:rPr lang="en-US" sz="1500" dirty="0" smtClean="0">
                <a:solidFill>
                  <a:srgbClr val="2C3644"/>
                </a:solidFill>
              </a:rPr>
              <a:t>Security</a:t>
            </a:r>
          </a:p>
          <a:p>
            <a:pPr marL="180975" indent="-180975" algn="l">
              <a:buClr>
                <a:srgbClr val="0099FF"/>
              </a:buClr>
              <a:buSzPct val="120000"/>
              <a:buFont typeface="Wingdings" pitchFamily="2" charset="2"/>
              <a:buChar char="§"/>
            </a:pPr>
            <a:r>
              <a:rPr lang="en-US" sz="1500" dirty="0" smtClean="0">
                <a:solidFill>
                  <a:srgbClr val="2C3644"/>
                </a:solidFill>
              </a:rPr>
              <a:t>Information Systems and Computer Engineering</a:t>
            </a:r>
            <a:endParaRPr lang="en-US" sz="1500" dirty="0">
              <a:solidFill>
                <a:srgbClr val="2C3644"/>
              </a:solidFill>
            </a:endParaRPr>
          </a:p>
        </p:txBody>
      </p:sp>
      <p:sp>
        <p:nvSpPr>
          <p:cNvPr id="16" name="Text Box 19"/>
          <p:cNvSpPr txBox="1">
            <a:spLocks noChangeArrowheads="1"/>
          </p:cNvSpPr>
          <p:nvPr/>
        </p:nvSpPr>
        <p:spPr bwMode="auto">
          <a:xfrm>
            <a:off x="653256" y="5949280"/>
            <a:ext cx="4854848" cy="830997"/>
          </a:xfrm>
          <a:prstGeom prst="rect">
            <a:avLst/>
          </a:prstGeom>
          <a:noFill/>
          <a:ln w="9525" algn="ctr">
            <a:noFill/>
            <a:miter lim="800000"/>
            <a:headEnd/>
            <a:tailEnd/>
          </a:ln>
        </p:spPr>
        <p:txBody>
          <a:bodyPr wrap="square">
            <a:spAutoFit/>
          </a:bodyPr>
          <a:lstStyle/>
          <a:p>
            <a:pPr algn="l"/>
            <a:r>
              <a:rPr lang="en-GB" sz="1200" b="0" i="1" dirty="0">
                <a:solidFill>
                  <a:srgbClr val="45556A"/>
                </a:solidFill>
              </a:rPr>
              <a:t>with Massachusetts Institute of Technology  -  MIT</a:t>
            </a:r>
          </a:p>
          <a:p>
            <a:pPr algn="l"/>
            <a:r>
              <a:rPr lang="en-GB" sz="1200" b="0" i="1" dirty="0">
                <a:solidFill>
                  <a:srgbClr val="45556A"/>
                </a:solidFill>
              </a:rPr>
              <a:t>with Carnegie Mellon University  - CMU</a:t>
            </a:r>
          </a:p>
          <a:p>
            <a:pPr algn="l"/>
            <a:r>
              <a:rPr lang="en-GB" sz="1200" b="0" i="1" dirty="0">
                <a:solidFill>
                  <a:srgbClr val="45556A"/>
                </a:solidFill>
              </a:rPr>
              <a:t>with University Texas – Austin </a:t>
            </a:r>
            <a:r>
              <a:rPr lang="en-GB" sz="1200" b="0" i="1" dirty="0" smtClean="0">
                <a:solidFill>
                  <a:srgbClr val="45556A"/>
                </a:solidFill>
              </a:rPr>
              <a:t>– UTA</a:t>
            </a:r>
          </a:p>
          <a:p>
            <a:r>
              <a:rPr lang="en-GB" sz="1200" i="1" dirty="0" smtClean="0">
                <a:solidFill>
                  <a:srgbClr val="45556A"/>
                </a:solidFill>
              </a:rPr>
              <a:t>with </a:t>
            </a:r>
            <a:r>
              <a:rPr lang="en-GB" sz="1200" i="1" dirty="0" err="1" smtClean="0">
                <a:solidFill>
                  <a:srgbClr val="45556A"/>
                </a:solidFill>
              </a:rPr>
              <a:t>Ecole</a:t>
            </a:r>
            <a:r>
              <a:rPr lang="en-GB" sz="1200" i="1" dirty="0" smtClean="0">
                <a:solidFill>
                  <a:srgbClr val="45556A"/>
                </a:solidFill>
              </a:rPr>
              <a:t> </a:t>
            </a:r>
            <a:r>
              <a:rPr lang="en-GB" sz="1200" i="1" dirty="0" err="1" smtClean="0">
                <a:solidFill>
                  <a:srgbClr val="45556A"/>
                </a:solidFill>
              </a:rPr>
              <a:t>Polytech</a:t>
            </a:r>
            <a:r>
              <a:rPr lang="en-GB" sz="1200" i="1" dirty="0" smtClean="0">
                <a:solidFill>
                  <a:srgbClr val="45556A"/>
                </a:solidFill>
              </a:rPr>
              <a:t>. </a:t>
            </a:r>
            <a:r>
              <a:rPr lang="en-GB" sz="1200" i="1" dirty="0" err="1" smtClean="0">
                <a:solidFill>
                  <a:srgbClr val="45556A"/>
                </a:solidFill>
              </a:rPr>
              <a:t>Fédérale</a:t>
            </a:r>
            <a:r>
              <a:rPr lang="en-GB" sz="1200" i="1" dirty="0" smtClean="0">
                <a:solidFill>
                  <a:srgbClr val="45556A"/>
                </a:solidFill>
              </a:rPr>
              <a:t> de Lausanne - EPFL</a:t>
            </a:r>
          </a:p>
        </p:txBody>
      </p:sp>
      <p:grpSp>
        <p:nvGrpSpPr>
          <p:cNvPr id="17" name="Group 33"/>
          <p:cNvGrpSpPr>
            <a:grpSpLocks/>
          </p:cNvGrpSpPr>
          <p:nvPr/>
        </p:nvGrpSpPr>
        <p:grpSpPr bwMode="auto">
          <a:xfrm>
            <a:off x="2987824" y="4383765"/>
            <a:ext cx="216024" cy="114722"/>
            <a:chOff x="5569" y="3352"/>
            <a:chExt cx="104" cy="47"/>
          </a:xfrm>
          <a:solidFill>
            <a:schemeClr val="bg1">
              <a:lumMod val="65000"/>
            </a:schemeClr>
          </a:solidFill>
        </p:grpSpPr>
        <p:sp>
          <p:nvSpPr>
            <p:cNvPr id="18" name="AutoShape 34"/>
            <p:cNvSpPr>
              <a:spLocks noChangeArrowheads="1"/>
            </p:cNvSpPr>
            <p:nvPr/>
          </p:nvSpPr>
          <p:spPr bwMode="auto">
            <a:xfrm>
              <a:off x="5628" y="3352"/>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sp>
          <p:nvSpPr>
            <p:cNvPr id="19" name="AutoShape 35"/>
            <p:cNvSpPr>
              <a:spLocks noChangeArrowheads="1"/>
            </p:cNvSpPr>
            <p:nvPr/>
          </p:nvSpPr>
          <p:spPr bwMode="auto">
            <a:xfrm>
              <a:off x="5569" y="3353"/>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grpSp>
      <p:grpSp>
        <p:nvGrpSpPr>
          <p:cNvPr id="23" name="Group 33"/>
          <p:cNvGrpSpPr>
            <a:grpSpLocks/>
          </p:cNvGrpSpPr>
          <p:nvPr/>
        </p:nvGrpSpPr>
        <p:grpSpPr bwMode="auto">
          <a:xfrm>
            <a:off x="3491880" y="3933056"/>
            <a:ext cx="216024" cy="114722"/>
            <a:chOff x="5569" y="3352"/>
            <a:chExt cx="104" cy="47"/>
          </a:xfrm>
          <a:solidFill>
            <a:schemeClr val="bg1">
              <a:lumMod val="65000"/>
            </a:schemeClr>
          </a:solidFill>
        </p:grpSpPr>
        <p:sp>
          <p:nvSpPr>
            <p:cNvPr id="24" name="AutoShape 34"/>
            <p:cNvSpPr>
              <a:spLocks noChangeArrowheads="1"/>
            </p:cNvSpPr>
            <p:nvPr/>
          </p:nvSpPr>
          <p:spPr bwMode="auto">
            <a:xfrm>
              <a:off x="5628" y="3352"/>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sp>
          <p:nvSpPr>
            <p:cNvPr id="25" name="AutoShape 35"/>
            <p:cNvSpPr>
              <a:spLocks noChangeArrowheads="1"/>
            </p:cNvSpPr>
            <p:nvPr/>
          </p:nvSpPr>
          <p:spPr bwMode="auto">
            <a:xfrm>
              <a:off x="5569" y="3353"/>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grpSp>
      <p:grpSp>
        <p:nvGrpSpPr>
          <p:cNvPr id="26" name="Group 33"/>
          <p:cNvGrpSpPr>
            <a:grpSpLocks/>
          </p:cNvGrpSpPr>
          <p:nvPr/>
        </p:nvGrpSpPr>
        <p:grpSpPr bwMode="auto">
          <a:xfrm>
            <a:off x="5652120" y="1762183"/>
            <a:ext cx="216024" cy="114722"/>
            <a:chOff x="5569" y="3352"/>
            <a:chExt cx="104" cy="47"/>
          </a:xfrm>
          <a:solidFill>
            <a:schemeClr val="bg1">
              <a:lumMod val="65000"/>
            </a:schemeClr>
          </a:solidFill>
        </p:grpSpPr>
        <p:sp>
          <p:nvSpPr>
            <p:cNvPr id="27" name="AutoShape 34"/>
            <p:cNvSpPr>
              <a:spLocks noChangeArrowheads="1"/>
            </p:cNvSpPr>
            <p:nvPr/>
          </p:nvSpPr>
          <p:spPr bwMode="auto">
            <a:xfrm>
              <a:off x="5628" y="3352"/>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sp>
          <p:nvSpPr>
            <p:cNvPr id="28" name="AutoShape 35"/>
            <p:cNvSpPr>
              <a:spLocks noChangeArrowheads="1"/>
            </p:cNvSpPr>
            <p:nvPr/>
          </p:nvSpPr>
          <p:spPr bwMode="auto">
            <a:xfrm>
              <a:off x="5569" y="3353"/>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grpSp>
      <p:grpSp>
        <p:nvGrpSpPr>
          <p:cNvPr id="29" name="Group 33"/>
          <p:cNvGrpSpPr>
            <a:grpSpLocks/>
          </p:cNvGrpSpPr>
          <p:nvPr/>
        </p:nvGrpSpPr>
        <p:grpSpPr bwMode="auto">
          <a:xfrm>
            <a:off x="8028384" y="3583649"/>
            <a:ext cx="216024" cy="114722"/>
            <a:chOff x="5569" y="3352"/>
            <a:chExt cx="104" cy="47"/>
          </a:xfrm>
          <a:solidFill>
            <a:schemeClr val="bg1">
              <a:lumMod val="65000"/>
            </a:schemeClr>
          </a:solidFill>
        </p:grpSpPr>
        <p:sp>
          <p:nvSpPr>
            <p:cNvPr id="30" name="AutoShape 34"/>
            <p:cNvSpPr>
              <a:spLocks noChangeArrowheads="1"/>
            </p:cNvSpPr>
            <p:nvPr/>
          </p:nvSpPr>
          <p:spPr bwMode="auto">
            <a:xfrm>
              <a:off x="5628" y="3352"/>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sp>
          <p:nvSpPr>
            <p:cNvPr id="31" name="AutoShape 35"/>
            <p:cNvSpPr>
              <a:spLocks noChangeArrowheads="1"/>
            </p:cNvSpPr>
            <p:nvPr/>
          </p:nvSpPr>
          <p:spPr bwMode="auto">
            <a:xfrm>
              <a:off x="5569" y="3353"/>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grpSp>
      <p:grpSp>
        <p:nvGrpSpPr>
          <p:cNvPr id="32" name="Group 33"/>
          <p:cNvGrpSpPr>
            <a:grpSpLocks/>
          </p:cNvGrpSpPr>
          <p:nvPr/>
        </p:nvGrpSpPr>
        <p:grpSpPr bwMode="auto">
          <a:xfrm>
            <a:off x="395536" y="6234707"/>
            <a:ext cx="216024" cy="114722"/>
            <a:chOff x="5569" y="3352"/>
            <a:chExt cx="104" cy="47"/>
          </a:xfrm>
          <a:solidFill>
            <a:schemeClr val="bg1">
              <a:lumMod val="65000"/>
            </a:schemeClr>
          </a:solidFill>
        </p:grpSpPr>
        <p:sp>
          <p:nvSpPr>
            <p:cNvPr id="33" name="AutoShape 34"/>
            <p:cNvSpPr>
              <a:spLocks noChangeArrowheads="1"/>
            </p:cNvSpPr>
            <p:nvPr/>
          </p:nvSpPr>
          <p:spPr bwMode="auto">
            <a:xfrm>
              <a:off x="5628" y="3352"/>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sp>
          <p:nvSpPr>
            <p:cNvPr id="34" name="AutoShape 35"/>
            <p:cNvSpPr>
              <a:spLocks noChangeArrowheads="1"/>
            </p:cNvSpPr>
            <p:nvPr/>
          </p:nvSpPr>
          <p:spPr bwMode="auto">
            <a:xfrm>
              <a:off x="5569" y="3353"/>
              <a:ext cx="45" cy="46"/>
            </a:xfrm>
            <a:prstGeom prst="star8">
              <a:avLst>
                <a:gd name="adj" fmla="val 38250"/>
              </a:avLst>
            </a:prstGeom>
            <a:grpFill/>
            <a:ln w="9525" algn="ctr">
              <a:noFill/>
              <a:miter lim="800000"/>
              <a:headEnd/>
              <a:tailEnd/>
            </a:ln>
          </p:spPr>
          <p:txBody>
            <a:bodyPr wrap="none" anchor="ctr"/>
            <a:lstStyle/>
            <a:p>
              <a:pPr algn="ctr"/>
              <a:endParaRPr lang="pt-PT" sz="1800" b="0">
                <a:solidFill>
                  <a:schemeClr val="hlink"/>
                </a:solidFill>
              </a:endParaRPr>
            </a:p>
          </p:txBody>
        </p:sp>
      </p:grpSp>
      <p:sp>
        <p:nvSpPr>
          <p:cNvPr id="35" name="AutoShape 6"/>
          <p:cNvSpPr>
            <a:spLocks noChangeArrowheads="1"/>
          </p:cNvSpPr>
          <p:nvPr/>
        </p:nvSpPr>
        <p:spPr bwMode="auto">
          <a:xfrm>
            <a:off x="1907704" y="1628800"/>
            <a:ext cx="99344" cy="124321"/>
          </a:xfrm>
          <a:prstGeom prst="star8">
            <a:avLst>
              <a:gd name="adj" fmla="val 38250"/>
            </a:avLst>
          </a:prstGeom>
          <a:solidFill>
            <a:schemeClr val="bg1">
              <a:lumMod val="50000"/>
            </a:schemeClr>
          </a:solidFill>
          <a:ln w="9525" algn="ctr">
            <a:noFill/>
            <a:miter lim="800000"/>
            <a:headEnd/>
            <a:tailEnd/>
          </a:ln>
        </p:spPr>
        <p:txBody>
          <a:bodyPr wrap="none" anchor="ctr"/>
          <a:lstStyle/>
          <a:p>
            <a:pPr algn="ctr"/>
            <a:endParaRPr lang="pt-PT" sz="1800" b="0">
              <a:solidFill>
                <a:schemeClr val="accent1"/>
              </a:solidFill>
            </a:endParaRPr>
          </a:p>
        </p:txBody>
      </p:sp>
      <p:sp>
        <p:nvSpPr>
          <p:cNvPr id="36" name="AutoShape 6"/>
          <p:cNvSpPr>
            <a:spLocks noChangeArrowheads="1"/>
          </p:cNvSpPr>
          <p:nvPr/>
        </p:nvSpPr>
        <p:spPr bwMode="auto">
          <a:xfrm>
            <a:off x="6516216" y="1988840"/>
            <a:ext cx="99344" cy="124321"/>
          </a:xfrm>
          <a:prstGeom prst="star8">
            <a:avLst>
              <a:gd name="adj" fmla="val 38250"/>
            </a:avLst>
          </a:prstGeom>
          <a:solidFill>
            <a:schemeClr val="bg1">
              <a:lumMod val="50000"/>
            </a:schemeClr>
          </a:solidFill>
          <a:ln w="9525" algn="ctr">
            <a:noFill/>
            <a:miter lim="800000"/>
            <a:headEnd/>
            <a:tailEnd/>
          </a:ln>
        </p:spPr>
        <p:txBody>
          <a:bodyPr wrap="none" anchor="ctr"/>
          <a:lstStyle/>
          <a:p>
            <a:pPr algn="ctr"/>
            <a:endParaRPr lang="pt-PT" sz="1800" b="0">
              <a:solidFill>
                <a:schemeClr val="accent1"/>
              </a:solidFill>
            </a:endParaRPr>
          </a:p>
        </p:txBody>
      </p:sp>
      <p:sp>
        <p:nvSpPr>
          <p:cNvPr id="37" name="AutoShape 6"/>
          <p:cNvSpPr>
            <a:spLocks noChangeArrowheads="1"/>
          </p:cNvSpPr>
          <p:nvPr/>
        </p:nvSpPr>
        <p:spPr bwMode="auto">
          <a:xfrm>
            <a:off x="5806769" y="4263620"/>
            <a:ext cx="99344" cy="124321"/>
          </a:xfrm>
          <a:prstGeom prst="star8">
            <a:avLst>
              <a:gd name="adj" fmla="val 38250"/>
            </a:avLst>
          </a:prstGeom>
          <a:solidFill>
            <a:schemeClr val="bg1">
              <a:lumMod val="50000"/>
            </a:schemeClr>
          </a:solidFill>
          <a:ln w="9525" algn="ctr">
            <a:noFill/>
            <a:miter lim="800000"/>
            <a:headEnd/>
            <a:tailEnd/>
          </a:ln>
        </p:spPr>
        <p:txBody>
          <a:bodyPr wrap="none" anchor="ctr"/>
          <a:lstStyle/>
          <a:p>
            <a:pPr algn="ctr"/>
            <a:endParaRPr lang="pt-PT" sz="1800" b="0">
              <a:solidFill>
                <a:schemeClr val="accent1"/>
              </a:solidFill>
            </a:endParaRPr>
          </a:p>
        </p:txBody>
      </p:sp>
      <p:sp>
        <p:nvSpPr>
          <p:cNvPr id="38" name="AutoShape 6"/>
          <p:cNvSpPr>
            <a:spLocks noChangeArrowheads="1"/>
          </p:cNvSpPr>
          <p:nvPr/>
        </p:nvSpPr>
        <p:spPr bwMode="auto">
          <a:xfrm>
            <a:off x="6793615" y="3355421"/>
            <a:ext cx="99344" cy="124321"/>
          </a:xfrm>
          <a:prstGeom prst="star8">
            <a:avLst>
              <a:gd name="adj" fmla="val 38250"/>
            </a:avLst>
          </a:prstGeom>
          <a:solidFill>
            <a:schemeClr val="bg1">
              <a:lumMod val="50000"/>
            </a:schemeClr>
          </a:solidFill>
          <a:ln w="9525" algn="ctr">
            <a:noFill/>
            <a:miter lim="800000"/>
            <a:headEnd/>
            <a:tailEnd/>
          </a:ln>
        </p:spPr>
        <p:txBody>
          <a:bodyPr wrap="none" anchor="ctr"/>
          <a:lstStyle/>
          <a:p>
            <a:pPr algn="ctr"/>
            <a:endParaRPr lang="pt-PT" sz="1800" b="0">
              <a:solidFill>
                <a:schemeClr val="accent1"/>
              </a:solidFill>
            </a:endParaRPr>
          </a:p>
        </p:txBody>
      </p:sp>
      <p:sp>
        <p:nvSpPr>
          <p:cNvPr id="39" name="AutoShape 6"/>
          <p:cNvSpPr>
            <a:spLocks noChangeArrowheads="1"/>
          </p:cNvSpPr>
          <p:nvPr/>
        </p:nvSpPr>
        <p:spPr bwMode="auto">
          <a:xfrm>
            <a:off x="539552" y="6021288"/>
            <a:ext cx="99344" cy="124321"/>
          </a:xfrm>
          <a:prstGeom prst="star8">
            <a:avLst>
              <a:gd name="adj" fmla="val 38250"/>
            </a:avLst>
          </a:prstGeom>
          <a:solidFill>
            <a:schemeClr val="bg1">
              <a:lumMod val="50000"/>
            </a:schemeClr>
          </a:solidFill>
          <a:ln w="9525" algn="ctr">
            <a:noFill/>
            <a:miter lim="800000"/>
            <a:headEnd/>
            <a:tailEnd/>
          </a:ln>
        </p:spPr>
        <p:txBody>
          <a:bodyPr wrap="none" anchor="ctr"/>
          <a:lstStyle/>
          <a:p>
            <a:pPr algn="ctr"/>
            <a:endParaRPr lang="pt-PT" sz="1800" b="0">
              <a:solidFill>
                <a:schemeClr val="accent1"/>
              </a:solidFill>
            </a:endParaRPr>
          </a:p>
        </p:txBody>
      </p:sp>
      <p:sp>
        <p:nvSpPr>
          <p:cNvPr id="40" name="Text Box 41"/>
          <p:cNvSpPr txBox="1">
            <a:spLocks noChangeArrowheads="1"/>
          </p:cNvSpPr>
          <p:nvPr/>
        </p:nvSpPr>
        <p:spPr bwMode="auto">
          <a:xfrm>
            <a:off x="1907704" y="2708920"/>
            <a:ext cx="300082" cy="369332"/>
          </a:xfrm>
          <a:prstGeom prst="rect">
            <a:avLst/>
          </a:prstGeom>
          <a:noFill/>
          <a:ln w="38100" algn="ctr">
            <a:noFill/>
            <a:miter lim="800000"/>
            <a:headEnd/>
            <a:tailEnd/>
          </a:ln>
        </p:spPr>
        <p:txBody>
          <a:bodyPr wrap="none">
            <a:spAutoFit/>
          </a:bodyPr>
          <a:lstStyle/>
          <a:p>
            <a:pPr algn="l"/>
            <a:r>
              <a:rPr lang="en-US" b="0" dirty="0">
                <a:solidFill>
                  <a:schemeClr val="bg1">
                    <a:lumMod val="50000"/>
                  </a:schemeClr>
                </a:solidFill>
              </a:rPr>
              <a:t>*</a:t>
            </a:r>
          </a:p>
        </p:txBody>
      </p:sp>
      <p:sp>
        <p:nvSpPr>
          <p:cNvPr id="42" name="Text Box 41"/>
          <p:cNvSpPr txBox="1">
            <a:spLocks noChangeArrowheads="1"/>
          </p:cNvSpPr>
          <p:nvPr/>
        </p:nvSpPr>
        <p:spPr bwMode="auto">
          <a:xfrm>
            <a:off x="1619672" y="1340768"/>
            <a:ext cx="300082" cy="369332"/>
          </a:xfrm>
          <a:prstGeom prst="rect">
            <a:avLst/>
          </a:prstGeom>
          <a:noFill/>
          <a:ln w="38100" algn="ctr">
            <a:noFill/>
            <a:miter lim="800000"/>
            <a:headEnd/>
            <a:tailEnd/>
          </a:ln>
        </p:spPr>
        <p:txBody>
          <a:bodyPr wrap="square">
            <a:spAutoFit/>
          </a:bodyPr>
          <a:lstStyle/>
          <a:p>
            <a:pPr algn="l"/>
            <a:r>
              <a:rPr lang="en-US" b="0" dirty="0">
                <a:solidFill>
                  <a:schemeClr val="bg1">
                    <a:lumMod val="50000"/>
                  </a:schemeClr>
                </a:solidFill>
              </a:rPr>
              <a:t>*</a:t>
            </a:r>
          </a:p>
        </p:txBody>
      </p:sp>
      <p:sp>
        <p:nvSpPr>
          <p:cNvPr id="43" name="Text Box 41"/>
          <p:cNvSpPr txBox="1">
            <a:spLocks noChangeArrowheads="1"/>
          </p:cNvSpPr>
          <p:nvPr/>
        </p:nvSpPr>
        <p:spPr bwMode="auto">
          <a:xfrm>
            <a:off x="1979712" y="1547500"/>
            <a:ext cx="300082" cy="369332"/>
          </a:xfrm>
          <a:prstGeom prst="rect">
            <a:avLst/>
          </a:prstGeom>
          <a:noFill/>
          <a:ln w="38100" algn="ctr">
            <a:noFill/>
            <a:miter lim="800000"/>
            <a:headEnd/>
            <a:tailEnd/>
          </a:ln>
        </p:spPr>
        <p:txBody>
          <a:bodyPr wrap="none">
            <a:spAutoFit/>
          </a:bodyPr>
          <a:lstStyle/>
          <a:p>
            <a:pPr algn="l"/>
            <a:r>
              <a:rPr lang="en-US" b="0" dirty="0">
                <a:solidFill>
                  <a:schemeClr val="bg1">
                    <a:lumMod val="50000"/>
                  </a:schemeClr>
                </a:solidFill>
              </a:rPr>
              <a:t>*</a:t>
            </a:r>
          </a:p>
        </p:txBody>
      </p:sp>
      <p:sp>
        <p:nvSpPr>
          <p:cNvPr id="44" name="Text Box 41"/>
          <p:cNvSpPr txBox="1">
            <a:spLocks noChangeArrowheads="1"/>
          </p:cNvSpPr>
          <p:nvPr/>
        </p:nvSpPr>
        <p:spPr bwMode="auto">
          <a:xfrm>
            <a:off x="3297122" y="3614466"/>
            <a:ext cx="300082" cy="369332"/>
          </a:xfrm>
          <a:prstGeom prst="rect">
            <a:avLst/>
          </a:prstGeom>
          <a:noFill/>
          <a:ln w="38100" algn="ctr">
            <a:noFill/>
            <a:miter lim="800000"/>
            <a:headEnd/>
            <a:tailEnd/>
          </a:ln>
        </p:spPr>
        <p:txBody>
          <a:bodyPr wrap="none">
            <a:spAutoFit/>
          </a:bodyPr>
          <a:lstStyle/>
          <a:p>
            <a:pPr algn="l"/>
            <a:r>
              <a:rPr lang="en-US" b="0" dirty="0">
                <a:solidFill>
                  <a:schemeClr val="bg1">
                    <a:lumMod val="50000"/>
                  </a:schemeClr>
                </a:solidFill>
              </a:rPr>
              <a:t>*</a:t>
            </a:r>
          </a:p>
        </p:txBody>
      </p:sp>
      <p:sp>
        <p:nvSpPr>
          <p:cNvPr id="45" name="Text Box 41"/>
          <p:cNvSpPr txBox="1">
            <a:spLocks noChangeArrowheads="1"/>
          </p:cNvSpPr>
          <p:nvPr/>
        </p:nvSpPr>
        <p:spPr bwMode="auto">
          <a:xfrm>
            <a:off x="3695854" y="3850415"/>
            <a:ext cx="300082" cy="369332"/>
          </a:xfrm>
          <a:prstGeom prst="rect">
            <a:avLst/>
          </a:prstGeom>
          <a:noFill/>
          <a:ln w="38100" algn="ctr">
            <a:noFill/>
            <a:miter lim="800000"/>
            <a:headEnd/>
            <a:tailEnd/>
          </a:ln>
        </p:spPr>
        <p:txBody>
          <a:bodyPr wrap="none">
            <a:spAutoFit/>
          </a:bodyPr>
          <a:lstStyle/>
          <a:p>
            <a:pPr algn="l"/>
            <a:r>
              <a:rPr lang="en-US" b="0" dirty="0">
                <a:solidFill>
                  <a:schemeClr val="bg1">
                    <a:lumMod val="50000"/>
                  </a:schemeClr>
                </a:solidFill>
              </a:rPr>
              <a:t>*</a:t>
            </a:r>
          </a:p>
        </p:txBody>
      </p:sp>
      <p:sp>
        <p:nvSpPr>
          <p:cNvPr id="46" name="Text Box 41"/>
          <p:cNvSpPr txBox="1">
            <a:spLocks noChangeArrowheads="1"/>
          </p:cNvSpPr>
          <p:nvPr/>
        </p:nvSpPr>
        <p:spPr bwMode="auto">
          <a:xfrm>
            <a:off x="5856094" y="1679542"/>
            <a:ext cx="300082" cy="369332"/>
          </a:xfrm>
          <a:prstGeom prst="rect">
            <a:avLst/>
          </a:prstGeom>
          <a:noFill/>
          <a:ln w="38100" algn="ctr">
            <a:noFill/>
            <a:miter lim="800000"/>
            <a:headEnd/>
            <a:tailEnd/>
          </a:ln>
        </p:spPr>
        <p:txBody>
          <a:bodyPr wrap="none">
            <a:spAutoFit/>
          </a:bodyPr>
          <a:lstStyle/>
          <a:p>
            <a:pPr algn="l"/>
            <a:r>
              <a:rPr lang="en-US" b="0" dirty="0">
                <a:solidFill>
                  <a:schemeClr val="bg1">
                    <a:lumMod val="50000"/>
                  </a:schemeClr>
                </a:solidFill>
              </a:rPr>
              <a:t>*</a:t>
            </a:r>
          </a:p>
        </p:txBody>
      </p:sp>
      <p:sp>
        <p:nvSpPr>
          <p:cNvPr id="47" name="Text Box 41"/>
          <p:cNvSpPr txBox="1">
            <a:spLocks noChangeArrowheads="1"/>
          </p:cNvSpPr>
          <p:nvPr/>
        </p:nvSpPr>
        <p:spPr bwMode="auto">
          <a:xfrm>
            <a:off x="5148064" y="2370146"/>
            <a:ext cx="300082" cy="369332"/>
          </a:xfrm>
          <a:prstGeom prst="rect">
            <a:avLst/>
          </a:prstGeom>
          <a:noFill/>
          <a:ln w="38100" algn="ctr">
            <a:noFill/>
            <a:miter lim="800000"/>
            <a:headEnd/>
            <a:tailEnd/>
          </a:ln>
        </p:spPr>
        <p:txBody>
          <a:bodyPr wrap="none">
            <a:spAutoFit/>
          </a:bodyPr>
          <a:lstStyle/>
          <a:p>
            <a:pPr algn="l"/>
            <a:r>
              <a:rPr lang="en-US" b="0" dirty="0">
                <a:solidFill>
                  <a:schemeClr val="bg1">
                    <a:lumMod val="50000"/>
                  </a:schemeClr>
                </a:solidFill>
              </a:rPr>
              <a:t>*</a:t>
            </a:r>
          </a:p>
        </p:txBody>
      </p:sp>
      <p:sp>
        <p:nvSpPr>
          <p:cNvPr id="48" name="Text Box 41"/>
          <p:cNvSpPr txBox="1">
            <a:spLocks noChangeArrowheads="1"/>
          </p:cNvSpPr>
          <p:nvPr/>
        </p:nvSpPr>
        <p:spPr bwMode="auto">
          <a:xfrm>
            <a:off x="425012" y="6504078"/>
            <a:ext cx="300082" cy="369332"/>
          </a:xfrm>
          <a:prstGeom prst="rect">
            <a:avLst/>
          </a:prstGeom>
          <a:noFill/>
          <a:ln w="38100" algn="ctr">
            <a:noFill/>
            <a:miter lim="800000"/>
            <a:headEnd/>
            <a:tailEnd/>
          </a:ln>
        </p:spPr>
        <p:txBody>
          <a:bodyPr wrap="none">
            <a:spAutoFit/>
          </a:bodyPr>
          <a:lstStyle/>
          <a:p>
            <a:pPr algn="l"/>
            <a:r>
              <a:rPr lang="en-US" b="0" dirty="0" smtClean="0">
                <a:solidFill>
                  <a:schemeClr val="bg1">
                    <a:lumMod val="50000"/>
                  </a:schemeClr>
                </a:solidFill>
              </a:rPr>
              <a:t>*</a:t>
            </a:r>
            <a:endParaRPr lang="en-US" b="0" dirty="0">
              <a:solidFill>
                <a:schemeClr val="bg1">
                  <a:lumMod val="50000"/>
                </a:schemeClr>
              </a:solidFill>
            </a:endParaRPr>
          </a:p>
        </p:txBody>
      </p:sp>
      <p:sp>
        <p:nvSpPr>
          <p:cNvPr id="49" name="AutoShape 31"/>
          <p:cNvSpPr>
            <a:spLocks noChangeArrowheads="1"/>
          </p:cNvSpPr>
          <p:nvPr/>
        </p:nvSpPr>
        <p:spPr bwMode="auto">
          <a:xfrm>
            <a:off x="6118672" y="1743938"/>
            <a:ext cx="144015" cy="144016"/>
          </a:xfrm>
          <a:prstGeom prst="star8">
            <a:avLst>
              <a:gd name="adj" fmla="val 38250"/>
            </a:avLst>
          </a:prstGeom>
          <a:solidFill>
            <a:schemeClr val="bg1"/>
          </a:solidFill>
          <a:ln w="9525" algn="ctr">
            <a:solidFill>
              <a:srgbClr val="BFBFBF"/>
            </a:solidFill>
            <a:miter lim="800000"/>
            <a:headEnd/>
            <a:tailEnd/>
          </a:ln>
        </p:spPr>
        <p:txBody>
          <a:bodyPr wrap="none" anchor="ctr"/>
          <a:lstStyle/>
          <a:p>
            <a:pPr algn="ctr"/>
            <a:endParaRPr lang="pt-PT" sz="1800" b="0">
              <a:solidFill>
                <a:schemeClr val="hlink"/>
              </a:solidFill>
            </a:endParaRPr>
          </a:p>
        </p:txBody>
      </p:sp>
      <p:sp>
        <p:nvSpPr>
          <p:cNvPr id="50" name="AutoShape 31"/>
          <p:cNvSpPr>
            <a:spLocks noChangeArrowheads="1"/>
          </p:cNvSpPr>
          <p:nvPr/>
        </p:nvSpPr>
        <p:spPr bwMode="auto">
          <a:xfrm>
            <a:off x="486387" y="6400171"/>
            <a:ext cx="144015" cy="144016"/>
          </a:xfrm>
          <a:prstGeom prst="star8">
            <a:avLst>
              <a:gd name="adj" fmla="val 38250"/>
            </a:avLst>
          </a:prstGeom>
          <a:solidFill>
            <a:schemeClr val="bg1"/>
          </a:solidFill>
          <a:ln w="9525" algn="ctr">
            <a:solidFill>
              <a:srgbClr val="BFBFBF"/>
            </a:solidFill>
            <a:miter lim="800000"/>
            <a:headEnd/>
            <a:tailEnd/>
          </a:ln>
        </p:spPr>
        <p:txBody>
          <a:bodyPr wrap="none" anchor="ctr"/>
          <a:lstStyle/>
          <a:p>
            <a:pPr algn="ctr"/>
            <a:endParaRPr lang="pt-PT" sz="1800" b="0">
              <a:solidFill>
                <a:schemeClr val="hlink"/>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482300843_bf10e4cdbe_b.jpg"/>
          <p:cNvPicPr>
            <a:picLocks noChangeAspect="1"/>
          </p:cNvPicPr>
          <p:nvPr/>
        </p:nvPicPr>
        <p:blipFill>
          <a:blip r:embed="rId3" cstate="print">
            <a:grayscl/>
          </a:blip>
          <a:srcRect/>
          <a:stretch>
            <a:fillRect/>
          </a:stretch>
        </p:blipFill>
        <p:spPr bwMode="auto">
          <a:xfrm>
            <a:off x="683568" y="0"/>
            <a:ext cx="8270825" cy="5517232"/>
          </a:xfrm>
          <a:prstGeom prst="rect">
            <a:avLst/>
          </a:prstGeom>
          <a:noFill/>
          <a:ln w="9525">
            <a:noFill/>
            <a:miter lim="800000"/>
            <a:headEnd/>
            <a:tailEnd/>
          </a:ln>
        </p:spPr>
      </p:pic>
      <p:pic>
        <p:nvPicPr>
          <p:cNvPr id="9" name="Picture 8" descr="3482300843_bf10e4cdbe_b.jpg"/>
          <p:cNvPicPr>
            <a:picLocks noChangeAspect="1"/>
          </p:cNvPicPr>
          <p:nvPr/>
        </p:nvPicPr>
        <p:blipFill>
          <a:blip r:embed="rId3" cstate="print">
            <a:grayscl/>
          </a:blip>
          <a:srcRect r="45244"/>
          <a:stretch>
            <a:fillRect/>
          </a:stretch>
        </p:blipFill>
        <p:spPr bwMode="auto">
          <a:xfrm>
            <a:off x="-6350" y="0"/>
            <a:ext cx="5010398" cy="6103938"/>
          </a:xfrm>
          <a:prstGeom prst="rect">
            <a:avLst/>
          </a:prstGeom>
          <a:noFill/>
          <a:ln w="9525">
            <a:noFill/>
            <a:miter lim="800000"/>
            <a:headEnd/>
            <a:tailEnd/>
          </a:ln>
        </p:spPr>
      </p:pic>
      <p:pic>
        <p:nvPicPr>
          <p:cNvPr id="5" name="Picture 4" descr="3482300843_bf10e4cdbe_b.jpg"/>
          <p:cNvPicPr>
            <a:picLocks noChangeAspect="1"/>
          </p:cNvPicPr>
          <p:nvPr/>
        </p:nvPicPr>
        <p:blipFill>
          <a:blip r:embed="rId3" cstate="print"/>
          <a:srcRect l="28695" t="24959" r="51631"/>
          <a:stretch>
            <a:fillRect/>
          </a:stretch>
        </p:blipFill>
        <p:spPr bwMode="auto">
          <a:xfrm>
            <a:off x="2771800" y="0"/>
            <a:ext cx="2520280" cy="6412656"/>
          </a:xfrm>
          <a:prstGeom prst="rect">
            <a:avLst/>
          </a:prstGeom>
          <a:noFill/>
          <a:ln w="9525">
            <a:noFill/>
            <a:miter lim="800000"/>
            <a:headEnd/>
            <a:tailEnd/>
          </a:ln>
        </p:spPr>
      </p:pic>
      <p:pic>
        <p:nvPicPr>
          <p:cNvPr id="7" name="Picture 6" descr="3482300843_bf10e4cdbe_b.jpg"/>
          <p:cNvPicPr>
            <a:picLocks noChangeAspect="1"/>
          </p:cNvPicPr>
          <p:nvPr/>
        </p:nvPicPr>
        <p:blipFill>
          <a:blip r:embed="rId3" cstate="print"/>
          <a:srcRect l="79152" t="9086" r="6194" b="13151"/>
          <a:stretch>
            <a:fillRect/>
          </a:stretch>
        </p:blipFill>
        <p:spPr bwMode="auto">
          <a:xfrm>
            <a:off x="7524328" y="0"/>
            <a:ext cx="1619672" cy="5733256"/>
          </a:xfrm>
          <a:prstGeom prst="rect">
            <a:avLst/>
          </a:prstGeom>
          <a:noFill/>
          <a:ln w="9525">
            <a:noFill/>
            <a:miter lim="800000"/>
            <a:headEnd/>
            <a:tailEnd/>
          </a:ln>
        </p:spPr>
      </p:pic>
      <p:sp>
        <p:nvSpPr>
          <p:cNvPr id="4" name="Rounded Rectangle 3"/>
          <p:cNvSpPr/>
          <p:nvPr/>
        </p:nvSpPr>
        <p:spPr>
          <a:xfrm>
            <a:off x="0" y="5517232"/>
            <a:ext cx="9144000" cy="1340768"/>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251520" y="5661248"/>
            <a:ext cx="8820472" cy="923330"/>
          </a:xfrm>
          <a:prstGeom prst="rect">
            <a:avLst/>
          </a:prstGeom>
          <a:noFill/>
        </p:spPr>
        <p:txBody>
          <a:bodyPr wrap="square" rtlCol="0">
            <a:spAutoFit/>
          </a:bodyPr>
          <a:lstStyle/>
          <a:p>
            <a:pPr algn="r"/>
            <a:r>
              <a:rPr lang="pt-PT" sz="5400" b="1" i="1" dirty="0" smtClean="0">
                <a:solidFill>
                  <a:schemeClr val="bg1"/>
                </a:solidFill>
                <a:latin typeface="+mj-lt"/>
              </a:rPr>
              <a:t>Research &amp; Development</a:t>
            </a:r>
            <a:endParaRPr lang="pt-PT" sz="5400" b="1" i="1" dirty="0">
              <a:solidFill>
                <a:schemeClr val="bg1"/>
              </a:solidFill>
              <a:latin typeface="+mj-lt"/>
            </a:endParaRPr>
          </a:p>
        </p:txBody>
      </p:sp>
      <p:sp>
        <p:nvSpPr>
          <p:cNvPr id="10" name="TextBox 9"/>
          <p:cNvSpPr txBox="1"/>
          <p:nvPr/>
        </p:nvSpPr>
        <p:spPr>
          <a:xfrm>
            <a:off x="0" y="5225712"/>
            <a:ext cx="1152128" cy="1862048"/>
          </a:xfrm>
          <a:prstGeom prst="rect">
            <a:avLst/>
          </a:prstGeom>
          <a:noFill/>
        </p:spPr>
        <p:txBody>
          <a:bodyPr wrap="square" rtlCol="0">
            <a:spAutoFit/>
          </a:bodyPr>
          <a:lstStyle/>
          <a:p>
            <a:r>
              <a:rPr lang="pt-PT" sz="11500" b="1" i="1" dirty="0" smtClean="0">
                <a:solidFill>
                  <a:schemeClr val="bg1"/>
                </a:solidFill>
                <a:effectLst>
                  <a:outerShdw blurRad="38100" dist="38100" dir="2700000" algn="tl">
                    <a:srgbClr val="000000">
                      <a:alpha val="43137"/>
                    </a:srgbClr>
                  </a:outerShdw>
                </a:effectLst>
              </a:rPr>
              <a:t>3</a:t>
            </a:r>
            <a:endParaRPr lang="pt-PT" sz="115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02221" y="1340768"/>
            <a:ext cx="2401888" cy="2088232"/>
            <a:chOff x="949325" y="1772816"/>
            <a:chExt cx="2401888" cy="2088232"/>
          </a:xfrm>
        </p:grpSpPr>
        <p:sp>
          <p:nvSpPr>
            <p:cNvPr id="22" name="Oval 21"/>
            <p:cNvSpPr/>
            <p:nvPr/>
          </p:nvSpPr>
          <p:spPr>
            <a:xfrm>
              <a:off x="1115616" y="1772816"/>
              <a:ext cx="2016224" cy="2088232"/>
            </a:xfrm>
            <a:prstGeom prst="ellipse">
              <a:avLst/>
            </a:prstGeom>
            <a:solidFill>
              <a:srgbClr val="FFFF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sp>
          <p:nvSpPr>
            <p:cNvPr id="38918" name="AutoShape 11">
              <a:hlinkClick r:id="rId3" action="ppaction://hlinksldjump"/>
            </p:cNvPr>
            <p:cNvSpPr>
              <a:spLocks noChangeArrowheads="1"/>
            </p:cNvSpPr>
            <p:nvPr/>
          </p:nvSpPr>
          <p:spPr bwMode="auto">
            <a:xfrm>
              <a:off x="949325" y="2157809"/>
              <a:ext cx="2401888" cy="1296988"/>
            </a:xfrm>
            <a:prstGeom prst="roundRect">
              <a:avLst>
                <a:gd name="adj" fmla="val 16667"/>
              </a:avLst>
            </a:prstGeom>
            <a:noFill/>
            <a:ln w="9525">
              <a:noFill/>
              <a:round/>
              <a:headEnd/>
              <a:tailEnd/>
            </a:ln>
          </p:spPr>
          <p:txBody>
            <a:bodyPr anchor="ctr"/>
            <a:lstStyle/>
            <a:p>
              <a:pPr algn="ctr"/>
              <a:r>
                <a:rPr lang="de-DE" sz="2000" b="1" dirty="0" err="1">
                  <a:solidFill>
                    <a:schemeClr val="tx1">
                      <a:lumMod val="65000"/>
                      <a:lumOff val="35000"/>
                    </a:schemeClr>
                  </a:solidFill>
                  <a:latin typeface="+mj-lt"/>
                  <a:ea typeface="MS PGothic" pitchFamily="34" charset="-128"/>
                </a:rPr>
                <a:t>Production</a:t>
              </a:r>
              <a:r>
                <a:rPr lang="de-DE" sz="2000" b="1" dirty="0">
                  <a:solidFill>
                    <a:schemeClr val="tx1">
                      <a:lumMod val="65000"/>
                      <a:lumOff val="35000"/>
                    </a:schemeClr>
                  </a:solidFill>
                  <a:latin typeface="+mj-lt"/>
                  <a:ea typeface="MS PGothic" pitchFamily="34" charset="-128"/>
                </a:rPr>
                <a:t> Engineering </a:t>
              </a:r>
              <a:r>
                <a:rPr lang="de-DE" sz="2000" b="1" dirty="0" err="1">
                  <a:solidFill>
                    <a:schemeClr val="tx1">
                      <a:lumMod val="65000"/>
                      <a:lumOff val="35000"/>
                    </a:schemeClr>
                  </a:solidFill>
                  <a:latin typeface="+mj-lt"/>
                  <a:ea typeface="MS PGothic" pitchFamily="34" charset="-128"/>
                </a:rPr>
                <a:t>and</a:t>
              </a:r>
              <a:r>
                <a:rPr lang="de-DE" sz="2000" b="1" dirty="0">
                  <a:solidFill>
                    <a:schemeClr val="tx1">
                      <a:lumMod val="65000"/>
                      <a:lumOff val="35000"/>
                    </a:schemeClr>
                  </a:solidFill>
                  <a:latin typeface="+mj-lt"/>
                  <a:ea typeface="MS PGothic" pitchFamily="34" charset="-128"/>
                </a:rPr>
                <a:t> Technologies</a:t>
              </a:r>
            </a:p>
          </p:txBody>
        </p:sp>
      </p:grpSp>
      <p:grpSp>
        <p:nvGrpSpPr>
          <p:cNvPr id="3" name="Group 9"/>
          <p:cNvGrpSpPr/>
          <p:nvPr/>
        </p:nvGrpSpPr>
        <p:grpSpPr>
          <a:xfrm>
            <a:off x="4139952" y="260648"/>
            <a:ext cx="4896544" cy="504056"/>
            <a:chOff x="4139952" y="476672"/>
            <a:chExt cx="4896544" cy="504056"/>
          </a:xfrm>
        </p:grpSpPr>
        <p:sp>
          <p:nvSpPr>
            <p:cNvPr id="20" name="Rounded Rectangle 19"/>
            <p:cNvSpPr/>
            <p:nvPr/>
          </p:nvSpPr>
          <p:spPr>
            <a:xfrm>
              <a:off x="4139952" y="476672"/>
              <a:ext cx="4896544"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TextBox 20"/>
            <p:cNvSpPr txBox="1"/>
            <p:nvPr/>
          </p:nvSpPr>
          <p:spPr>
            <a:xfrm>
              <a:off x="4283968" y="476672"/>
              <a:ext cx="468052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Research Areas</a:t>
              </a:r>
              <a:endParaRPr lang="pt-PT" sz="2400" b="1" i="1" dirty="0">
                <a:solidFill>
                  <a:schemeClr val="bg1"/>
                </a:solidFill>
                <a:effectLst>
                  <a:outerShdw blurRad="38100" dist="38100" dir="2700000" algn="tl">
                    <a:srgbClr val="000000">
                      <a:alpha val="43137"/>
                    </a:srgbClr>
                  </a:outerShdw>
                </a:effectLst>
              </a:endParaRPr>
            </a:p>
          </p:txBody>
        </p:sp>
      </p:grpSp>
      <p:grpSp>
        <p:nvGrpSpPr>
          <p:cNvPr id="30" name="Group 29"/>
          <p:cNvGrpSpPr/>
          <p:nvPr/>
        </p:nvGrpSpPr>
        <p:grpSpPr>
          <a:xfrm>
            <a:off x="6469955" y="1772816"/>
            <a:ext cx="2422525" cy="2088232"/>
            <a:chOff x="5754117" y="1700808"/>
            <a:chExt cx="2422525" cy="2088232"/>
          </a:xfrm>
        </p:grpSpPr>
        <p:sp>
          <p:nvSpPr>
            <p:cNvPr id="24" name="Oval 23"/>
            <p:cNvSpPr/>
            <p:nvPr/>
          </p:nvSpPr>
          <p:spPr>
            <a:xfrm>
              <a:off x="5940152" y="1700808"/>
              <a:ext cx="2016224" cy="2088232"/>
            </a:xfrm>
            <a:prstGeom prst="ellipse">
              <a:avLst/>
            </a:prstGeom>
            <a:solidFill>
              <a:srgbClr val="FFFF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sp>
          <p:nvSpPr>
            <p:cNvPr id="38922" name="AutoShape 15">
              <a:hlinkClick r:id="" action="ppaction://noaction"/>
            </p:cNvPr>
            <p:cNvSpPr>
              <a:spLocks noChangeArrowheads="1"/>
            </p:cNvSpPr>
            <p:nvPr/>
          </p:nvSpPr>
          <p:spPr bwMode="auto">
            <a:xfrm>
              <a:off x="5754117" y="2085405"/>
              <a:ext cx="2422525" cy="1271587"/>
            </a:xfrm>
            <a:prstGeom prst="roundRect">
              <a:avLst>
                <a:gd name="adj" fmla="val 16667"/>
              </a:avLst>
            </a:prstGeom>
            <a:noFill/>
            <a:ln w="9525">
              <a:noFill/>
              <a:round/>
              <a:headEnd/>
              <a:tailEnd/>
            </a:ln>
          </p:spPr>
          <p:txBody>
            <a:bodyPr anchor="ctr"/>
            <a:lstStyle/>
            <a:p>
              <a:pPr algn="ctr"/>
              <a:r>
                <a:rPr lang="de-DE" sz="2000" b="1" dirty="0">
                  <a:solidFill>
                    <a:schemeClr val="tx1">
                      <a:lumMod val="65000"/>
                      <a:lumOff val="35000"/>
                    </a:schemeClr>
                  </a:solidFill>
                  <a:latin typeface="+mj-lt"/>
                  <a:ea typeface="MS PGothic" pitchFamily="34" charset="-128"/>
                </a:rPr>
                <a:t>Energy, Environment and Mobility</a:t>
              </a:r>
            </a:p>
          </p:txBody>
        </p:sp>
      </p:grpSp>
      <p:grpSp>
        <p:nvGrpSpPr>
          <p:cNvPr id="31" name="Group 30"/>
          <p:cNvGrpSpPr/>
          <p:nvPr/>
        </p:nvGrpSpPr>
        <p:grpSpPr>
          <a:xfrm>
            <a:off x="6422901" y="4293096"/>
            <a:ext cx="2541587" cy="2088232"/>
            <a:chOff x="5792788" y="3861048"/>
            <a:chExt cx="2541587" cy="2088232"/>
          </a:xfrm>
        </p:grpSpPr>
        <p:sp>
          <p:nvSpPr>
            <p:cNvPr id="26" name="Oval 25"/>
            <p:cNvSpPr/>
            <p:nvPr/>
          </p:nvSpPr>
          <p:spPr>
            <a:xfrm>
              <a:off x="6012160" y="3861048"/>
              <a:ext cx="2016224" cy="2088232"/>
            </a:xfrm>
            <a:prstGeom prst="ellipse">
              <a:avLst/>
            </a:prstGeom>
            <a:solidFill>
              <a:srgbClr val="FFFF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sp>
          <p:nvSpPr>
            <p:cNvPr id="38919" name="AutoShape 12">
              <a:hlinkClick r:id="" action="ppaction://noaction"/>
            </p:cNvPr>
            <p:cNvSpPr>
              <a:spLocks noChangeArrowheads="1"/>
            </p:cNvSpPr>
            <p:nvPr/>
          </p:nvSpPr>
          <p:spPr bwMode="auto">
            <a:xfrm>
              <a:off x="5792788" y="4293096"/>
              <a:ext cx="2541587" cy="1271587"/>
            </a:xfrm>
            <a:prstGeom prst="roundRect">
              <a:avLst>
                <a:gd name="adj" fmla="val 16667"/>
              </a:avLst>
            </a:prstGeom>
            <a:noFill/>
            <a:ln w="9525">
              <a:noFill/>
              <a:round/>
              <a:headEnd/>
              <a:tailEnd/>
            </a:ln>
          </p:spPr>
          <p:txBody>
            <a:bodyPr wrap="none" anchor="ctr"/>
            <a:lstStyle/>
            <a:p>
              <a:pPr algn="ctr"/>
              <a:r>
                <a:rPr lang="de-DE" sz="2400" b="1" dirty="0">
                  <a:solidFill>
                    <a:schemeClr val="tx1">
                      <a:lumMod val="65000"/>
                      <a:lumOff val="35000"/>
                    </a:schemeClr>
                  </a:solidFill>
                  <a:latin typeface="+mj-lt"/>
                  <a:ea typeface="MS PGothic" pitchFamily="34" charset="-128"/>
                </a:rPr>
                <a:t>Applied Life </a:t>
              </a:r>
            </a:p>
            <a:p>
              <a:pPr algn="ctr"/>
              <a:r>
                <a:rPr lang="de-DE" sz="2400" b="1" dirty="0" err="1">
                  <a:solidFill>
                    <a:schemeClr val="tx1">
                      <a:lumMod val="65000"/>
                      <a:lumOff val="35000"/>
                    </a:schemeClr>
                  </a:solidFill>
                  <a:latin typeface="+mj-lt"/>
                  <a:ea typeface="MS PGothic" pitchFamily="34" charset="-128"/>
                </a:rPr>
                <a:t>Sciences</a:t>
              </a:r>
              <a:endParaRPr lang="de-DE" sz="2400" b="1" dirty="0">
                <a:solidFill>
                  <a:schemeClr val="tx1">
                    <a:lumMod val="65000"/>
                    <a:lumOff val="35000"/>
                  </a:schemeClr>
                </a:solidFill>
                <a:latin typeface="+mj-lt"/>
                <a:ea typeface="MS PGothic" pitchFamily="34" charset="-128"/>
              </a:endParaRPr>
            </a:p>
          </p:txBody>
        </p:sp>
      </p:grpSp>
      <p:grpSp>
        <p:nvGrpSpPr>
          <p:cNvPr id="32" name="Group 31"/>
          <p:cNvGrpSpPr/>
          <p:nvPr/>
        </p:nvGrpSpPr>
        <p:grpSpPr>
          <a:xfrm>
            <a:off x="446237" y="4437112"/>
            <a:ext cx="2379663" cy="2088232"/>
            <a:chOff x="949325" y="3933056"/>
            <a:chExt cx="2379663" cy="2088232"/>
          </a:xfrm>
        </p:grpSpPr>
        <p:sp>
          <p:nvSpPr>
            <p:cNvPr id="38923" name="Rectangle 16">
              <a:hlinkClick r:id="rId4" action="ppaction://hlinksldjump"/>
            </p:cNvPr>
            <p:cNvSpPr>
              <a:spLocks noChangeArrowheads="1"/>
            </p:cNvSpPr>
            <p:nvPr/>
          </p:nvSpPr>
          <p:spPr bwMode="auto">
            <a:xfrm>
              <a:off x="949325" y="4365104"/>
              <a:ext cx="2379663" cy="1006475"/>
            </a:xfrm>
            <a:prstGeom prst="rect">
              <a:avLst/>
            </a:prstGeom>
            <a:noFill/>
            <a:ln w="12700" cap="sq">
              <a:noFill/>
              <a:miter lim="800000"/>
              <a:headEnd/>
              <a:tailEnd/>
            </a:ln>
          </p:spPr>
          <p:txBody>
            <a:bodyPr>
              <a:spAutoFit/>
            </a:bodyPr>
            <a:lstStyle/>
            <a:p>
              <a:pPr algn="ctr" eaLnBrk="0" hangingPunct="0"/>
              <a:r>
                <a:rPr lang="de-DE" sz="1900" b="1" dirty="0">
                  <a:solidFill>
                    <a:schemeClr val="tx1">
                      <a:lumMod val="65000"/>
                      <a:lumOff val="35000"/>
                    </a:schemeClr>
                  </a:solidFill>
                  <a:latin typeface="+mj-lt"/>
                </a:rPr>
                <a:t>Technology Management &amp; Entrepreneurship</a:t>
              </a:r>
            </a:p>
          </p:txBody>
        </p:sp>
        <p:sp>
          <p:nvSpPr>
            <p:cNvPr id="27" name="Oval 26"/>
            <p:cNvSpPr/>
            <p:nvPr/>
          </p:nvSpPr>
          <p:spPr>
            <a:xfrm>
              <a:off x="1115616" y="3933056"/>
              <a:ext cx="2016224" cy="2088232"/>
            </a:xfrm>
            <a:prstGeom prst="ellipse">
              <a:avLst/>
            </a:prstGeom>
            <a:no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grpSp>
      <p:cxnSp>
        <p:nvCxnSpPr>
          <p:cNvPr id="36" name="Straight Connector 35"/>
          <p:cNvCxnSpPr>
            <a:endCxn id="22" idx="5"/>
          </p:cNvCxnSpPr>
          <p:nvPr/>
        </p:nvCxnSpPr>
        <p:spPr>
          <a:xfrm flipH="1" flipV="1">
            <a:off x="2189467" y="3123186"/>
            <a:ext cx="345002" cy="305814"/>
          </a:xfrm>
          <a:prstGeom prst="line">
            <a:avLst/>
          </a:prstGeom>
          <a:ln w="57150">
            <a:solidFill>
              <a:srgbClr val="66CCFF"/>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a:stCxn id="34" idx="7"/>
          </p:cNvCxnSpPr>
          <p:nvPr/>
        </p:nvCxnSpPr>
        <p:spPr>
          <a:xfrm flipV="1">
            <a:off x="4183416" y="2780928"/>
            <a:ext cx="295269" cy="305814"/>
          </a:xfrm>
          <a:prstGeom prst="line">
            <a:avLst/>
          </a:prstGeom>
          <a:ln w="57150">
            <a:solidFill>
              <a:srgbClr val="66CCFF"/>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V="1">
            <a:off x="2446695" y="4540652"/>
            <a:ext cx="288032" cy="288032"/>
          </a:xfrm>
          <a:prstGeom prst="line">
            <a:avLst/>
          </a:prstGeom>
          <a:ln w="57150">
            <a:solidFill>
              <a:srgbClr val="66CCFF"/>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flipV="1">
            <a:off x="3974629" y="4725144"/>
            <a:ext cx="216024" cy="288032"/>
          </a:xfrm>
          <a:prstGeom prst="line">
            <a:avLst/>
          </a:prstGeom>
          <a:ln w="57150">
            <a:solidFill>
              <a:srgbClr val="66CCFF"/>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4406677" y="4221088"/>
            <a:ext cx="2232248" cy="720080"/>
          </a:xfrm>
          <a:prstGeom prst="line">
            <a:avLst/>
          </a:prstGeom>
          <a:ln w="57150">
            <a:solidFill>
              <a:srgbClr val="66CCFF"/>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flipH="1">
            <a:off x="2483768" y="1844824"/>
            <a:ext cx="1784434" cy="216024"/>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a:stCxn id="27" idx="0"/>
            <a:endCxn id="22" idx="4"/>
          </p:cNvCxnSpPr>
          <p:nvPr/>
        </p:nvCxnSpPr>
        <p:spPr>
          <a:xfrm flipH="1" flipV="1">
            <a:off x="1476624" y="3429000"/>
            <a:ext cx="144016" cy="1008112"/>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H="1" flipV="1">
            <a:off x="2483768" y="2492896"/>
            <a:ext cx="4176464" cy="360040"/>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3974629" y="1052736"/>
            <a:ext cx="2622550" cy="2088232"/>
            <a:chOff x="3328988" y="908720"/>
            <a:chExt cx="2622550" cy="2088232"/>
          </a:xfrm>
        </p:grpSpPr>
        <p:sp>
          <p:nvSpPr>
            <p:cNvPr id="23" name="Oval 22"/>
            <p:cNvSpPr/>
            <p:nvPr/>
          </p:nvSpPr>
          <p:spPr>
            <a:xfrm>
              <a:off x="3635896" y="908720"/>
              <a:ext cx="2016224" cy="2088232"/>
            </a:xfrm>
            <a:prstGeom prst="ellipse">
              <a:avLst/>
            </a:prstGeom>
            <a:solidFill>
              <a:srgbClr val="FFFF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sp>
          <p:nvSpPr>
            <p:cNvPr id="38920" name="AutoShape 13">
              <a:hlinkClick r:id="" action="ppaction://noaction"/>
            </p:cNvPr>
            <p:cNvSpPr>
              <a:spLocks noChangeArrowheads="1"/>
            </p:cNvSpPr>
            <p:nvPr/>
          </p:nvSpPr>
          <p:spPr bwMode="auto">
            <a:xfrm>
              <a:off x="3328988" y="1266329"/>
              <a:ext cx="2622550" cy="1298575"/>
            </a:xfrm>
            <a:prstGeom prst="roundRect">
              <a:avLst>
                <a:gd name="adj" fmla="val 16667"/>
              </a:avLst>
            </a:prstGeom>
            <a:noFill/>
            <a:ln w="9525">
              <a:noFill/>
              <a:round/>
              <a:headEnd/>
              <a:tailEnd/>
            </a:ln>
          </p:spPr>
          <p:txBody>
            <a:bodyPr anchor="ctr"/>
            <a:lstStyle/>
            <a:p>
              <a:pPr algn="ctr"/>
              <a:r>
                <a:rPr lang="de-DE" sz="2000" b="1" dirty="0">
                  <a:solidFill>
                    <a:schemeClr val="tx1">
                      <a:lumMod val="65000"/>
                      <a:lumOff val="35000"/>
                    </a:schemeClr>
                  </a:solidFill>
                  <a:latin typeface="+mj-lt"/>
                  <a:ea typeface="MS PGothic" pitchFamily="34" charset="-128"/>
                </a:rPr>
                <a:t> Information &amp; Communication Technologies</a:t>
              </a:r>
            </a:p>
          </p:txBody>
        </p:sp>
      </p:grpSp>
      <p:cxnSp>
        <p:nvCxnSpPr>
          <p:cNvPr id="75" name="Straight Connector 74"/>
          <p:cNvCxnSpPr/>
          <p:nvPr/>
        </p:nvCxnSpPr>
        <p:spPr>
          <a:xfrm>
            <a:off x="2627784" y="5157192"/>
            <a:ext cx="1368152" cy="288032"/>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H="1" flipV="1">
            <a:off x="2596252" y="5877272"/>
            <a:ext cx="4309758" cy="198242"/>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grpSp>
        <p:nvGrpSpPr>
          <p:cNvPr id="35" name="Group 34"/>
          <p:cNvGrpSpPr/>
          <p:nvPr/>
        </p:nvGrpSpPr>
        <p:grpSpPr>
          <a:xfrm>
            <a:off x="2462461" y="2780928"/>
            <a:ext cx="2016224" cy="2088232"/>
            <a:chOff x="3707904" y="2780928"/>
            <a:chExt cx="2016224" cy="2088232"/>
          </a:xfrm>
        </p:grpSpPr>
        <p:sp>
          <p:nvSpPr>
            <p:cNvPr id="34" name="Oval 33"/>
            <p:cNvSpPr/>
            <p:nvPr/>
          </p:nvSpPr>
          <p:spPr>
            <a:xfrm>
              <a:off x="3707904" y="2780928"/>
              <a:ext cx="2016224" cy="2088232"/>
            </a:xfrm>
            <a:prstGeom prst="ellipse">
              <a:avLst/>
            </a:prstGeom>
            <a:solidFill>
              <a:srgbClr val="0099FF">
                <a:alpha val="25098"/>
              </a:srgbClr>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sp>
          <p:nvSpPr>
            <p:cNvPr id="38917" name="Text Box 10">
              <a:hlinkClick r:id="" action="ppaction://noaction"/>
            </p:cNvPr>
            <p:cNvSpPr txBox="1">
              <a:spLocks noChangeArrowheads="1"/>
            </p:cNvSpPr>
            <p:nvPr/>
          </p:nvSpPr>
          <p:spPr bwMode="auto">
            <a:xfrm>
              <a:off x="3923928" y="3429000"/>
              <a:ext cx="1531044" cy="1200329"/>
            </a:xfrm>
            <a:prstGeom prst="rect">
              <a:avLst/>
            </a:prstGeom>
            <a:noFill/>
            <a:ln w="9525">
              <a:noFill/>
              <a:miter lim="800000"/>
              <a:headEnd/>
              <a:tailEnd/>
            </a:ln>
          </p:spPr>
          <p:txBody>
            <a:bodyPr wrap="square">
              <a:spAutoFit/>
            </a:bodyPr>
            <a:lstStyle/>
            <a:p>
              <a:pPr algn="ctr"/>
              <a:r>
                <a:rPr lang="en-US" sz="2400" b="1" dirty="0">
                  <a:solidFill>
                    <a:schemeClr val="tx1">
                      <a:lumMod val="65000"/>
                      <a:lumOff val="35000"/>
                    </a:schemeClr>
                  </a:solidFill>
                  <a:latin typeface="+mj-lt"/>
                </a:rPr>
                <a:t>Basic Sciences</a:t>
              </a:r>
            </a:p>
            <a:p>
              <a:pPr algn="ctr"/>
              <a:endParaRPr lang="en-US" sz="2400" b="1" dirty="0">
                <a:solidFill>
                  <a:schemeClr val="tx1">
                    <a:lumMod val="65000"/>
                    <a:lumOff val="35000"/>
                  </a:schemeClr>
                </a:solidFill>
                <a:latin typeface="+mj-lt"/>
              </a:endParaRPr>
            </a:p>
          </p:txBody>
        </p:sp>
      </p:grpSp>
      <p:grpSp>
        <p:nvGrpSpPr>
          <p:cNvPr id="33" name="Group 32"/>
          <p:cNvGrpSpPr/>
          <p:nvPr/>
        </p:nvGrpSpPr>
        <p:grpSpPr>
          <a:xfrm>
            <a:off x="3715643" y="4653136"/>
            <a:ext cx="2635250" cy="2088232"/>
            <a:chOff x="3304902" y="5013176"/>
            <a:chExt cx="2635250" cy="2088232"/>
          </a:xfrm>
        </p:grpSpPr>
        <p:sp>
          <p:nvSpPr>
            <p:cNvPr id="25" name="Oval 24"/>
            <p:cNvSpPr/>
            <p:nvPr/>
          </p:nvSpPr>
          <p:spPr>
            <a:xfrm>
              <a:off x="3563888" y="5013176"/>
              <a:ext cx="2016224" cy="2088232"/>
            </a:xfrm>
            <a:prstGeom prst="ellipse">
              <a:avLst/>
            </a:prstGeom>
            <a:solidFill>
              <a:srgbClr val="FFFF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lumMod val="65000"/>
                    <a:lumOff val="35000"/>
                  </a:schemeClr>
                </a:solidFill>
              </a:endParaRPr>
            </a:p>
          </p:txBody>
        </p:sp>
        <p:sp>
          <p:nvSpPr>
            <p:cNvPr id="38921" name="AutoShape 14">
              <a:hlinkClick r:id="rId5" action="ppaction://hlinksldjump"/>
            </p:cNvPr>
            <p:cNvSpPr>
              <a:spLocks noChangeArrowheads="1"/>
            </p:cNvSpPr>
            <p:nvPr/>
          </p:nvSpPr>
          <p:spPr bwMode="auto">
            <a:xfrm>
              <a:off x="3304902" y="5229200"/>
              <a:ext cx="2635250" cy="1492250"/>
            </a:xfrm>
            <a:prstGeom prst="roundRect">
              <a:avLst>
                <a:gd name="adj" fmla="val 16667"/>
              </a:avLst>
            </a:prstGeom>
            <a:noFill/>
            <a:ln w="9525">
              <a:noFill/>
              <a:round/>
              <a:headEnd/>
              <a:tailEnd/>
            </a:ln>
          </p:spPr>
          <p:txBody>
            <a:bodyPr anchor="ctr"/>
            <a:lstStyle/>
            <a:p>
              <a:pPr algn="ctr"/>
              <a:r>
                <a:rPr lang="de-DE" sz="2000" b="1" dirty="0">
                  <a:solidFill>
                    <a:schemeClr val="tx1">
                      <a:lumMod val="65000"/>
                      <a:lumOff val="35000"/>
                    </a:schemeClr>
                  </a:solidFill>
                  <a:latin typeface="+mj-lt"/>
                </a:rPr>
                <a:t>Materials </a:t>
              </a:r>
              <a:r>
                <a:rPr lang="de-DE" sz="2000" b="1" dirty="0">
                  <a:solidFill>
                    <a:schemeClr val="tx1">
                      <a:lumMod val="65000"/>
                      <a:lumOff val="35000"/>
                    </a:schemeClr>
                  </a:solidFill>
                  <a:latin typeface="+mj-lt"/>
                  <a:ea typeface="MS PGothic" pitchFamily="34" charset="-128"/>
                </a:rPr>
                <a:t>Microtechnology </a:t>
              </a:r>
            </a:p>
            <a:p>
              <a:pPr algn="ctr"/>
              <a:r>
                <a:rPr lang="de-DE" sz="2000" b="1" dirty="0" smtClean="0">
                  <a:solidFill>
                    <a:schemeClr val="tx1">
                      <a:lumMod val="65000"/>
                      <a:lumOff val="35000"/>
                    </a:schemeClr>
                  </a:solidFill>
                  <a:latin typeface="+mj-lt"/>
                </a:rPr>
                <a:t>Nanoscience</a:t>
              </a:r>
              <a:endParaRPr lang="de-DE" sz="2000" b="1" dirty="0">
                <a:solidFill>
                  <a:schemeClr val="tx1">
                    <a:lumMod val="65000"/>
                    <a:lumOff val="35000"/>
                  </a:schemeClr>
                </a:solidFill>
                <a:latin typeface="+mj-lt"/>
              </a:endParaRPr>
            </a:p>
          </p:txBody>
        </p:sp>
      </p:grpSp>
      <p:cxnSp>
        <p:nvCxnSpPr>
          <p:cNvPr id="85" name="Straight Connector 84"/>
          <p:cNvCxnSpPr>
            <a:stCxn id="24" idx="4"/>
            <a:endCxn id="26" idx="0"/>
          </p:cNvCxnSpPr>
          <p:nvPr/>
        </p:nvCxnSpPr>
        <p:spPr>
          <a:xfrm flipH="1">
            <a:off x="7650385" y="3861048"/>
            <a:ext cx="13717" cy="432048"/>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5868144" y="3012718"/>
            <a:ext cx="1069398" cy="1529950"/>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50" name="Straight Connector 49"/>
          <p:cNvCxnSpPr>
            <a:stCxn id="34" idx="6"/>
          </p:cNvCxnSpPr>
          <p:nvPr/>
        </p:nvCxnSpPr>
        <p:spPr>
          <a:xfrm flipV="1">
            <a:off x="4478685" y="3212976"/>
            <a:ext cx="2232248" cy="612068"/>
          </a:xfrm>
          <a:prstGeom prst="line">
            <a:avLst/>
          </a:prstGeom>
          <a:ln w="57150">
            <a:solidFill>
              <a:srgbClr val="66CCFF"/>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H="1">
            <a:off x="6012160" y="5373216"/>
            <a:ext cx="576064" cy="288032"/>
          </a:xfrm>
          <a:prstGeom prst="line">
            <a:avLst/>
          </a:prstGeom>
          <a:ln w="28575">
            <a:solidFill>
              <a:srgbClr val="D9D9D9">
                <a:alpha val="50196"/>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9"/>
          <p:cNvGrpSpPr/>
          <p:nvPr/>
        </p:nvGrpSpPr>
        <p:grpSpPr>
          <a:xfrm>
            <a:off x="4139952" y="260648"/>
            <a:ext cx="4896544" cy="504056"/>
            <a:chOff x="4139952" y="476672"/>
            <a:chExt cx="4896544" cy="504056"/>
          </a:xfrm>
        </p:grpSpPr>
        <p:sp>
          <p:nvSpPr>
            <p:cNvPr id="20" name="Rounded Rectangle 19"/>
            <p:cNvSpPr/>
            <p:nvPr/>
          </p:nvSpPr>
          <p:spPr>
            <a:xfrm>
              <a:off x="4139952" y="476672"/>
              <a:ext cx="4896544"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TextBox 20"/>
            <p:cNvSpPr txBox="1"/>
            <p:nvPr/>
          </p:nvSpPr>
          <p:spPr>
            <a:xfrm>
              <a:off x="4283968" y="476672"/>
              <a:ext cx="468052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Associate Laboratories</a:t>
              </a:r>
              <a:endParaRPr lang="pt-PT" sz="2400" b="1" i="1" dirty="0">
                <a:solidFill>
                  <a:schemeClr val="bg1"/>
                </a:solidFill>
                <a:effectLst>
                  <a:outerShdw blurRad="38100" dist="38100" dir="2700000" algn="tl">
                    <a:srgbClr val="000000">
                      <a:alpha val="43137"/>
                    </a:srgbClr>
                  </a:outerShdw>
                </a:effectLst>
              </a:endParaRPr>
            </a:p>
          </p:txBody>
        </p:sp>
      </p:grpSp>
      <p:pic>
        <p:nvPicPr>
          <p:cNvPr id="1026" name="Picture 2" descr="C:\Users\Dominique\Google Drive\NRI\IST_ppt_EN\imagens\image001.png"/>
          <p:cNvPicPr>
            <a:picLocks noChangeAspect="1" noChangeArrowheads="1"/>
          </p:cNvPicPr>
          <p:nvPr/>
        </p:nvPicPr>
        <p:blipFill>
          <a:blip r:embed="rId3" cstate="print"/>
          <a:srcRect/>
          <a:stretch>
            <a:fillRect/>
          </a:stretch>
        </p:blipFill>
        <p:spPr bwMode="auto">
          <a:xfrm>
            <a:off x="683568" y="3068960"/>
            <a:ext cx="1946699" cy="1152128"/>
          </a:xfrm>
          <a:prstGeom prst="rect">
            <a:avLst/>
          </a:prstGeom>
          <a:noFill/>
        </p:spPr>
      </p:pic>
      <p:grpSp>
        <p:nvGrpSpPr>
          <p:cNvPr id="25" name="Group 24"/>
          <p:cNvGrpSpPr/>
          <p:nvPr/>
        </p:nvGrpSpPr>
        <p:grpSpPr>
          <a:xfrm>
            <a:off x="6300192" y="1196752"/>
            <a:ext cx="1512168" cy="1440160"/>
            <a:chOff x="6876256" y="980728"/>
            <a:chExt cx="1512168" cy="1440160"/>
          </a:xfrm>
        </p:grpSpPr>
        <p:sp>
          <p:nvSpPr>
            <p:cNvPr id="23" name="Oval 22"/>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ctangle 23"/>
            <p:cNvSpPr/>
            <p:nvPr/>
          </p:nvSpPr>
          <p:spPr>
            <a:xfrm>
              <a:off x="6916732" y="1275582"/>
              <a:ext cx="1440160" cy="954107"/>
            </a:xfrm>
            <a:prstGeom prst="rect">
              <a:avLst/>
            </a:prstGeom>
          </p:spPr>
          <p:txBody>
            <a:bodyPr wrap="square">
              <a:spAutoFit/>
            </a:bodyPr>
            <a:lstStyle/>
            <a:p>
              <a:pPr algn="ctr"/>
              <a:r>
                <a:rPr lang="en-GB" sz="2000" b="1" dirty="0" err="1" smtClean="0">
                  <a:solidFill>
                    <a:schemeClr val="tx1">
                      <a:lumMod val="75000"/>
                      <a:lumOff val="25000"/>
                    </a:schemeClr>
                  </a:solidFill>
                </a:rPr>
                <a:t>LARSyS</a:t>
              </a:r>
              <a:endParaRPr lang="en-GB" sz="2000" b="1" dirty="0" smtClean="0">
                <a:solidFill>
                  <a:schemeClr val="tx1">
                    <a:lumMod val="75000"/>
                    <a:lumOff val="25000"/>
                  </a:schemeClr>
                </a:solidFill>
              </a:endParaRPr>
            </a:p>
            <a:p>
              <a:pPr algn="ctr"/>
              <a:r>
                <a:rPr lang="en-GB" sz="1200" i="1" dirty="0" smtClean="0">
                  <a:solidFill>
                    <a:schemeClr val="tx1">
                      <a:lumMod val="75000"/>
                      <a:lumOff val="25000"/>
                    </a:schemeClr>
                  </a:solidFill>
                </a:rPr>
                <a:t>Robotics &amp; Systems in Engineering and Science</a:t>
              </a:r>
              <a:endParaRPr lang="en-GB" sz="1200" i="1" dirty="0">
                <a:solidFill>
                  <a:schemeClr val="tx1">
                    <a:lumMod val="75000"/>
                    <a:lumOff val="25000"/>
                  </a:schemeClr>
                </a:solidFill>
              </a:endParaRPr>
            </a:p>
          </p:txBody>
        </p:sp>
      </p:grpSp>
      <p:grpSp>
        <p:nvGrpSpPr>
          <p:cNvPr id="26" name="Group 25"/>
          <p:cNvGrpSpPr/>
          <p:nvPr/>
        </p:nvGrpSpPr>
        <p:grpSpPr>
          <a:xfrm>
            <a:off x="6876256" y="5157192"/>
            <a:ext cx="1512168" cy="1440160"/>
            <a:chOff x="6876256" y="980728"/>
            <a:chExt cx="1512168" cy="1440160"/>
          </a:xfrm>
        </p:grpSpPr>
        <p:sp>
          <p:nvSpPr>
            <p:cNvPr id="27" name="Oval 26"/>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ctangle 27"/>
            <p:cNvSpPr/>
            <p:nvPr/>
          </p:nvSpPr>
          <p:spPr>
            <a:xfrm>
              <a:off x="6925676" y="1228284"/>
              <a:ext cx="1440160" cy="954107"/>
            </a:xfrm>
            <a:prstGeom prst="rect">
              <a:avLst/>
            </a:prstGeom>
          </p:spPr>
          <p:txBody>
            <a:bodyPr wrap="square">
              <a:spAutoFit/>
            </a:bodyPr>
            <a:lstStyle/>
            <a:p>
              <a:pPr algn="ctr"/>
              <a:r>
                <a:rPr lang="en-GB" sz="2000" b="1" dirty="0" smtClean="0">
                  <a:solidFill>
                    <a:schemeClr val="tx1">
                      <a:lumMod val="75000"/>
                      <a:lumOff val="25000"/>
                    </a:schemeClr>
                  </a:solidFill>
                </a:rPr>
                <a:t>INESC-ID</a:t>
              </a:r>
            </a:p>
            <a:p>
              <a:pPr algn="ctr"/>
              <a:r>
                <a:rPr lang="en-GB" sz="1200" i="1" dirty="0" smtClean="0">
                  <a:solidFill>
                    <a:schemeClr val="tx1">
                      <a:lumMod val="75000"/>
                      <a:lumOff val="25000"/>
                    </a:schemeClr>
                  </a:solidFill>
                </a:rPr>
                <a:t>Institute for Systems</a:t>
              </a:r>
            </a:p>
            <a:p>
              <a:pPr algn="ctr"/>
              <a:r>
                <a:rPr lang="en-GB" sz="1200" i="1" dirty="0" smtClean="0">
                  <a:solidFill>
                    <a:schemeClr val="tx1">
                      <a:lumMod val="75000"/>
                      <a:lumOff val="25000"/>
                    </a:schemeClr>
                  </a:solidFill>
                </a:rPr>
                <a:t>and Computer Engineering</a:t>
              </a:r>
              <a:endParaRPr lang="en-GB" sz="1200" i="1" dirty="0">
                <a:solidFill>
                  <a:schemeClr val="tx1">
                    <a:lumMod val="75000"/>
                    <a:lumOff val="25000"/>
                  </a:schemeClr>
                </a:solidFill>
              </a:endParaRPr>
            </a:p>
          </p:txBody>
        </p:sp>
      </p:grpSp>
      <p:grpSp>
        <p:nvGrpSpPr>
          <p:cNvPr id="29" name="Group 28"/>
          <p:cNvGrpSpPr/>
          <p:nvPr/>
        </p:nvGrpSpPr>
        <p:grpSpPr>
          <a:xfrm>
            <a:off x="7020272" y="3573016"/>
            <a:ext cx="1512168" cy="1440160"/>
            <a:chOff x="6876256" y="980728"/>
            <a:chExt cx="1512168" cy="1440160"/>
          </a:xfrm>
        </p:grpSpPr>
        <p:sp>
          <p:nvSpPr>
            <p:cNvPr id="30" name="Oval 29"/>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1" name="Rectangle 30"/>
            <p:cNvSpPr/>
            <p:nvPr/>
          </p:nvSpPr>
          <p:spPr>
            <a:xfrm>
              <a:off x="6892022" y="1275582"/>
              <a:ext cx="1440160" cy="769441"/>
            </a:xfrm>
            <a:prstGeom prst="rect">
              <a:avLst/>
            </a:prstGeom>
          </p:spPr>
          <p:txBody>
            <a:bodyPr wrap="square">
              <a:spAutoFit/>
            </a:bodyPr>
            <a:lstStyle/>
            <a:p>
              <a:pPr algn="ctr"/>
              <a:r>
                <a:rPr lang="en-GB" sz="2000" b="1" dirty="0" smtClean="0">
                  <a:solidFill>
                    <a:schemeClr val="tx1">
                      <a:lumMod val="75000"/>
                      <a:lumOff val="25000"/>
                    </a:schemeClr>
                  </a:solidFill>
                </a:rPr>
                <a:t>IN</a:t>
              </a:r>
            </a:p>
            <a:p>
              <a:pPr algn="ctr"/>
              <a:r>
                <a:rPr lang="en-GB" sz="1200" i="1" dirty="0" smtClean="0">
                  <a:solidFill>
                    <a:schemeClr val="tx1">
                      <a:lumMod val="75000"/>
                      <a:lumOff val="25000"/>
                    </a:schemeClr>
                  </a:solidFill>
                </a:rPr>
                <a:t>Institute of Nanotechnologies</a:t>
              </a:r>
              <a:endParaRPr lang="en-GB" sz="1200" i="1" dirty="0">
                <a:solidFill>
                  <a:schemeClr val="tx1">
                    <a:lumMod val="75000"/>
                    <a:lumOff val="25000"/>
                  </a:schemeClr>
                </a:solidFill>
              </a:endParaRPr>
            </a:p>
          </p:txBody>
        </p:sp>
      </p:grpSp>
      <p:grpSp>
        <p:nvGrpSpPr>
          <p:cNvPr id="32" name="Group 31"/>
          <p:cNvGrpSpPr/>
          <p:nvPr/>
        </p:nvGrpSpPr>
        <p:grpSpPr>
          <a:xfrm>
            <a:off x="2987824" y="5085184"/>
            <a:ext cx="1512168" cy="1440160"/>
            <a:chOff x="6876256" y="980728"/>
            <a:chExt cx="1512168" cy="1440160"/>
          </a:xfrm>
        </p:grpSpPr>
        <p:sp>
          <p:nvSpPr>
            <p:cNvPr id="33" name="Oval 32"/>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4" name="Rectangle 33"/>
            <p:cNvSpPr/>
            <p:nvPr/>
          </p:nvSpPr>
          <p:spPr>
            <a:xfrm>
              <a:off x="6909910" y="1180986"/>
              <a:ext cx="1440160" cy="954107"/>
            </a:xfrm>
            <a:prstGeom prst="rect">
              <a:avLst/>
            </a:prstGeom>
          </p:spPr>
          <p:txBody>
            <a:bodyPr wrap="square">
              <a:spAutoFit/>
            </a:bodyPr>
            <a:lstStyle/>
            <a:p>
              <a:pPr algn="ctr"/>
              <a:r>
                <a:rPr lang="en-GB" sz="2000" b="1" dirty="0" smtClean="0">
                  <a:solidFill>
                    <a:schemeClr val="tx1">
                      <a:lumMod val="75000"/>
                      <a:lumOff val="25000"/>
                    </a:schemeClr>
                  </a:solidFill>
                </a:rPr>
                <a:t>IBB</a:t>
              </a:r>
            </a:p>
            <a:p>
              <a:pPr algn="ctr"/>
              <a:r>
                <a:rPr lang="en-GB" sz="1200" i="1" dirty="0" smtClean="0">
                  <a:solidFill>
                    <a:schemeClr val="tx1">
                      <a:lumMod val="75000"/>
                      <a:lumOff val="25000"/>
                    </a:schemeClr>
                  </a:solidFill>
                </a:rPr>
                <a:t>Institute for Biotechnology and Bioengineering</a:t>
              </a:r>
              <a:endParaRPr lang="en-GB" sz="1200" i="1" dirty="0">
                <a:solidFill>
                  <a:schemeClr val="tx1">
                    <a:lumMod val="75000"/>
                    <a:lumOff val="25000"/>
                  </a:schemeClr>
                </a:solidFill>
              </a:endParaRPr>
            </a:p>
          </p:txBody>
        </p:sp>
      </p:grpSp>
      <p:grpSp>
        <p:nvGrpSpPr>
          <p:cNvPr id="35" name="Group 34"/>
          <p:cNvGrpSpPr/>
          <p:nvPr/>
        </p:nvGrpSpPr>
        <p:grpSpPr>
          <a:xfrm>
            <a:off x="5076056" y="2564904"/>
            <a:ext cx="1512168" cy="1440160"/>
            <a:chOff x="6876256" y="980728"/>
            <a:chExt cx="1512168" cy="1440160"/>
          </a:xfrm>
        </p:grpSpPr>
        <p:sp>
          <p:nvSpPr>
            <p:cNvPr id="36" name="Oval 35"/>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7" name="Rectangle 36"/>
            <p:cNvSpPr/>
            <p:nvPr/>
          </p:nvSpPr>
          <p:spPr>
            <a:xfrm>
              <a:off x="6876256" y="1178749"/>
              <a:ext cx="1440160" cy="954107"/>
            </a:xfrm>
            <a:prstGeom prst="rect">
              <a:avLst/>
            </a:prstGeom>
          </p:spPr>
          <p:txBody>
            <a:bodyPr wrap="square">
              <a:spAutoFit/>
            </a:bodyPr>
            <a:lstStyle/>
            <a:p>
              <a:pPr algn="ctr"/>
              <a:r>
                <a:rPr lang="en-GB" sz="2000" b="1" dirty="0" smtClean="0">
                  <a:solidFill>
                    <a:schemeClr val="tx1">
                      <a:lumMod val="75000"/>
                      <a:lumOff val="25000"/>
                    </a:schemeClr>
                  </a:solidFill>
                </a:rPr>
                <a:t>LAETA</a:t>
              </a:r>
            </a:p>
            <a:p>
              <a:pPr algn="ctr"/>
              <a:r>
                <a:rPr lang="en-GB" sz="1200" i="1" dirty="0" smtClean="0">
                  <a:solidFill>
                    <a:schemeClr val="tx1">
                      <a:lumMod val="75000"/>
                      <a:lumOff val="25000"/>
                    </a:schemeClr>
                  </a:solidFill>
                </a:rPr>
                <a:t>Laboratory for Energy, Transports and Aeronautics</a:t>
              </a:r>
              <a:endParaRPr lang="en-GB" sz="1200" i="1" dirty="0">
                <a:solidFill>
                  <a:schemeClr val="tx1">
                    <a:lumMod val="75000"/>
                    <a:lumOff val="25000"/>
                  </a:schemeClr>
                </a:solidFill>
              </a:endParaRPr>
            </a:p>
          </p:txBody>
        </p:sp>
      </p:grpSp>
      <p:grpSp>
        <p:nvGrpSpPr>
          <p:cNvPr id="38" name="Group 37"/>
          <p:cNvGrpSpPr/>
          <p:nvPr/>
        </p:nvGrpSpPr>
        <p:grpSpPr>
          <a:xfrm>
            <a:off x="4932040" y="5229200"/>
            <a:ext cx="1512168" cy="1440160"/>
            <a:chOff x="6876256" y="980728"/>
            <a:chExt cx="1512168" cy="1440160"/>
          </a:xfrm>
        </p:grpSpPr>
        <p:sp>
          <p:nvSpPr>
            <p:cNvPr id="39" name="Oval 38"/>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0" name="Rectangle 39"/>
            <p:cNvSpPr/>
            <p:nvPr/>
          </p:nvSpPr>
          <p:spPr>
            <a:xfrm>
              <a:off x="6887322" y="1174601"/>
              <a:ext cx="1440160" cy="954107"/>
            </a:xfrm>
            <a:prstGeom prst="rect">
              <a:avLst/>
            </a:prstGeom>
          </p:spPr>
          <p:txBody>
            <a:bodyPr wrap="square">
              <a:spAutoFit/>
            </a:bodyPr>
            <a:lstStyle/>
            <a:p>
              <a:pPr algn="ctr"/>
              <a:r>
                <a:rPr lang="en-GB" sz="2000" b="1" dirty="0" smtClean="0">
                  <a:solidFill>
                    <a:schemeClr val="tx1">
                      <a:lumMod val="75000"/>
                      <a:lumOff val="25000"/>
                    </a:schemeClr>
                  </a:solidFill>
                </a:rPr>
                <a:t>IPFN</a:t>
              </a:r>
            </a:p>
            <a:p>
              <a:pPr algn="ctr"/>
              <a:r>
                <a:rPr lang="en-GB" sz="1200" i="1" dirty="0" smtClean="0">
                  <a:solidFill>
                    <a:schemeClr val="tx1">
                      <a:lumMod val="75000"/>
                      <a:lumOff val="25000"/>
                    </a:schemeClr>
                  </a:solidFill>
                </a:rPr>
                <a:t>Institute for Plasmas and Nuclear Fusion</a:t>
              </a:r>
              <a:endParaRPr lang="en-GB" sz="1200" i="1" dirty="0">
                <a:solidFill>
                  <a:schemeClr val="tx1">
                    <a:lumMod val="75000"/>
                    <a:lumOff val="25000"/>
                  </a:schemeClr>
                </a:solidFill>
              </a:endParaRPr>
            </a:p>
          </p:txBody>
        </p:sp>
      </p:grpSp>
      <p:grpSp>
        <p:nvGrpSpPr>
          <p:cNvPr id="41" name="Group 40"/>
          <p:cNvGrpSpPr/>
          <p:nvPr/>
        </p:nvGrpSpPr>
        <p:grpSpPr>
          <a:xfrm>
            <a:off x="4067944" y="1052736"/>
            <a:ext cx="1512168" cy="1440160"/>
            <a:chOff x="6876256" y="980728"/>
            <a:chExt cx="1512168" cy="1440160"/>
          </a:xfrm>
        </p:grpSpPr>
        <p:sp>
          <p:nvSpPr>
            <p:cNvPr id="42" name="Oval 41"/>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3" name="Rectangle 42"/>
            <p:cNvSpPr/>
            <p:nvPr/>
          </p:nvSpPr>
          <p:spPr>
            <a:xfrm>
              <a:off x="6885200" y="1212518"/>
              <a:ext cx="1440160" cy="769441"/>
            </a:xfrm>
            <a:prstGeom prst="rect">
              <a:avLst/>
            </a:prstGeom>
          </p:spPr>
          <p:txBody>
            <a:bodyPr wrap="square">
              <a:spAutoFit/>
            </a:bodyPr>
            <a:lstStyle/>
            <a:p>
              <a:pPr algn="ctr"/>
              <a:r>
                <a:rPr lang="en-GB" sz="2000" b="1" dirty="0" smtClean="0">
                  <a:solidFill>
                    <a:schemeClr val="tx1">
                      <a:lumMod val="75000"/>
                      <a:lumOff val="25000"/>
                    </a:schemeClr>
                  </a:solidFill>
                </a:rPr>
                <a:t>IT</a:t>
              </a:r>
            </a:p>
            <a:p>
              <a:pPr algn="ctr"/>
              <a:r>
                <a:rPr lang="en-GB" sz="1200" i="1" dirty="0" smtClean="0">
                  <a:solidFill>
                    <a:schemeClr val="tx1">
                      <a:lumMod val="75000"/>
                      <a:lumOff val="25000"/>
                    </a:schemeClr>
                  </a:solidFill>
                </a:rPr>
                <a:t>Institute for Telecommunications</a:t>
              </a:r>
              <a:endParaRPr lang="en-GB" sz="1200" i="1" dirty="0">
                <a:solidFill>
                  <a:schemeClr val="tx1">
                    <a:lumMod val="75000"/>
                    <a:lumOff val="25000"/>
                  </a:schemeClr>
                </a:solidFill>
              </a:endParaRPr>
            </a:p>
          </p:txBody>
        </p:sp>
      </p:grpSp>
      <p:cxnSp>
        <p:nvCxnSpPr>
          <p:cNvPr id="44" name="Straight Connector 43"/>
          <p:cNvCxnSpPr/>
          <p:nvPr/>
        </p:nvCxnSpPr>
        <p:spPr>
          <a:xfrm flipV="1">
            <a:off x="3059832" y="2132856"/>
            <a:ext cx="1152128" cy="1008112"/>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3131840" y="2204864"/>
            <a:ext cx="3240360" cy="1080120"/>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52" name="Straight Connector 51"/>
          <p:cNvCxnSpPr>
            <a:endCxn id="37" idx="1"/>
          </p:cNvCxnSpPr>
          <p:nvPr/>
        </p:nvCxnSpPr>
        <p:spPr>
          <a:xfrm flipV="1">
            <a:off x="3131840" y="3239979"/>
            <a:ext cx="1944216" cy="261029"/>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58" name="Straight Connector 57"/>
          <p:cNvCxnSpPr>
            <a:endCxn id="31" idx="1"/>
          </p:cNvCxnSpPr>
          <p:nvPr/>
        </p:nvCxnSpPr>
        <p:spPr>
          <a:xfrm>
            <a:off x="3131840" y="3717032"/>
            <a:ext cx="3904198" cy="535559"/>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2915816" y="4221088"/>
            <a:ext cx="576064" cy="936104"/>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4" name="Straight Connector 63"/>
          <p:cNvCxnSpPr>
            <a:endCxn id="39" idx="1"/>
          </p:cNvCxnSpPr>
          <p:nvPr/>
        </p:nvCxnSpPr>
        <p:spPr>
          <a:xfrm>
            <a:off x="2987824" y="4077072"/>
            <a:ext cx="2165668" cy="1363034"/>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3059832" y="3933056"/>
            <a:ext cx="3960440" cy="1512168"/>
          </a:xfrm>
          <a:prstGeom prst="line">
            <a:avLst/>
          </a:prstGeom>
          <a:ln w="38100">
            <a:solidFill>
              <a:srgbClr val="969696">
                <a:alpha val="60000"/>
              </a:srgbClr>
            </a:solidFill>
            <a:headEnd type="oval" w="med" len="med"/>
            <a:tailEnd type="oval"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p:cNvPicPr>
            <a:picLocks noChangeAspect="1" noChangeArrowheads="1"/>
          </p:cNvPicPr>
          <p:nvPr/>
        </p:nvPicPr>
        <p:blipFill>
          <a:blip r:embed="rId3" cstate="print"/>
          <a:srcRect/>
          <a:stretch>
            <a:fillRect/>
          </a:stretch>
        </p:blipFill>
        <p:spPr bwMode="auto">
          <a:xfrm>
            <a:off x="163746" y="1412776"/>
            <a:ext cx="1333500" cy="447675"/>
          </a:xfrm>
          <a:prstGeom prst="rect">
            <a:avLst/>
          </a:prstGeom>
          <a:noFill/>
          <a:ln w="38100" cap="flat" cmpd="sng" algn="ctr">
            <a:noFill/>
            <a:prstDash val="solid"/>
            <a:miter lim="800000"/>
            <a:headEnd type="none" w="med" len="med"/>
            <a:tailEnd type="none" w="med" len="med"/>
          </a:ln>
        </p:spPr>
      </p:pic>
      <p:pic>
        <p:nvPicPr>
          <p:cNvPr id="140292" name="Picture 4"/>
          <p:cNvPicPr>
            <a:picLocks noChangeAspect="1" noChangeArrowheads="1"/>
          </p:cNvPicPr>
          <p:nvPr/>
        </p:nvPicPr>
        <p:blipFill>
          <a:blip r:embed="rId4" cstate="print"/>
          <a:srcRect/>
          <a:stretch>
            <a:fillRect/>
          </a:stretch>
        </p:blipFill>
        <p:spPr bwMode="auto">
          <a:xfrm>
            <a:off x="163746" y="2132856"/>
            <a:ext cx="1333500" cy="142875"/>
          </a:xfrm>
          <a:prstGeom prst="rect">
            <a:avLst/>
          </a:prstGeom>
          <a:noFill/>
          <a:ln w="38100" cap="flat" cmpd="sng" algn="ctr">
            <a:noFill/>
            <a:prstDash val="solid"/>
            <a:miter lim="800000"/>
            <a:headEnd type="none" w="med" len="med"/>
            <a:tailEnd type="none" w="med" len="med"/>
          </a:ln>
        </p:spPr>
      </p:pic>
      <p:pic>
        <p:nvPicPr>
          <p:cNvPr id="140293" name="Picture 5"/>
          <p:cNvPicPr>
            <a:picLocks noChangeAspect="1" noChangeArrowheads="1"/>
          </p:cNvPicPr>
          <p:nvPr/>
        </p:nvPicPr>
        <p:blipFill>
          <a:blip r:embed="rId5" cstate="print"/>
          <a:srcRect/>
          <a:stretch>
            <a:fillRect/>
          </a:stretch>
        </p:blipFill>
        <p:spPr bwMode="auto">
          <a:xfrm>
            <a:off x="163746" y="2564904"/>
            <a:ext cx="1333500" cy="342900"/>
          </a:xfrm>
          <a:prstGeom prst="rect">
            <a:avLst/>
          </a:prstGeom>
          <a:noFill/>
          <a:ln w="38100" cap="flat" cmpd="sng" algn="ctr">
            <a:noFill/>
            <a:prstDash val="solid"/>
            <a:miter lim="800000"/>
            <a:headEnd type="none" w="med" len="med"/>
            <a:tailEnd type="none" w="med" len="med"/>
          </a:ln>
        </p:spPr>
      </p:pic>
      <p:pic>
        <p:nvPicPr>
          <p:cNvPr id="140294" name="Picture 6"/>
          <p:cNvPicPr>
            <a:picLocks noChangeAspect="1" noChangeArrowheads="1"/>
          </p:cNvPicPr>
          <p:nvPr/>
        </p:nvPicPr>
        <p:blipFill>
          <a:blip r:embed="rId6" cstate="print"/>
          <a:srcRect/>
          <a:stretch>
            <a:fillRect/>
          </a:stretch>
        </p:blipFill>
        <p:spPr bwMode="auto">
          <a:xfrm>
            <a:off x="163746" y="3068960"/>
            <a:ext cx="1333500" cy="457200"/>
          </a:xfrm>
          <a:prstGeom prst="rect">
            <a:avLst/>
          </a:prstGeom>
          <a:noFill/>
          <a:ln w="38100" cap="flat" cmpd="sng" algn="ctr">
            <a:noFill/>
            <a:prstDash val="solid"/>
            <a:miter lim="800000"/>
            <a:headEnd type="none" w="med" len="med"/>
            <a:tailEnd type="none" w="med" len="med"/>
          </a:ln>
        </p:spPr>
      </p:pic>
      <p:pic>
        <p:nvPicPr>
          <p:cNvPr id="140295" name="Picture 7"/>
          <p:cNvPicPr>
            <a:picLocks noChangeAspect="1" noChangeArrowheads="1"/>
          </p:cNvPicPr>
          <p:nvPr/>
        </p:nvPicPr>
        <p:blipFill>
          <a:blip r:embed="rId7" cstate="print"/>
          <a:srcRect/>
          <a:stretch>
            <a:fillRect/>
          </a:stretch>
        </p:blipFill>
        <p:spPr bwMode="auto">
          <a:xfrm>
            <a:off x="163746" y="3789040"/>
            <a:ext cx="1333500" cy="438150"/>
          </a:xfrm>
          <a:prstGeom prst="rect">
            <a:avLst/>
          </a:prstGeom>
          <a:noFill/>
          <a:ln w="38100" cap="flat" cmpd="sng" algn="ctr">
            <a:noFill/>
            <a:prstDash val="solid"/>
            <a:miter lim="800000"/>
            <a:headEnd type="none" w="med" len="med"/>
            <a:tailEnd type="none" w="med" len="med"/>
          </a:ln>
        </p:spPr>
      </p:pic>
      <p:pic>
        <p:nvPicPr>
          <p:cNvPr id="140296" name="Picture 8"/>
          <p:cNvPicPr>
            <a:picLocks noChangeAspect="1" noChangeArrowheads="1"/>
          </p:cNvPicPr>
          <p:nvPr/>
        </p:nvPicPr>
        <p:blipFill>
          <a:blip r:embed="rId8" cstate="print"/>
          <a:srcRect/>
          <a:stretch>
            <a:fillRect/>
          </a:stretch>
        </p:blipFill>
        <p:spPr bwMode="auto">
          <a:xfrm>
            <a:off x="163746" y="4509120"/>
            <a:ext cx="1333500" cy="352425"/>
          </a:xfrm>
          <a:prstGeom prst="rect">
            <a:avLst/>
          </a:prstGeom>
          <a:noFill/>
          <a:ln w="38100" cap="flat" cmpd="sng" algn="ctr">
            <a:noFill/>
            <a:prstDash val="solid"/>
            <a:miter lim="800000"/>
            <a:headEnd type="none" w="med" len="med"/>
            <a:tailEnd type="none" w="med" len="med"/>
          </a:ln>
        </p:spPr>
      </p:pic>
      <p:pic>
        <p:nvPicPr>
          <p:cNvPr id="140297" name="Picture 9"/>
          <p:cNvPicPr>
            <a:picLocks noChangeAspect="1" noChangeArrowheads="1"/>
          </p:cNvPicPr>
          <p:nvPr/>
        </p:nvPicPr>
        <p:blipFill>
          <a:blip r:embed="rId9" cstate="print"/>
          <a:srcRect/>
          <a:stretch>
            <a:fillRect/>
          </a:stretch>
        </p:blipFill>
        <p:spPr bwMode="auto">
          <a:xfrm>
            <a:off x="163746" y="5805264"/>
            <a:ext cx="1333500" cy="200025"/>
          </a:xfrm>
          <a:prstGeom prst="rect">
            <a:avLst/>
          </a:prstGeom>
          <a:noFill/>
          <a:ln w="38100" cap="flat" cmpd="sng" algn="ctr">
            <a:noFill/>
            <a:prstDash val="solid"/>
            <a:miter lim="800000"/>
            <a:headEnd type="none" w="med" len="med"/>
            <a:tailEnd type="none" w="med" len="med"/>
          </a:ln>
        </p:spPr>
      </p:pic>
      <p:pic>
        <p:nvPicPr>
          <p:cNvPr id="140298" name="Picture 10"/>
          <p:cNvPicPr>
            <a:picLocks noChangeAspect="1" noChangeArrowheads="1"/>
          </p:cNvPicPr>
          <p:nvPr/>
        </p:nvPicPr>
        <p:blipFill>
          <a:blip r:embed="rId10" cstate="print"/>
          <a:srcRect/>
          <a:stretch>
            <a:fillRect/>
          </a:stretch>
        </p:blipFill>
        <p:spPr bwMode="auto">
          <a:xfrm>
            <a:off x="1891938" y="1468785"/>
            <a:ext cx="1224136" cy="603324"/>
          </a:xfrm>
          <a:prstGeom prst="rect">
            <a:avLst/>
          </a:prstGeom>
          <a:noFill/>
          <a:ln w="38100" cap="flat" cmpd="sng" algn="ctr">
            <a:noFill/>
            <a:prstDash val="solid"/>
            <a:miter lim="800000"/>
            <a:headEnd type="none" w="med" len="med"/>
            <a:tailEnd type="none" w="med" len="med"/>
          </a:ln>
        </p:spPr>
      </p:pic>
      <p:pic>
        <p:nvPicPr>
          <p:cNvPr id="140299" name="Picture 11"/>
          <p:cNvPicPr>
            <a:picLocks noChangeAspect="1" noChangeArrowheads="1"/>
          </p:cNvPicPr>
          <p:nvPr/>
        </p:nvPicPr>
        <p:blipFill>
          <a:blip r:embed="rId11" cstate="print"/>
          <a:srcRect/>
          <a:stretch>
            <a:fillRect/>
          </a:stretch>
        </p:blipFill>
        <p:spPr bwMode="auto">
          <a:xfrm>
            <a:off x="1747922" y="2239913"/>
            <a:ext cx="1333500" cy="381000"/>
          </a:xfrm>
          <a:prstGeom prst="rect">
            <a:avLst/>
          </a:prstGeom>
          <a:noFill/>
          <a:ln w="38100" cap="flat" cmpd="sng" algn="ctr">
            <a:noFill/>
            <a:prstDash val="solid"/>
            <a:miter lim="800000"/>
            <a:headEnd type="none" w="med" len="med"/>
            <a:tailEnd type="none" w="med" len="med"/>
          </a:ln>
        </p:spPr>
      </p:pic>
      <p:pic>
        <p:nvPicPr>
          <p:cNvPr id="140300" name="Picture 12"/>
          <p:cNvPicPr>
            <a:picLocks noChangeAspect="1" noChangeArrowheads="1"/>
          </p:cNvPicPr>
          <p:nvPr/>
        </p:nvPicPr>
        <p:blipFill>
          <a:blip r:embed="rId12" cstate="print"/>
          <a:srcRect/>
          <a:stretch>
            <a:fillRect/>
          </a:stretch>
        </p:blipFill>
        <p:spPr bwMode="auto">
          <a:xfrm>
            <a:off x="1785278" y="2968377"/>
            <a:ext cx="1333500" cy="228600"/>
          </a:xfrm>
          <a:prstGeom prst="rect">
            <a:avLst/>
          </a:prstGeom>
          <a:noFill/>
          <a:ln w="38100" cap="flat" cmpd="sng" algn="ctr">
            <a:noFill/>
            <a:prstDash val="solid"/>
            <a:miter lim="800000"/>
            <a:headEnd type="none" w="med" len="med"/>
            <a:tailEnd type="none" w="med" len="med"/>
          </a:ln>
        </p:spPr>
      </p:pic>
      <p:pic>
        <p:nvPicPr>
          <p:cNvPr id="140301" name="Picture 13"/>
          <p:cNvPicPr>
            <a:picLocks noChangeAspect="1" noChangeArrowheads="1"/>
          </p:cNvPicPr>
          <p:nvPr/>
        </p:nvPicPr>
        <p:blipFill>
          <a:blip r:embed="rId13" cstate="print"/>
          <a:srcRect/>
          <a:stretch>
            <a:fillRect/>
          </a:stretch>
        </p:blipFill>
        <p:spPr bwMode="auto">
          <a:xfrm>
            <a:off x="1747922" y="3520058"/>
            <a:ext cx="1333500" cy="180975"/>
          </a:xfrm>
          <a:prstGeom prst="rect">
            <a:avLst/>
          </a:prstGeom>
          <a:noFill/>
          <a:ln w="38100" cap="flat" cmpd="sng" algn="ctr">
            <a:noFill/>
            <a:prstDash val="solid"/>
            <a:miter lim="800000"/>
            <a:headEnd type="none" w="med" len="med"/>
            <a:tailEnd type="none" w="med" len="med"/>
          </a:ln>
        </p:spPr>
      </p:pic>
      <p:pic>
        <p:nvPicPr>
          <p:cNvPr id="140302" name="Picture 14"/>
          <p:cNvPicPr>
            <a:picLocks noChangeAspect="1" noChangeArrowheads="1"/>
          </p:cNvPicPr>
          <p:nvPr/>
        </p:nvPicPr>
        <p:blipFill>
          <a:blip r:embed="rId14" cstate="print"/>
          <a:srcRect/>
          <a:stretch>
            <a:fillRect/>
          </a:stretch>
        </p:blipFill>
        <p:spPr bwMode="auto">
          <a:xfrm>
            <a:off x="6391086" y="5282158"/>
            <a:ext cx="1333500" cy="219075"/>
          </a:xfrm>
          <a:prstGeom prst="rect">
            <a:avLst/>
          </a:prstGeom>
          <a:noFill/>
          <a:ln w="38100" cap="flat" cmpd="sng" algn="ctr">
            <a:noFill/>
            <a:prstDash val="solid"/>
            <a:miter lim="800000"/>
            <a:headEnd type="none" w="med" len="med"/>
            <a:tailEnd type="none" w="med" len="med"/>
          </a:ln>
        </p:spPr>
      </p:pic>
      <p:pic>
        <p:nvPicPr>
          <p:cNvPr id="140303" name="Picture 15"/>
          <p:cNvPicPr>
            <a:picLocks noChangeAspect="1" noChangeArrowheads="1"/>
          </p:cNvPicPr>
          <p:nvPr/>
        </p:nvPicPr>
        <p:blipFill>
          <a:blip r:embed="rId15" cstate="print"/>
          <a:srcRect/>
          <a:stretch>
            <a:fillRect/>
          </a:stretch>
        </p:blipFill>
        <p:spPr bwMode="auto">
          <a:xfrm>
            <a:off x="1747922" y="5196432"/>
            <a:ext cx="1368152" cy="293175"/>
          </a:xfrm>
          <a:prstGeom prst="rect">
            <a:avLst/>
          </a:prstGeom>
          <a:noFill/>
          <a:ln w="38100" cap="flat" cmpd="sng" algn="ctr">
            <a:noFill/>
            <a:prstDash val="solid"/>
            <a:miter lim="800000"/>
            <a:headEnd type="none" w="med" len="med"/>
            <a:tailEnd type="none" w="med" len="med"/>
          </a:ln>
        </p:spPr>
      </p:pic>
      <p:pic>
        <p:nvPicPr>
          <p:cNvPr id="140304" name="Picture 16"/>
          <p:cNvPicPr>
            <a:picLocks noChangeAspect="1" noChangeArrowheads="1"/>
          </p:cNvPicPr>
          <p:nvPr/>
        </p:nvPicPr>
        <p:blipFill>
          <a:blip r:embed="rId16" cstate="print"/>
          <a:srcRect/>
          <a:stretch>
            <a:fillRect/>
          </a:stretch>
        </p:blipFill>
        <p:spPr bwMode="auto">
          <a:xfrm>
            <a:off x="1819930" y="5700489"/>
            <a:ext cx="1333500" cy="304800"/>
          </a:xfrm>
          <a:prstGeom prst="rect">
            <a:avLst/>
          </a:prstGeom>
          <a:noFill/>
          <a:ln w="38100" cap="flat" cmpd="sng" algn="ctr">
            <a:noFill/>
            <a:prstDash val="solid"/>
            <a:miter lim="800000"/>
            <a:headEnd type="none" w="med" len="med"/>
            <a:tailEnd type="none" w="med" len="med"/>
          </a:ln>
        </p:spPr>
      </p:pic>
      <p:pic>
        <p:nvPicPr>
          <p:cNvPr id="140305" name="Picture 17"/>
          <p:cNvPicPr>
            <a:picLocks noChangeAspect="1" noChangeArrowheads="1"/>
          </p:cNvPicPr>
          <p:nvPr/>
        </p:nvPicPr>
        <p:blipFill>
          <a:blip r:embed="rId17" cstate="print"/>
          <a:srcRect/>
          <a:stretch>
            <a:fillRect/>
          </a:stretch>
        </p:blipFill>
        <p:spPr bwMode="auto">
          <a:xfrm>
            <a:off x="3369454" y="1612801"/>
            <a:ext cx="1333500" cy="200025"/>
          </a:xfrm>
          <a:prstGeom prst="rect">
            <a:avLst/>
          </a:prstGeom>
          <a:noFill/>
          <a:ln w="38100" cap="flat" cmpd="sng" algn="ctr">
            <a:noFill/>
            <a:prstDash val="solid"/>
            <a:miter lim="800000"/>
            <a:headEnd type="none" w="med" len="med"/>
            <a:tailEnd type="none" w="med" len="med"/>
          </a:ln>
        </p:spPr>
      </p:pic>
      <p:pic>
        <p:nvPicPr>
          <p:cNvPr id="140306" name="Picture 18"/>
          <p:cNvPicPr>
            <a:picLocks noChangeAspect="1" noChangeArrowheads="1"/>
          </p:cNvPicPr>
          <p:nvPr/>
        </p:nvPicPr>
        <p:blipFill>
          <a:blip r:embed="rId18" cstate="print"/>
          <a:srcRect/>
          <a:stretch>
            <a:fillRect/>
          </a:stretch>
        </p:blipFill>
        <p:spPr bwMode="auto">
          <a:xfrm>
            <a:off x="3369454" y="2044849"/>
            <a:ext cx="1333500" cy="342900"/>
          </a:xfrm>
          <a:prstGeom prst="rect">
            <a:avLst/>
          </a:prstGeom>
          <a:noFill/>
          <a:ln w="38100" cap="flat" cmpd="sng" algn="ctr">
            <a:noFill/>
            <a:prstDash val="solid"/>
            <a:miter lim="800000"/>
            <a:headEnd type="none" w="med" len="med"/>
            <a:tailEnd type="none" w="med" len="med"/>
          </a:ln>
        </p:spPr>
      </p:pic>
      <p:pic>
        <p:nvPicPr>
          <p:cNvPr id="140307" name="Picture 19"/>
          <p:cNvPicPr>
            <a:picLocks noChangeAspect="1" noChangeArrowheads="1"/>
          </p:cNvPicPr>
          <p:nvPr/>
        </p:nvPicPr>
        <p:blipFill>
          <a:blip r:embed="rId19" cstate="print"/>
          <a:srcRect/>
          <a:stretch>
            <a:fillRect/>
          </a:stretch>
        </p:blipFill>
        <p:spPr bwMode="auto">
          <a:xfrm>
            <a:off x="3369454" y="2620913"/>
            <a:ext cx="1333500" cy="323850"/>
          </a:xfrm>
          <a:prstGeom prst="rect">
            <a:avLst/>
          </a:prstGeom>
          <a:noFill/>
          <a:ln w="38100" cap="flat" cmpd="sng" algn="ctr">
            <a:noFill/>
            <a:prstDash val="solid"/>
            <a:miter lim="800000"/>
            <a:headEnd type="none" w="med" len="med"/>
            <a:tailEnd type="none" w="med" len="med"/>
          </a:ln>
        </p:spPr>
      </p:pic>
      <p:pic>
        <p:nvPicPr>
          <p:cNvPr id="140308" name="Picture 20"/>
          <p:cNvPicPr>
            <a:picLocks noChangeAspect="1" noChangeArrowheads="1"/>
          </p:cNvPicPr>
          <p:nvPr/>
        </p:nvPicPr>
        <p:blipFill>
          <a:blip r:embed="rId20" cstate="print"/>
          <a:srcRect/>
          <a:stretch>
            <a:fillRect/>
          </a:stretch>
        </p:blipFill>
        <p:spPr bwMode="auto">
          <a:xfrm>
            <a:off x="3369454" y="3917057"/>
            <a:ext cx="1333500" cy="800100"/>
          </a:xfrm>
          <a:prstGeom prst="rect">
            <a:avLst/>
          </a:prstGeom>
          <a:noFill/>
          <a:ln w="38100" cap="flat" cmpd="sng" algn="ctr">
            <a:noFill/>
            <a:prstDash val="solid"/>
            <a:miter lim="800000"/>
            <a:headEnd type="none" w="med" len="med"/>
            <a:tailEnd type="none" w="med" len="med"/>
          </a:ln>
        </p:spPr>
      </p:pic>
      <p:pic>
        <p:nvPicPr>
          <p:cNvPr id="140309" name="Picture 21"/>
          <p:cNvPicPr>
            <a:picLocks noChangeAspect="1" noChangeArrowheads="1"/>
          </p:cNvPicPr>
          <p:nvPr/>
        </p:nvPicPr>
        <p:blipFill>
          <a:blip r:embed="rId21" cstate="print"/>
          <a:srcRect/>
          <a:stretch>
            <a:fillRect/>
          </a:stretch>
        </p:blipFill>
        <p:spPr bwMode="auto">
          <a:xfrm>
            <a:off x="3369454" y="4853161"/>
            <a:ext cx="1333500" cy="600075"/>
          </a:xfrm>
          <a:prstGeom prst="rect">
            <a:avLst/>
          </a:prstGeom>
          <a:noFill/>
          <a:ln w="38100" cap="flat" cmpd="sng" algn="ctr">
            <a:noFill/>
            <a:prstDash val="solid"/>
            <a:miter lim="800000"/>
            <a:headEnd type="none" w="med" len="med"/>
            <a:tailEnd type="none" w="med" len="med"/>
          </a:ln>
        </p:spPr>
      </p:pic>
      <p:pic>
        <p:nvPicPr>
          <p:cNvPr id="140310" name="Picture 22"/>
          <p:cNvPicPr>
            <a:picLocks noChangeAspect="1" noChangeArrowheads="1"/>
          </p:cNvPicPr>
          <p:nvPr/>
        </p:nvPicPr>
        <p:blipFill>
          <a:blip r:embed="rId22" cstate="print"/>
          <a:srcRect/>
          <a:stretch>
            <a:fillRect/>
          </a:stretch>
        </p:blipFill>
        <p:spPr bwMode="auto">
          <a:xfrm>
            <a:off x="4932040" y="6237312"/>
            <a:ext cx="1333500" cy="266700"/>
          </a:xfrm>
          <a:prstGeom prst="rect">
            <a:avLst/>
          </a:prstGeom>
          <a:noFill/>
          <a:ln w="38100" cap="flat" cmpd="sng" algn="ctr">
            <a:noFill/>
            <a:prstDash val="solid"/>
            <a:miter lim="800000"/>
            <a:headEnd type="none" w="med" len="med"/>
            <a:tailEnd type="none" w="med" len="med"/>
          </a:ln>
        </p:spPr>
      </p:pic>
      <p:pic>
        <p:nvPicPr>
          <p:cNvPr id="140311" name="Picture 23"/>
          <p:cNvPicPr>
            <a:picLocks noChangeAspect="1" noChangeArrowheads="1"/>
          </p:cNvPicPr>
          <p:nvPr/>
        </p:nvPicPr>
        <p:blipFill>
          <a:blip r:embed="rId23" cstate="print"/>
          <a:srcRect/>
          <a:stretch>
            <a:fillRect/>
          </a:stretch>
        </p:blipFill>
        <p:spPr bwMode="auto">
          <a:xfrm>
            <a:off x="4860032" y="1540793"/>
            <a:ext cx="1176131" cy="1008112"/>
          </a:xfrm>
          <a:prstGeom prst="rect">
            <a:avLst/>
          </a:prstGeom>
          <a:noFill/>
          <a:ln w="38100" cap="flat" cmpd="sng" algn="ctr">
            <a:noFill/>
            <a:prstDash val="solid"/>
            <a:miter lim="800000"/>
            <a:headEnd type="none" w="med" len="med"/>
            <a:tailEnd type="none" w="med" len="med"/>
          </a:ln>
        </p:spPr>
      </p:pic>
      <p:pic>
        <p:nvPicPr>
          <p:cNvPr id="140312" name="Picture 24"/>
          <p:cNvPicPr>
            <a:picLocks noChangeAspect="1" noChangeArrowheads="1"/>
          </p:cNvPicPr>
          <p:nvPr/>
        </p:nvPicPr>
        <p:blipFill>
          <a:blip r:embed="rId24" cstate="print"/>
          <a:srcRect/>
          <a:stretch>
            <a:fillRect/>
          </a:stretch>
        </p:blipFill>
        <p:spPr bwMode="auto">
          <a:xfrm>
            <a:off x="4932040" y="2692921"/>
            <a:ext cx="1092122" cy="936104"/>
          </a:xfrm>
          <a:prstGeom prst="rect">
            <a:avLst/>
          </a:prstGeom>
          <a:noFill/>
          <a:ln w="38100" cap="flat" cmpd="sng" algn="ctr">
            <a:noFill/>
            <a:prstDash val="solid"/>
            <a:miter lim="800000"/>
            <a:headEnd type="none" w="med" len="med"/>
            <a:tailEnd type="none" w="med" len="med"/>
          </a:ln>
        </p:spPr>
      </p:pic>
      <p:pic>
        <p:nvPicPr>
          <p:cNvPr id="140313" name="Picture 25"/>
          <p:cNvPicPr>
            <a:picLocks noChangeAspect="1" noChangeArrowheads="1"/>
          </p:cNvPicPr>
          <p:nvPr/>
        </p:nvPicPr>
        <p:blipFill>
          <a:blip r:embed="rId25" cstate="print"/>
          <a:srcRect/>
          <a:stretch>
            <a:fillRect/>
          </a:stretch>
        </p:blipFill>
        <p:spPr bwMode="auto">
          <a:xfrm>
            <a:off x="5017084" y="4565129"/>
            <a:ext cx="1108923" cy="792088"/>
          </a:xfrm>
          <a:prstGeom prst="rect">
            <a:avLst/>
          </a:prstGeom>
          <a:noFill/>
          <a:ln w="38100" cap="flat" cmpd="sng" algn="ctr">
            <a:noFill/>
            <a:prstDash val="solid"/>
            <a:miter lim="800000"/>
            <a:headEnd type="none" w="med" len="med"/>
            <a:tailEnd type="none" w="med" len="med"/>
          </a:ln>
        </p:spPr>
      </p:pic>
      <p:pic>
        <p:nvPicPr>
          <p:cNvPr id="140314" name="Picture 26"/>
          <p:cNvPicPr>
            <a:picLocks noChangeAspect="1" noChangeArrowheads="1"/>
          </p:cNvPicPr>
          <p:nvPr/>
        </p:nvPicPr>
        <p:blipFill>
          <a:blip r:embed="rId26" cstate="print"/>
          <a:srcRect/>
          <a:stretch>
            <a:fillRect/>
          </a:stretch>
        </p:blipFill>
        <p:spPr bwMode="auto">
          <a:xfrm>
            <a:off x="4982458" y="5526442"/>
            <a:ext cx="1101710" cy="550855"/>
          </a:xfrm>
          <a:prstGeom prst="rect">
            <a:avLst/>
          </a:prstGeom>
          <a:noFill/>
          <a:ln w="38100" cap="flat" cmpd="sng" algn="ctr">
            <a:noFill/>
            <a:prstDash val="solid"/>
            <a:miter lim="800000"/>
            <a:headEnd type="none" w="med" len="med"/>
            <a:tailEnd type="none" w="med" len="med"/>
          </a:ln>
        </p:spPr>
      </p:pic>
      <p:pic>
        <p:nvPicPr>
          <p:cNvPr id="140315" name="Picture 27"/>
          <p:cNvPicPr>
            <a:picLocks noChangeAspect="1" noChangeArrowheads="1"/>
          </p:cNvPicPr>
          <p:nvPr/>
        </p:nvPicPr>
        <p:blipFill>
          <a:blip r:embed="rId27" cstate="print"/>
          <a:srcRect/>
          <a:stretch>
            <a:fillRect/>
          </a:stretch>
        </p:blipFill>
        <p:spPr bwMode="auto">
          <a:xfrm>
            <a:off x="6177765" y="1612801"/>
            <a:ext cx="1470163" cy="504056"/>
          </a:xfrm>
          <a:prstGeom prst="rect">
            <a:avLst/>
          </a:prstGeom>
          <a:noFill/>
          <a:ln w="38100" cap="flat" cmpd="sng" algn="ctr">
            <a:noFill/>
            <a:prstDash val="solid"/>
            <a:miter lim="800000"/>
            <a:headEnd type="none" w="med" len="med"/>
            <a:tailEnd type="none" w="med" len="med"/>
          </a:ln>
        </p:spPr>
      </p:pic>
      <p:pic>
        <p:nvPicPr>
          <p:cNvPr id="140316" name="Picture 28"/>
          <p:cNvPicPr>
            <a:picLocks noChangeAspect="1" noChangeArrowheads="1"/>
          </p:cNvPicPr>
          <p:nvPr/>
        </p:nvPicPr>
        <p:blipFill>
          <a:blip r:embed="rId28" cstate="print"/>
          <a:srcRect/>
          <a:stretch>
            <a:fillRect/>
          </a:stretch>
        </p:blipFill>
        <p:spPr bwMode="auto">
          <a:xfrm>
            <a:off x="6175062" y="3225924"/>
            <a:ext cx="1333500" cy="619125"/>
          </a:xfrm>
          <a:prstGeom prst="rect">
            <a:avLst/>
          </a:prstGeom>
          <a:noFill/>
          <a:ln w="38100" cap="flat" cmpd="sng" algn="ctr">
            <a:noFill/>
            <a:prstDash val="solid"/>
            <a:miter lim="800000"/>
            <a:headEnd type="none" w="med" len="med"/>
            <a:tailEnd type="none" w="med" len="med"/>
          </a:ln>
        </p:spPr>
      </p:pic>
      <p:pic>
        <p:nvPicPr>
          <p:cNvPr id="140317" name="Picture 29"/>
          <p:cNvPicPr>
            <a:picLocks noChangeAspect="1" noChangeArrowheads="1"/>
          </p:cNvPicPr>
          <p:nvPr/>
        </p:nvPicPr>
        <p:blipFill>
          <a:blip r:embed="rId29" cstate="print"/>
          <a:srcRect/>
          <a:stretch>
            <a:fillRect/>
          </a:stretch>
        </p:blipFill>
        <p:spPr bwMode="auto">
          <a:xfrm>
            <a:off x="7794734" y="4404717"/>
            <a:ext cx="1333500" cy="952500"/>
          </a:xfrm>
          <a:prstGeom prst="rect">
            <a:avLst/>
          </a:prstGeom>
          <a:noFill/>
          <a:ln w="38100" cap="flat" cmpd="sng" algn="ctr">
            <a:noFill/>
            <a:prstDash val="solid"/>
            <a:miter lim="800000"/>
            <a:headEnd type="none" w="med" len="med"/>
            <a:tailEnd type="none" w="med" len="med"/>
          </a:ln>
        </p:spPr>
      </p:pic>
      <p:pic>
        <p:nvPicPr>
          <p:cNvPr id="140318" name="Picture 30"/>
          <p:cNvPicPr>
            <a:picLocks noChangeAspect="1" noChangeArrowheads="1"/>
          </p:cNvPicPr>
          <p:nvPr/>
        </p:nvPicPr>
        <p:blipFill>
          <a:blip r:embed="rId30" cstate="print"/>
          <a:srcRect/>
          <a:stretch>
            <a:fillRect/>
          </a:stretch>
        </p:blipFill>
        <p:spPr bwMode="auto">
          <a:xfrm>
            <a:off x="6321782" y="4709145"/>
            <a:ext cx="1402804" cy="300601"/>
          </a:xfrm>
          <a:prstGeom prst="rect">
            <a:avLst/>
          </a:prstGeom>
          <a:noFill/>
          <a:ln w="38100" cap="flat" cmpd="sng" algn="ctr">
            <a:noFill/>
            <a:prstDash val="solid"/>
            <a:miter lim="800000"/>
            <a:headEnd type="none" w="med" len="med"/>
            <a:tailEnd type="none" w="med" len="med"/>
          </a:ln>
        </p:spPr>
      </p:pic>
      <p:pic>
        <p:nvPicPr>
          <p:cNvPr id="140319" name="Picture 31"/>
          <p:cNvPicPr>
            <a:picLocks noChangeAspect="1" noChangeArrowheads="1"/>
          </p:cNvPicPr>
          <p:nvPr/>
        </p:nvPicPr>
        <p:blipFill>
          <a:blip r:embed="rId31" cstate="print"/>
          <a:srcRect/>
          <a:stretch>
            <a:fillRect/>
          </a:stretch>
        </p:blipFill>
        <p:spPr bwMode="auto">
          <a:xfrm>
            <a:off x="7652578" y="1468785"/>
            <a:ext cx="1403648" cy="992580"/>
          </a:xfrm>
          <a:prstGeom prst="rect">
            <a:avLst/>
          </a:prstGeom>
          <a:noFill/>
          <a:ln w="38100" cap="flat" cmpd="sng" algn="ctr">
            <a:noFill/>
            <a:prstDash val="solid"/>
            <a:miter lim="800000"/>
            <a:headEnd type="none" w="med" len="med"/>
            <a:tailEnd type="none" w="med" len="med"/>
          </a:ln>
        </p:spPr>
      </p:pic>
      <p:pic>
        <p:nvPicPr>
          <p:cNvPr id="140320" name="Picture 32"/>
          <p:cNvPicPr>
            <a:picLocks noChangeAspect="1" noChangeArrowheads="1"/>
          </p:cNvPicPr>
          <p:nvPr/>
        </p:nvPicPr>
        <p:blipFill>
          <a:blip r:embed="rId32" cstate="print"/>
          <a:srcRect/>
          <a:stretch>
            <a:fillRect/>
          </a:stretch>
        </p:blipFill>
        <p:spPr bwMode="auto">
          <a:xfrm>
            <a:off x="7687230" y="2476897"/>
            <a:ext cx="1333500" cy="581025"/>
          </a:xfrm>
          <a:prstGeom prst="rect">
            <a:avLst/>
          </a:prstGeom>
          <a:noFill/>
          <a:ln w="38100" cap="flat" cmpd="sng" algn="ctr">
            <a:noFill/>
            <a:prstDash val="solid"/>
            <a:miter lim="800000"/>
            <a:headEnd type="none" w="med" len="med"/>
            <a:tailEnd type="none" w="med" len="med"/>
          </a:ln>
        </p:spPr>
      </p:pic>
      <p:pic>
        <p:nvPicPr>
          <p:cNvPr id="47106" name="Picture 2" descr="http://groups.ist.utl.pt/unidades/tt/files/mind140.jpg"/>
          <p:cNvPicPr>
            <a:picLocks noChangeAspect="1" noChangeArrowheads="1"/>
          </p:cNvPicPr>
          <p:nvPr/>
        </p:nvPicPr>
        <p:blipFill>
          <a:blip r:embed="rId33" cstate="print"/>
          <a:srcRect/>
          <a:stretch>
            <a:fillRect/>
          </a:stretch>
        </p:blipFill>
        <p:spPr bwMode="auto">
          <a:xfrm>
            <a:off x="163746" y="4941168"/>
            <a:ext cx="1333500" cy="638175"/>
          </a:xfrm>
          <a:prstGeom prst="rect">
            <a:avLst/>
          </a:prstGeom>
          <a:noFill/>
        </p:spPr>
      </p:pic>
      <p:pic>
        <p:nvPicPr>
          <p:cNvPr id="47108" name="Picture 4" descr="http://groups.ist.utl.pt/unidades/tt/files/spin-off_gatewit1.png"/>
          <p:cNvPicPr>
            <a:picLocks noChangeAspect="1" noChangeArrowheads="1"/>
          </p:cNvPicPr>
          <p:nvPr/>
        </p:nvPicPr>
        <p:blipFill>
          <a:blip r:embed="rId34" cstate="print"/>
          <a:srcRect/>
          <a:stretch>
            <a:fillRect/>
          </a:stretch>
        </p:blipFill>
        <p:spPr bwMode="auto">
          <a:xfrm>
            <a:off x="1785278" y="4011538"/>
            <a:ext cx="1333500" cy="409575"/>
          </a:xfrm>
          <a:prstGeom prst="rect">
            <a:avLst/>
          </a:prstGeom>
          <a:noFill/>
        </p:spPr>
      </p:pic>
      <p:pic>
        <p:nvPicPr>
          <p:cNvPr id="47110" name="Picture 6" descr="http://groups.ist.utl.pt/unidades/tt/files/spin-off_coreworks.png"/>
          <p:cNvPicPr>
            <a:picLocks noChangeAspect="1" noChangeArrowheads="1"/>
          </p:cNvPicPr>
          <p:nvPr/>
        </p:nvPicPr>
        <p:blipFill>
          <a:blip r:embed="rId35" cstate="print"/>
          <a:srcRect/>
          <a:stretch>
            <a:fillRect/>
          </a:stretch>
        </p:blipFill>
        <p:spPr bwMode="auto">
          <a:xfrm>
            <a:off x="1819930" y="4692377"/>
            <a:ext cx="1333500" cy="190500"/>
          </a:xfrm>
          <a:prstGeom prst="rect">
            <a:avLst/>
          </a:prstGeom>
          <a:noFill/>
        </p:spPr>
      </p:pic>
      <p:pic>
        <p:nvPicPr>
          <p:cNvPr id="47112" name="Picture 8" descr="http://groups.ist.utl.pt/unidades/tt/files/inok140.png"/>
          <p:cNvPicPr>
            <a:picLocks noChangeAspect="1" noChangeArrowheads="1"/>
          </p:cNvPicPr>
          <p:nvPr/>
        </p:nvPicPr>
        <p:blipFill>
          <a:blip r:embed="rId36" cstate="print"/>
          <a:srcRect/>
          <a:stretch>
            <a:fillRect/>
          </a:stretch>
        </p:blipFill>
        <p:spPr bwMode="auto">
          <a:xfrm>
            <a:off x="3369454" y="3052961"/>
            <a:ext cx="1333500" cy="666751"/>
          </a:xfrm>
          <a:prstGeom prst="rect">
            <a:avLst/>
          </a:prstGeom>
          <a:noFill/>
        </p:spPr>
      </p:pic>
      <p:pic>
        <p:nvPicPr>
          <p:cNvPr id="47114" name="Picture 10" descr="Off7"/>
          <p:cNvPicPr>
            <a:picLocks noChangeAspect="1" noChangeArrowheads="1"/>
          </p:cNvPicPr>
          <p:nvPr/>
        </p:nvPicPr>
        <p:blipFill>
          <a:blip r:embed="rId37" cstate="print"/>
          <a:srcRect/>
          <a:stretch>
            <a:fillRect/>
          </a:stretch>
        </p:blipFill>
        <p:spPr bwMode="auto">
          <a:xfrm>
            <a:off x="6177766" y="2314202"/>
            <a:ext cx="1333500" cy="666751"/>
          </a:xfrm>
          <a:prstGeom prst="rect">
            <a:avLst/>
          </a:prstGeom>
          <a:noFill/>
        </p:spPr>
      </p:pic>
      <p:pic>
        <p:nvPicPr>
          <p:cNvPr id="47116" name="Picture 12" descr="http://groups.ist.utl.pt/unidades/tt/files/spinoff_life-emotions.png"/>
          <p:cNvPicPr>
            <a:picLocks noChangeAspect="1" noChangeArrowheads="1"/>
          </p:cNvPicPr>
          <p:nvPr/>
        </p:nvPicPr>
        <p:blipFill>
          <a:blip r:embed="rId38" cstate="print"/>
          <a:srcRect/>
          <a:stretch>
            <a:fillRect/>
          </a:stretch>
        </p:blipFill>
        <p:spPr bwMode="auto">
          <a:xfrm>
            <a:off x="7687230" y="3052961"/>
            <a:ext cx="1406668" cy="432048"/>
          </a:xfrm>
          <a:prstGeom prst="rect">
            <a:avLst/>
          </a:prstGeom>
          <a:noFill/>
        </p:spPr>
      </p:pic>
      <p:pic>
        <p:nvPicPr>
          <p:cNvPr id="47118" name="Picture 14" descr="Thought Creator"/>
          <p:cNvPicPr>
            <a:picLocks noChangeAspect="1" noChangeArrowheads="1"/>
          </p:cNvPicPr>
          <p:nvPr/>
        </p:nvPicPr>
        <p:blipFill>
          <a:blip r:embed="rId39" cstate="print"/>
          <a:srcRect/>
          <a:stretch>
            <a:fillRect/>
          </a:stretch>
        </p:blipFill>
        <p:spPr bwMode="auto">
          <a:xfrm>
            <a:off x="7724586" y="3701033"/>
            <a:ext cx="1333500" cy="419101"/>
          </a:xfrm>
          <a:prstGeom prst="rect">
            <a:avLst/>
          </a:prstGeom>
          <a:noFill/>
        </p:spPr>
      </p:pic>
      <p:pic>
        <p:nvPicPr>
          <p:cNvPr id="47120" name="Picture 16" descr="Cell2b"/>
          <p:cNvPicPr>
            <a:picLocks noChangeAspect="1" noChangeArrowheads="1"/>
          </p:cNvPicPr>
          <p:nvPr/>
        </p:nvPicPr>
        <p:blipFill>
          <a:blip r:embed="rId40" cstate="print"/>
          <a:srcRect/>
          <a:stretch>
            <a:fillRect/>
          </a:stretch>
        </p:blipFill>
        <p:spPr bwMode="auto">
          <a:xfrm>
            <a:off x="6212418" y="4133081"/>
            <a:ext cx="1333500" cy="295275"/>
          </a:xfrm>
          <a:prstGeom prst="rect">
            <a:avLst/>
          </a:prstGeom>
          <a:noFill/>
        </p:spPr>
      </p:pic>
      <p:pic>
        <p:nvPicPr>
          <p:cNvPr id="47122" name="Picture 18" descr="http://groups.ist.utl.pt/unidades/tt/files/MARCA-IST-SPIN-OFF-PARCEIROS-300x67.png"/>
          <p:cNvPicPr>
            <a:picLocks noChangeAspect="1" noChangeArrowheads="1"/>
          </p:cNvPicPr>
          <p:nvPr/>
        </p:nvPicPr>
        <p:blipFill>
          <a:blip r:embed="rId41" cstate="print"/>
          <a:srcRect/>
          <a:stretch>
            <a:fillRect/>
          </a:stretch>
        </p:blipFill>
        <p:spPr bwMode="auto">
          <a:xfrm>
            <a:off x="6441339" y="476672"/>
            <a:ext cx="2579391" cy="576064"/>
          </a:xfrm>
          <a:prstGeom prst="rect">
            <a:avLst/>
          </a:prstGeom>
          <a:noFill/>
        </p:spPr>
      </p:pic>
      <p:sp>
        <p:nvSpPr>
          <p:cNvPr id="43" name="AutoShape 2"/>
          <p:cNvSpPr>
            <a:spLocks noChangeArrowheads="1"/>
          </p:cNvSpPr>
          <p:nvPr/>
        </p:nvSpPr>
        <p:spPr bwMode="auto">
          <a:xfrm>
            <a:off x="31532" y="1149454"/>
            <a:ext cx="8964488" cy="144016"/>
          </a:xfrm>
          <a:prstGeom prst="flowChartAlternateProcess">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0800000" scaled="1"/>
            <a:tileRect/>
          </a:gradFill>
          <a:ln w="9525" algn="ctr">
            <a:noFill/>
            <a:miter lim="800000"/>
            <a:headEnd/>
            <a:tailEnd/>
          </a:ln>
        </p:spPr>
        <p:txBody>
          <a:bodyPr wrap="none" anchor="ctr"/>
          <a:lstStyle/>
          <a:p>
            <a:pPr algn="r">
              <a:spcBef>
                <a:spcPct val="20000"/>
              </a:spcBef>
              <a:buClr>
                <a:schemeClr val="folHlink"/>
              </a:buClr>
              <a:buSzPct val="90000"/>
              <a:buFont typeface="Wingdings" pitchFamily="2" charset="2"/>
              <a:buNone/>
            </a:pPr>
            <a:endParaRPr lang="pt-PT" sz="1600" b="1" i="1" dirty="0">
              <a:solidFill>
                <a:srgbClr val="FFFFFF"/>
              </a:solidFill>
            </a:endParaRPr>
          </a:p>
        </p:txBody>
      </p:sp>
      <p:pic>
        <p:nvPicPr>
          <p:cNvPr id="2" name="Picture 2" descr="Talskdesk logo"/>
          <p:cNvPicPr>
            <a:picLocks noChangeAspect="1" noChangeArrowheads="1"/>
          </p:cNvPicPr>
          <p:nvPr/>
        </p:nvPicPr>
        <p:blipFill>
          <a:blip r:embed="rId42" cstate="print"/>
          <a:srcRect/>
          <a:stretch>
            <a:fillRect/>
          </a:stretch>
        </p:blipFill>
        <p:spPr bwMode="auto">
          <a:xfrm>
            <a:off x="6300192" y="5660850"/>
            <a:ext cx="1512168" cy="344439"/>
          </a:xfrm>
          <a:prstGeom prst="rect">
            <a:avLst/>
          </a:prstGeom>
          <a:noFill/>
        </p:spPr>
      </p:pic>
      <p:pic>
        <p:nvPicPr>
          <p:cNvPr id="3" name="Picture 4" descr="https://d37wxxhohlp07s.cloudfront.net/public/uploaded_images/8693106/Mobi2Do_Logo_RGB_full_aspect_medium.jpg"/>
          <p:cNvPicPr>
            <a:picLocks noChangeAspect="1" noChangeArrowheads="1"/>
          </p:cNvPicPr>
          <p:nvPr/>
        </p:nvPicPr>
        <p:blipFill>
          <a:blip r:embed="rId43" cstate="print"/>
          <a:srcRect/>
          <a:stretch>
            <a:fillRect/>
          </a:stretch>
        </p:blipFill>
        <p:spPr bwMode="auto">
          <a:xfrm>
            <a:off x="7812360" y="5501233"/>
            <a:ext cx="1331640" cy="452758"/>
          </a:xfrm>
          <a:prstGeom prst="rect">
            <a:avLst/>
          </a:prstGeom>
          <a:noFill/>
        </p:spPr>
      </p:pic>
      <p:pic>
        <p:nvPicPr>
          <p:cNvPr id="4" name="Picture 6" descr="http://watt-is.com/images/Watt-IS_horizontal_logo_white.png"/>
          <p:cNvPicPr>
            <a:picLocks noChangeAspect="1" noChangeArrowheads="1"/>
          </p:cNvPicPr>
          <p:nvPr/>
        </p:nvPicPr>
        <p:blipFill>
          <a:blip r:embed="rId44" cstate="print"/>
          <a:srcRect/>
          <a:stretch>
            <a:fillRect/>
          </a:stretch>
        </p:blipFill>
        <p:spPr bwMode="auto">
          <a:xfrm>
            <a:off x="4836378" y="3917057"/>
            <a:ext cx="1247790" cy="504056"/>
          </a:xfrm>
          <a:prstGeom prst="rect">
            <a:avLst/>
          </a:prstGeom>
          <a:noFill/>
        </p:spPr>
      </p:pic>
      <p:pic>
        <p:nvPicPr>
          <p:cNvPr id="5" name="Picture 8" descr="Início"/>
          <p:cNvPicPr>
            <a:picLocks noChangeAspect="1" noChangeArrowheads="1"/>
          </p:cNvPicPr>
          <p:nvPr/>
        </p:nvPicPr>
        <p:blipFill>
          <a:blip r:embed="rId45" cstate="print"/>
          <a:srcRect/>
          <a:stretch>
            <a:fillRect/>
          </a:stretch>
        </p:blipFill>
        <p:spPr bwMode="auto">
          <a:xfrm>
            <a:off x="107504" y="6229360"/>
            <a:ext cx="1440160" cy="295984"/>
          </a:xfrm>
          <a:prstGeom prst="rect">
            <a:avLst/>
          </a:prstGeom>
          <a:noFill/>
        </p:spPr>
      </p:pic>
      <p:pic>
        <p:nvPicPr>
          <p:cNvPr id="6" name="Picture 10" descr="headerphoto"/>
          <p:cNvPicPr>
            <a:picLocks noChangeAspect="1" noChangeArrowheads="1"/>
          </p:cNvPicPr>
          <p:nvPr/>
        </p:nvPicPr>
        <p:blipFill>
          <a:blip r:embed="rId46" cstate="print"/>
          <a:srcRect/>
          <a:stretch>
            <a:fillRect/>
          </a:stretch>
        </p:blipFill>
        <p:spPr bwMode="auto">
          <a:xfrm>
            <a:off x="1763688" y="6186239"/>
            <a:ext cx="1423736" cy="483121"/>
          </a:xfrm>
          <a:prstGeom prst="rect">
            <a:avLst/>
          </a:prstGeom>
          <a:noFill/>
        </p:spPr>
      </p:pic>
      <p:pic>
        <p:nvPicPr>
          <p:cNvPr id="7" name="Picture 12" descr="Prane Interactive Media"/>
          <p:cNvPicPr>
            <a:picLocks noChangeAspect="1" noChangeArrowheads="1"/>
          </p:cNvPicPr>
          <p:nvPr/>
        </p:nvPicPr>
        <p:blipFill>
          <a:blip r:embed="rId47" cstate="print"/>
          <a:srcRect/>
          <a:stretch>
            <a:fillRect/>
          </a:stretch>
        </p:blipFill>
        <p:spPr bwMode="auto">
          <a:xfrm>
            <a:off x="3563888" y="5589240"/>
            <a:ext cx="936104" cy="936104"/>
          </a:xfrm>
          <a:prstGeom prst="rect">
            <a:avLst/>
          </a:prstGeom>
          <a:noFill/>
        </p:spPr>
      </p:pic>
      <p:pic>
        <p:nvPicPr>
          <p:cNvPr id="8" name="Picture 14" descr="http://www.gstarcad-portugal.com/images/stories/solidcalc.png"/>
          <p:cNvPicPr>
            <a:picLocks noChangeAspect="1" noChangeArrowheads="1"/>
          </p:cNvPicPr>
          <p:nvPr/>
        </p:nvPicPr>
        <p:blipFill>
          <a:blip r:embed="rId48" cstate="print"/>
          <a:srcRect/>
          <a:stretch>
            <a:fillRect/>
          </a:stretch>
        </p:blipFill>
        <p:spPr bwMode="auto">
          <a:xfrm>
            <a:off x="6372200" y="6165304"/>
            <a:ext cx="1331656" cy="360040"/>
          </a:xfrm>
          <a:prstGeom prst="rect">
            <a:avLst/>
          </a:prstGeom>
          <a:noFill/>
        </p:spPr>
      </p:pic>
      <p:pic>
        <p:nvPicPr>
          <p:cNvPr id="9" name="Picture 16" descr="http://profile.ak.fbcdn.net/hprofile-ak-ash2/372825_293815750642095_517358523_n.jpg"/>
          <p:cNvPicPr>
            <a:picLocks noChangeAspect="1" noChangeArrowheads="1"/>
          </p:cNvPicPr>
          <p:nvPr/>
        </p:nvPicPr>
        <p:blipFill>
          <a:blip r:embed="rId49" cstate="print"/>
          <a:srcRect/>
          <a:stretch>
            <a:fillRect/>
          </a:stretch>
        </p:blipFill>
        <p:spPr bwMode="auto">
          <a:xfrm>
            <a:off x="7956376" y="5990885"/>
            <a:ext cx="1008112" cy="75048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farm2.staticflickr.com/1021/4595751424_1d658bdb79_b.jpg"/>
          <p:cNvPicPr>
            <a:picLocks noChangeAspect="1" noChangeArrowheads="1"/>
          </p:cNvPicPr>
          <p:nvPr/>
        </p:nvPicPr>
        <p:blipFill>
          <a:blip r:embed="rId3" cstate="print"/>
          <a:srcRect l="1076"/>
          <a:stretch>
            <a:fillRect/>
          </a:stretch>
        </p:blipFill>
        <p:spPr bwMode="auto">
          <a:xfrm>
            <a:off x="0" y="0"/>
            <a:ext cx="9144000" cy="6165304"/>
          </a:xfrm>
          <a:prstGeom prst="rect">
            <a:avLst/>
          </a:prstGeom>
          <a:noFill/>
        </p:spPr>
      </p:pic>
      <p:sp>
        <p:nvSpPr>
          <p:cNvPr id="4" name="Rounded Rectangle 3"/>
          <p:cNvSpPr/>
          <p:nvPr/>
        </p:nvSpPr>
        <p:spPr>
          <a:xfrm>
            <a:off x="0" y="5517232"/>
            <a:ext cx="9144000" cy="1340768"/>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179512" y="5677014"/>
            <a:ext cx="8820472" cy="923330"/>
          </a:xfrm>
          <a:prstGeom prst="rect">
            <a:avLst/>
          </a:prstGeom>
          <a:noFill/>
        </p:spPr>
        <p:txBody>
          <a:bodyPr wrap="square" rtlCol="0">
            <a:spAutoFit/>
          </a:bodyPr>
          <a:lstStyle/>
          <a:p>
            <a:pPr algn="r"/>
            <a:r>
              <a:rPr lang="pt-PT" sz="5400" b="1" i="1" dirty="0" smtClean="0">
                <a:solidFill>
                  <a:schemeClr val="bg1"/>
                </a:solidFill>
                <a:latin typeface="+mj-lt"/>
              </a:rPr>
              <a:t>Internationalisation</a:t>
            </a:r>
            <a:endParaRPr lang="pt-PT" sz="5400" b="1" i="1" dirty="0">
              <a:solidFill>
                <a:schemeClr val="bg1"/>
              </a:solidFill>
              <a:latin typeface="+mj-lt"/>
            </a:endParaRPr>
          </a:p>
        </p:txBody>
      </p:sp>
      <p:pic>
        <p:nvPicPr>
          <p:cNvPr id="7" name="Picture 8" descr="cluster"/>
          <p:cNvPicPr>
            <a:picLocks noChangeAspect="1" noChangeArrowheads="1"/>
          </p:cNvPicPr>
          <p:nvPr/>
        </p:nvPicPr>
        <p:blipFill>
          <a:blip r:embed="rId4" cstate="print">
            <a:clrChange>
              <a:clrFrom>
                <a:srgbClr val="000000"/>
              </a:clrFrom>
              <a:clrTo>
                <a:srgbClr val="000000">
                  <a:alpha val="0"/>
                </a:srgbClr>
              </a:clrTo>
            </a:clrChange>
            <a:lum bright="-6000"/>
          </a:blip>
          <a:srcRect t="13927" b="16502"/>
          <a:stretch>
            <a:fillRect/>
          </a:stretch>
        </p:blipFill>
        <p:spPr bwMode="auto">
          <a:xfrm>
            <a:off x="106214" y="5013176"/>
            <a:ext cx="1441450" cy="371475"/>
          </a:xfrm>
          <a:prstGeom prst="rect">
            <a:avLst/>
          </a:prstGeom>
          <a:noFill/>
          <a:ln w="9525">
            <a:noFill/>
            <a:miter lim="800000"/>
            <a:headEnd/>
            <a:tailEnd/>
          </a:ln>
        </p:spPr>
      </p:pic>
      <p:sp>
        <p:nvSpPr>
          <p:cNvPr id="6" name="TextBox 5"/>
          <p:cNvSpPr txBox="1"/>
          <p:nvPr/>
        </p:nvSpPr>
        <p:spPr>
          <a:xfrm>
            <a:off x="0" y="5225712"/>
            <a:ext cx="1152128" cy="1862048"/>
          </a:xfrm>
          <a:prstGeom prst="rect">
            <a:avLst/>
          </a:prstGeom>
          <a:noFill/>
        </p:spPr>
        <p:txBody>
          <a:bodyPr wrap="square" rtlCol="0">
            <a:spAutoFit/>
          </a:bodyPr>
          <a:lstStyle/>
          <a:p>
            <a:r>
              <a:rPr lang="pt-PT" sz="11500" b="1" i="1" dirty="0" smtClean="0">
                <a:solidFill>
                  <a:schemeClr val="bg1"/>
                </a:solidFill>
                <a:effectLst>
                  <a:outerShdw blurRad="38100" dist="38100" dir="2700000" algn="tl">
                    <a:srgbClr val="000000">
                      <a:alpha val="43137"/>
                    </a:srgbClr>
                  </a:outerShdw>
                </a:effectLst>
              </a:rPr>
              <a:t>5</a:t>
            </a:r>
            <a:endParaRPr lang="pt-PT" sz="115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8"/>
          <p:cNvSpPr>
            <a:spLocks noChangeArrowheads="1"/>
          </p:cNvSpPr>
          <p:nvPr/>
        </p:nvSpPr>
        <p:spPr bwMode="auto">
          <a:xfrm>
            <a:off x="2555776" y="3835691"/>
            <a:ext cx="5999337" cy="497328"/>
          </a:xfrm>
          <a:prstGeom prst="rect">
            <a:avLst/>
          </a:prstGeom>
          <a:gradFill rotWithShape="1">
            <a:gsLst>
              <a:gs pos="0">
                <a:srgbClr val="D6D9DC"/>
              </a:gs>
              <a:gs pos="100000">
                <a:srgbClr val="FFFFFF"/>
              </a:gs>
            </a:gsLst>
            <a:lin ang="0" scaled="1"/>
          </a:gradFill>
          <a:ln w="9525" algn="ctr">
            <a:noFill/>
            <a:miter lim="800000"/>
            <a:headEnd/>
            <a:tailEnd/>
          </a:ln>
        </p:spPr>
        <p:txBody>
          <a:bodyPr anchor="ctr"/>
          <a:lstStyle/>
          <a:p>
            <a:pPr marL="901700">
              <a:lnSpc>
                <a:spcPct val="90000"/>
              </a:lnSpc>
              <a:buClr>
                <a:schemeClr val="accent1"/>
              </a:buClr>
              <a:buSzPct val="75000"/>
              <a:buFont typeface="Wingdings" pitchFamily="2" charset="2"/>
              <a:buNone/>
            </a:pPr>
            <a:r>
              <a:rPr lang="en-GB" b="1" i="1" dirty="0" smtClean="0">
                <a:solidFill>
                  <a:srgbClr val="2C3644"/>
                </a:solidFill>
              </a:rPr>
              <a:t>CESAER</a:t>
            </a:r>
            <a:r>
              <a:rPr lang="en-GB" i="1" dirty="0" smtClean="0">
                <a:solidFill>
                  <a:srgbClr val="2C3644"/>
                </a:solidFill>
              </a:rPr>
              <a:t> - Conference </a:t>
            </a:r>
            <a:r>
              <a:rPr lang="en-GB" i="1" dirty="0">
                <a:solidFill>
                  <a:srgbClr val="2C3644"/>
                </a:solidFill>
              </a:rPr>
              <a:t>of European Schools for Advanced Engineering Education and Research</a:t>
            </a:r>
            <a:endParaRPr lang="en-US" i="1" dirty="0">
              <a:solidFill>
                <a:srgbClr val="2C3644"/>
              </a:solidFill>
            </a:endParaRPr>
          </a:p>
        </p:txBody>
      </p:sp>
      <p:sp>
        <p:nvSpPr>
          <p:cNvPr id="50183" name="Rectangle 4"/>
          <p:cNvSpPr>
            <a:spLocks noChangeArrowheads="1"/>
          </p:cNvSpPr>
          <p:nvPr/>
        </p:nvSpPr>
        <p:spPr bwMode="auto">
          <a:xfrm>
            <a:off x="2555776" y="2101764"/>
            <a:ext cx="5999337" cy="499578"/>
          </a:xfrm>
          <a:prstGeom prst="rect">
            <a:avLst/>
          </a:prstGeom>
          <a:gradFill rotWithShape="1">
            <a:gsLst>
              <a:gs pos="0">
                <a:srgbClr val="D6D9DC"/>
              </a:gs>
              <a:gs pos="100000">
                <a:srgbClr val="FFFFFF"/>
              </a:gs>
            </a:gsLst>
            <a:lin ang="0" scaled="1"/>
          </a:gradFill>
          <a:ln w="9525" algn="ctr">
            <a:noFill/>
            <a:miter lim="800000"/>
            <a:headEnd/>
            <a:tailEnd/>
          </a:ln>
        </p:spPr>
        <p:txBody>
          <a:bodyPr anchor="ctr"/>
          <a:lstStyle/>
          <a:p>
            <a:pPr marL="901700">
              <a:lnSpc>
                <a:spcPct val="90000"/>
              </a:lnSpc>
              <a:buClr>
                <a:schemeClr val="accent1"/>
              </a:buClr>
              <a:buSzPct val="75000"/>
              <a:buFont typeface="Wingdings" pitchFamily="2" charset="2"/>
              <a:buNone/>
            </a:pPr>
            <a:r>
              <a:rPr lang="en-GB" b="1" i="1" dirty="0" smtClean="0">
                <a:solidFill>
                  <a:srgbClr val="2C3644"/>
                </a:solidFill>
              </a:rPr>
              <a:t>CLUSTER</a:t>
            </a:r>
            <a:r>
              <a:rPr lang="en-GB" i="1" dirty="0" smtClean="0">
                <a:solidFill>
                  <a:srgbClr val="2C3644"/>
                </a:solidFill>
              </a:rPr>
              <a:t> - Consortium </a:t>
            </a:r>
            <a:r>
              <a:rPr lang="en-GB" i="1" dirty="0">
                <a:solidFill>
                  <a:srgbClr val="2C3644"/>
                </a:solidFill>
              </a:rPr>
              <a:t>Linking Universities of Science and Technology for Education and Research</a:t>
            </a:r>
            <a:endParaRPr lang="en-US" b="0" i="1" dirty="0">
              <a:solidFill>
                <a:srgbClr val="2C3644"/>
              </a:solidFill>
            </a:endParaRPr>
          </a:p>
        </p:txBody>
      </p:sp>
      <p:sp>
        <p:nvSpPr>
          <p:cNvPr id="50185" name="Rectangle 24"/>
          <p:cNvSpPr>
            <a:spLocks noChangeArrowheads="1"/>
          </p:cNvSpPr>
          <p:nvPr/>
        </p:nvSpPr>
        <p:spPr bwMode="auto">
          <a:xfrm>
            <a:off x="2555776" y="4692908"/>
            <a:ext cx="5999337" cy="499578"/>
          </a:xfrm>
          <a:prstGeom prst="rect">
            <a:avLst/>
          </a:prstGeom>
          <a:gradFill rotWithShape="1">
            <a:gsLst>
              <a:gs pos="0">
                <a:srgbClr val="D6D9DC"/>
              </a:gs>
              <a:gs pos="100000">
                <a:srgbClr val="FFFFFF"/>
              </a:gs>
            </a:gsLst>
            <a:lin ang="0" scaled="1"/>
          </a:gradFill>
          <a:ln w="9525" algn="ctr">
            <a:noFill/>
            <a:miter lim="800000"/>
            <a:headEnd/>
            <a:tailEnd/>
          </a:ln>
        </p:spPr>
        <p:txBody>
          <a:bodyPr anchor="ctr"/>
          <a:lstStyle/>
          <a:p>
            <a:pPr marL="901700">
              <a:lnSpc>
                <a:spcPct val="90000"/>
              </a:lnSpc>
              <a:buClr>
                <a:schemeClr val="accent1"/>
              </a:buClr>
              <a:buSzPct val="75000"/>
              <a:buFont typeface="Wingdings" pitchFamily="2" charset="2"/>
              <a:buNone/>
            </a:pPr>
            <a:r>
              <a:rPr lang="en-US" b="1" i="1" dirty="0" smtClean="0">
                <a:solidFill>
                  <a:srgbClr val="2C3644"/>
                </a:solidFill>
              </a:rPr>
              <a:t>CINDA</a:t>
            </a:r>
            <a:r>
              <a:rPr lang="en-US" i="1" dirty="0" smtClean="0">
                <a:solidFill>
                  <a:srgbClr val="2C3644"/>
                </a:solidFill>
              </a:rPr>
              <a:t>  - Centro </a:t>
            </a:r>
            <a:r>
              <a:rPr lang="en-US" i="1" dirty="0" err="1">
                <a:solidFill>
                  <a:srgbClr val="2C3644"/>
                </a:solidFill>
              </a:rPr>
              <a:t>Interuniversitario</a:t>
            </a:r>
            <a:r>
              <a:rPr lang="en-US" i="1" dirty="0">
                <a:solidFill>
                  <a:srgbClr val="2C3644"/>
                </a:solidFill>
              </a:rPr>
              <a:t> de </a:t>
            </a:r>
            <a:r>
              <a:rPr lang="en-US" i="1" dirty="0" err="1">
                <a:solidFill>
                  <a:srgbClr val="2C3644"/>
                </a:solidFill>
              </a:rPr>
              <a:t>Desarrollo</a:t>
            </a:r>
            <a:endParaRPr lang="en-US" i="1" dirty="0">
              <a:solidFill>
                <a:srgbClr val="2C3644"/>
              </a:solidFill>
            </a:endParaRPr>
          </a:p>
        </p:txBody>
      </p:sp>
      <p:sp>
        <p:nvSpPr>
          <p:cNvPr id="50187" name="Rectangle 6"/>
          <p:cNvSpPr>
            <a:spLocks noChangeArrowheads="1"/>
          </p:cNvSpPr>
          <p:nvPr/>
        </p:nvSpPr>
        <p:spPr bwMode="auto">
          <a:xfrm>
            <a:off x="2555776" y="2962194"/>
            <a:ext cx="5999337" cy="497327"/>
          </a:xfrm>
          <a:prstGeom prst="rect">
            <a:avLst/>
          </a:prstGeom>
          <a:gradFill rotWithShape="1">
            <a:gsLst>
              <a:gs pos="0">
                <a:srgbClr val="D6D9DC"/>
              </a:gs>
              <a:gs pos="100000">
                <a:srgbClr val="FFFFFF"/>
              </a:gs>
            </a:gsLst>
            <a:lin ang="0" scaled="1"/>
          </a:gradFill>
          <a:ln w="9525" algn="ctr">
            <a:noFill/>
            <a:miter lim="800000"/>
            <a:headEnd/>
            <a:tailEnd/>
          </a:ln>
        </p:spPr>
        <p:txBody>
          <a:bodyPr anchor="ctr"/>
          <a:lstStyle/>
          <a:p>
            <a:pPr marL="901700">
              <a:lnSpc>
                <a:spcPct val="90000"/>
              </a:lnSpc>
              <a:buClr>
                <a:schemeClr val="accent1"/>
              </a:buClr>
              <a:buSzPct val="75000"/>
              <a:buFont typeface="Wingdings" pitchFamily="2" charset="2"/>
              <a:buNone/>
            </a:pPr>
            <a:r>
              <a:rPr lang="en-GB" b="1" i="1" dirty="0" smtClean="0">
                <a:solidFill>
                  <a:srgbClr val="2C3644"/>
                </a:solidFill>
              </a:rPr>
              <a:t>TIME</a:t>
            </a:r>
            <a:r>
              <a:rPr lang="en-GB" i="1" dirty="0" smtClean="0">
                <a:solidFill>
                  <a:srgbClr val="2C3644"/>
                </a:solidFill>
              </a:rPr>
              <a:t> - Top </a:t>
            </a:r>
            <a:r>
              <a:rPr lang="en-GB" i="1" dirty="0">
                <a:solidFill>
                  <a:srgbClr val="2C3644"/>
                </a:solidFill>
              </a:rPr>
              <a:t>Industrial Managers for Europe</a:t>
            </a:r>
            <a:endParaRPr lang="en-US" i="1" dirty="0">
              <a:solidFill>
                <a:srgbClr val="2C3644"/>
              </a:solidFill>
            </a:endParaRPr>
          </a:p>
        </p:txBody>
      </p:sp>
      <p:sp>
        <p:nvSpPr>
          <p:cNvPr id="50189" name="Rectangle 29"/>
          <p:cNvSpPr>
            <a:spLocks noChangeArrowheads="1"/>
          </p:cNvSpPr>
          <p:nvPr/>
        </p:nvSpPr>
        <p:spPr bwMode="auto">
          <a:xfrm>
            <a:off x="2555776" y="5539726"/>
            <a:ext cx="5999337" cy="497328"/>
          </a:xfrm>
          <a:prstGeom prst="rect">
            <a:avLst/>
          </a:prstGeom>
          <a:gradFill rotWithShape="1">
            <a:gsLst>
              <a:gs pos="0">
                <a:srgbClr val="D6D9DC"/>
              </a:gs>
              <a:gs pos="100000">
                <a:srgbClr val="FFFFFF"/>
              </a:gs>
            </a:gsLst>
            <a:lin ang="0" scaled="1"/>
          </a:gradFill>
          <a:ln w="9525" algn="ctr">
            <a:noFill/>
            <a:miter lim="800000"/>
            <a:headEnd/>
            <a:tailEnd/>
          </a:ln>
        </p:spPr>
        <p:txBody>
          <a:bodyPr anchor="ctr"/>
          <a:lstStyle/>
          <a:p>
            <a:pPr marL="901700">
              <a:lnSpc>
                <a:spcPct val="90000"/>
              </a:lnSpc>
              <a:buClr>
                <a:schemeClr val="accent1"/>
              </a:buClr>
              <a:buSzPct val="75000"/>
              <a:buFont typeface="Wingdings" pitchFamily="2" charset="2"/>
              <a:buNone/>
            </a:pPr>
            <a:r>
              <a:rPr lang="en-GB" b="1" i="1" dirty="0" smtClean="0">
                <a:solidFill>
                  <a:srgbClr val="2C3644"/>
                </a:solidFill>
              </a:rPr>
              <a:t>SEFI</a:t>
            </a:r>
            <a:r>
              <a:rPr lang="en-GB" i="1" dirty="0" smtClean="0">
                <a:solidFill>
                  <a:srgbClr val="2C3644"/>
                </a:solidFill>
              </a:rPr>
              <a:t> - European </a:t>
            </a:r>
            <a:r>
              <a:rPr lang="en-GB" i="1" dirty="0">
                <a:solidFill>
                  <a:srgbClr val="2C3644"/>
                </a:solidFill>
              </a:rPr>
              <a:t>Society for Engineering Education</a:t>
            </a:r>
            <a:endParaRPr lang="en-US" i="1" dirty="0">
              <a:solidFill>
                <a:srgbClr val="2C3644"/>
              </a:solidFill>
            </a:endParaRPr>
          </a:p>
        </p:txBody>
      </p:sp>
      <p:grpSp>
        <p:nvGrpSpPr>
          <p:cNvPr id="14" name="Group 9"/>
          <p:cNvGrpSpPr/>
          <p:nvPr/>
        </p:nvGrpSpPr>
        <p:grpSpPr>
          <a:xfrm>
            <a:off x="2555776" y="980728"/>
            <a:ext cx="6264696" cy="537155"/>
            <a:chOff x="4303170" y="443573"/>
            <a:chExt cx="4733326" cy="537155"/>
          </a:xfrm>
        </p:grpSpPr>
        <p:sp>
          <p:nvSpPr>
            <p:cNvPr id="15" name="Rounded Rectangle 14"/>
            <p:cNvSpPr/>
            <p:nvPr/>
          </p:nvSpPr>
          <p:spPr>
            <a:xfrm>
              <a:off x="4303170" y="476672"/>
              <a:ext cx="4733326"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Box 15"/>
            <p:cNvSpPr txBox="1"/>
            <p:nvPr/>
          </p:nvSpPr>
          <p:spPr>
            <a:xfrm>
              <a:off x="4303170" y="443573"/>
              <a:ext cx="4624514"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Participation in Academic Networks</a:t>
              </a:r>
              <a:endParaRPr lang="pt-PT" sz="2400" b="1" i="1" dirty="0">
                <a:solidFill>
                  <a:schemeClr val="bg1"/>
                </a:solidFill>
                <a:effectLst>
                  <a:outerShdw blurRad="38100" dist="38100" dir="2700000" algn="tl">
                    <a:srgbClr val="000000">
                      <a:alpha val="43137"/>
                    </a:srgbClr>
                  </a:outerShdw>
                </a:effectLst>
              </a:endParaRPr>
            </a:p>
          </p:txBody>
        </p:sp>
      </p:grpSp>
      <p:pic>
        <p:nvPicPr>
          <p:cNvPr id="51202" name="Picture 2" descr="http://www.cesaer.org/content/design/images/logo.png"/>
          <p:cNvPicPr>
            <a:picLocks noChangeAspect="1" noChangeArrowheads="1"/>
          </p:cNvPicPr>
          <p:nvPr/>
        </p:nvPicPr>
        <p:blipFill>
          <a:blip r:embed="rId3" cstate="print"/>
          <a:srcRect t="25366" r="47587" b="52037"/>
          <a:stretch>
            <a:fillRect/>
          </a:stretch>
        </p:blipFill>
        <p:spPr bwMode="auto">
          <a:xfrm>
            <a:off x="755576" y="3789040"/>
            <a:ext cx="1248073" cy="387424"/>
          </a:xfrm>
          <a:prstGeom prst="rect">
            <a:avLst/>
          </a:prstGeom>
          <a:noFill/>
        </p:spPr>
      </p:pic>
      <p:pic>
        <p:nvPicPr>
          <p:cNvPr id="51206" name="Picture 6" descr="T.I.M.E. - Top Industrial Managers for Europe"/>
          <p:cNvPicPr>
            <a:picLocks noChangeAspect="1" noChangeArrowheads="1"/>
          </p:cNvPicPr>
          <p:nvPr/>
        </p:nvPicPr>
        <p:blipFill>
          <a:blip r:embed="rId4" cstate="print"/>
          <a:srcRect/>
          <a:stretch>
            <a:fillRect/>
          </a:stretch>
        </p:blipFill>
        <p:spPr bwMode="auto">
          <a:xfrm>
            <a:off x="827584" y="2708920"/>
            <a:ext cx="1023009" cy="864096"/>
          </a:xfrm>
          <a:prstGeom prst="rect">
            <a:avLst/>
          </a:prstGeom>
          <a:noFill/>
        </p:spPr>
      </p:pic>
      <p:pic>
        <p:nvPicPr>
          <p:cNvPr id="51208" name="Picture 8" descr="Home"/>
          <p:cNvPicPr>
            <a:picLocks noChangeAspect="1" noChangeArrowheads="1"/>
          </p:cNvPicPr>
          <p:nvPr/>
        </p:nvPicPr>
        <p:blipFill>
          <a:blip r:embed="rId5" cstate="print"/>
          <a:srcRect r="46948" b="-11175"/>
          <a:stretch>
            <a:fillRect/>
          </a:stretch>
        </p:blipFill>
        <p:spPr bwMode="auto">
          <a:xfrm>
            <a:off x="539552" y="2060848"/>
            <a:ext cx="1728192" cy="617212"/>
          </a:xfrm>
          <a:prstGeom prst="rect">
            <a:avLst/>
          </a:prstGeom>
          <a:noFill/>
        </p:spPr>
      </p:pic>
      <p:pic>
        <p:nvPicPr>
          <p:cNvPr id="51210" name="Picture 10" descr="http://www.ub.edu/web/ub/galeries/imatges/estudis/xarxes/cinda.jpg"/>
          <p:cNvPicPr>
            <a:picLocks noChangeAspect="1" noChangeArrowheads="1"/>
          </p:cNvPicPr>
          <p:nvPr/>
        </p:nvPicPr>
        <p:blipFill>
          <a:blip r:embed="rId6" cstate="print"/>
          <a:srcRect/>
          <a:stretch>
            <a:fillRect/>
          </a:stretch>
        </p:blipFill>
        <p:spPr bwMode="auto">
          <a:xfrm>
            <a:off x="827584" y="4437112"/>
            <a:ext cx="1060831" cy="792088"/>
          </a:xfrm>
          <a:prstGeom prst="rect">
            <a:avLst/>
          </a:prstGeom>
          <a:noFill/>
        </p:spPr>
      </p:pic>
      <p:pic>
        <p:nvPicPr>
          <p:cNvPr id="51214" name="Picture 14" descr="http://icd.kaznu.kz/Content/upload_images/5kuduq6t9c26e2s_634570793345751002.jpg"/>
          <p:cNvPicPr>
            <a:picLocks noChangeAspect="1" noChangeArrowheads="1"/>
          </p:cNvPicPr>
          <p:nvPr/>
        </p:nvPicPr>
        <p:blipFill>
          <a:blip r:embed="rId7" cstate="print"/>
          <a:srcRect/>
          <a:stretch>
            <a:fillRect/>
          </a:stretch>
        </p:blipFill>
        <p:spPr bwMode="auto">
          <a:xfrm>
            <a:off x="683568" y="5373216"/>
            <a:ext cx="1352550" cy="962025"/>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196975"/>
            <a:ext cx="9144000" cy="5661025"/>
          </a:xfrm>
          <a:prstGeom prst="rect">
            <a:avLst/>
          </a:prstGeom>
          <a:solidFill>
            <a:srgbClr val="FFFFFF"/>
          </a:solidFill>
          <a:ln w="38100" cap="flat" cmpd="sng" algn="ctr">
            <a:noFill/>
            <a:prstDash val="solid"/>
            <a:round/>
            <a:headEnd type="none" w="med" len="med"/>
            <a:tailEnd type="triangle" w="med" len="med"/>
          </a:ln>
          <a:effectLst/>
        </p:spPr>
        <p:txBody>
          <a:bodyPr wrap="none" anchor="ctr"/>
          <a:lstStyle/>
          <a:p>
            <a:pPr>
              <a:defRPr/>
            </a:pPr>
            <a:endParaRPr lang="en-GB"/>
          </a:p>
        </p:txBody>
      </p:sp>
      <p:pic>
        <p:nvPicPr>
          <p:cNvPr id="51203" name="Picture 7"/>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r="5891"/>
          <a:stretch>
            <a:fillRect/>
          </a:stretch>
        </p:blipFill>
        <p:spPr bwMode="auto">
          <a:xfrm>
            <a:off x="323850" y="1475021"/>
            <a:ext cx="8604250" cy="4919663"/>
          </a:xfrm>
          <a:prstGeom prst="rect">
            <a:avLst/>
          </a:prstGeom>
          <a:noFill/>
          <a:ln w="9525">
            <a:noFill/>
            <a:miter lim="800000"/>
            <a:headEnd/>
            <a:tailEnd/>
          </a:ln>
        </p:spPr>
      </p:pic>
      <p:sp>
        <p:nvSpPr>
          <p:cNvPr id="51204" name="Rectangle 2"/>
          <p:cNvSpPr>
            <a:spLocks noGrp="1" noChangeArrowheads="1"/>
          </p:cNvSpPr>
          <p:nvPr>
            <p:ph type="title" idx="4294967295"/>
          </p:nvPr>
        </p:nvSpPr>
        <p:spPr>
          <a:xfrm>
            <a:off x="6516216" y="404664"/>
            <a:ext cx="2339752" cy="575841"/>
          </a:xfrm>
          <a:noFill/>
        </p:spPr>
        <p:txBody>
          <a:bodyPr>
            <a:noAutofit/>
          </a:bodyPr>
          <a:lstStyle/>
          <a:p>
            <a:pPr algn="r" eaLnBrk="1" hangingPunct="1"/>
            <a:r>
              <a:rPr lang="en-US" sz="2400" b="1" i="1" dirty="0" smtClean="0">
                <a:solidFill>
                  <a:srgbClr val="002060"/>
                </a:solidFill>
              </a:rPr>
              <a:t>Premier Partnerships</a:t>
            </a:r>
          </a:p>
        </p:txBody>
      </p:sp>
      <p:pic>
        <p:nvPicPr>
          <p:cNvPr id="51206" name="Picture 5" descr="logoeng_3"/>
          <p:cNvPicPr>
            <a:picLocks noChangeAspect="1" noChangeArrowheads="1"/>
          </p:cNvPicPr>
          <p:nvPr/>
        </p:nvPicPr>
        <p:blipFill>
          <a:blip r:embed="rId4" cstate="print"/>
          <a:srcRect/>
          <a:stretch>
            <a:fillRect/>
          </a:stretch>
        </p:blipFill>
        <p:spPr bwMode="auto">
          <a:xfrm>
            <a:off x="1979613" y="5805488"/>
            <a:ext cx="2065337" cy="671512"/>
          </a:xfrm>
          <a:prstGeom prst="rect">
            <a:avLst/>
          </a:prstGeom>
          <a:noFill/>
          <a:ln w="9525">
            <a:noFill/>
            <a:miter lim="800000"/>
            <a:headEnd/>
            <a:tailEnd/>
          </a:ln>
        </p:spPr>
      </p:pic>
      <p:pic>
        <p:nvPicPr>
          <p:cNvPr id="51207" name="Picture 6" descr="kit"/>
          <p:cNvPicPr>
            <a:picLocks noChangeAspect="1" noChangeArrowheads="1"/>
          </p:cNvPicPr>
          <p:nvPr/>
        </p:nvPicPr>
        <p:blipFill>
          <a:blip r:embed="rId5" cstate="print"/>
          <a:srcRect/>
          <a:stretch>
            <a:fillRect/>
          </a:stretch>
        </p:blipFill>
        <p:spPr bwMode="auto">
          <a:xfrm>
            <a:off x="5141913" y="1700213"/>
            <a:ext cx="1619250" cy="812800"/>
          </a:xfrm>
          <a:prstGeom prst="rect">
            <a:avLst/>
          </a:prstGeom>
          <a:noFill/>
          <a:ln w="9525">
            <a:noFill/>
            <a:miter lim="800000"/>
            <a:headEnd/>
            <a:tailEnd/>
          </a:ln>
        </p:spPr>
      </p:pic>
      <p:pic>
        <p:nvPicPr>
          <p:cNvPr id="51208" name="Picture 7" descr="9_newUCL_logo"/>
          <p:cNvPicPr>
            <a:picLocks noChangeAspect="1" noChangeArrowheads="1"/>
          </p:cNvPicPr>
          <p:nvPr/>
        </p:nvPicPr>
        <p:blipFill>
          <a:blip r:embed="rId6" cstate="print"/>
          <a:srcRect/>
          <a:stretch>
            <a:fillRect/>
          </a:stretch>
        </p:blipFill>
        <p:spPr bwMode="auto">
          <a:xfrm>
            <a:off x="8356600" y="2700338"/>
            <a:ext cx="750888" cy="1512887"/>
          </a:xfrm>
          <a:prstGeom prst="rect">
            <a:avLst/>
          </a:prstGeom>
          <a:noFill/>
          <a:ln w="9525">
            <a:noFill/>
            <a:miter lim="800000"/>
            <a:headEnd/>
            <a:tailEnd/>
          </a:ln>
        </p:spPr>
      </p:pic>
      <p:pic>
        <p:nvPicPr>
          <p:cNvPr id="51209" name="Picture 8" descr="POLY_image1"/>
          <p:cNvPicPr>
            <a:picLocks noChangeAspect="1" noChangeArrowheads="1"/>
          </p:cNvPicPr>
          <p:nvPr/>
        </p:nvPicPr>
        <p:blipFill>
          <a:blip r:embed="rId7" cstate="print"/>
          <a:srcRect/>
          <a:stretch>
            <a:fillRect/>
          </a:stretch>
        </p:blipFill>
        <p:spPr bwMode="auto">
          <a:xfrm>
            <a:off x="5076825" y="5805488"/>
            <a:ext cx="1192213" cy="636587"/>
          </a:xfrm>
          <a:prstGeom prst="rect">
            <a:avLst/>
          </a:prstGeom>
          <a:noFill/>
          <a:ln w="9525">
            <a:noFill/>
            <a:miter lim="800000"/>
            <a:headEnd/>
            <a:tailEnd/>
          </a:ln>
        </p:spPr>
      </p:pic>
      <p:pic>
        <p:nvPicPr>
          <p:cNvPr id="51210" name="Picture 10" descr="GIT-logo-Mac 1"/>
          <p:cNvPicPr>
            <a:picLocks noChangeAspect="1" noChangeArrowheads="1"/>
          </p:cNvPicPr>
          <p:nvPr/>
        </p:nvPicPr>
        <p:blipFill>
          <a:blip r:embed="rId8" cstate="print"/>
          <a:srcRect/>
          <a:stretch>
            <a:fillRect/>
          </a:stretch>
        </p:blipFill>
        <p:spPr bwMode="auto">
          <a:xfrm>
            <a:off x="468313" y="5084763"/>
            <a:ext cx="1925637" cy="577850"/>
          </a:xfrm>
          <a:prstGeom prst="rect">
            <a:avLst/>
          </a:prstGeom>
          <a:noFill/>
          <a:ln w="9525">
            <a:noFill/>
            <a:miter lim="800000"/>
            <a:headEnd/>
            <a:tailEnd/>
          </a:ln>
        </p:spPr>
      </p:pic>
      <p:pic>
        <p:nvPicPr>
          <p:cNvPr id="51211" name="Picture 11" descr="new_logo_Polito_cian"/>
          <p:cNvPicPr>
            <a:picLocks noChangeAspect="1" noChangeArrowheads="1"/>
          </p:cNvPicPr>
          <p:nvPr/>
        </p:nvPicPr>
        <p:blipFill>
          <a:blip r:embed="rId9" cstate="print"/>
          <a:srcRect/>
          <a:stretch>
            <a:fillRect/>
          </a:stretch>
        </p:blipFill>
        <p:spPr bwMode="auto">
          <a:xfrm>
            <a:off x="7570788" y="1628775"/>
            <a:ext cx="1111250" cy="1079500"/>
          </a:xfrm>
          <a:prstGeom prst="rect">
            <a:avLst/>
          </a:prstGeom>
          <a:noFill/>
          <a:ln w="9525">
            <a:noFill/>
            <a:miter lim="800000"/>
            <a:headEnd/>
            <a:tailEnd/>
          </a:ln>
        </p:spPr>
      </p:pic>
      <p:pic>
        <p:nvPicPr>
          <p:cNvPr id="51212" name="Picture 12" descr="kth_eng_rgb"/>
          <p:cNvPicPr>
            <a:picLocks noChangeAspect="1" noChangeArrowheads="1"/>
          </p:cNvPicPr>
          <p:nvPr/>
        </p:nvPicPr>
        <p:blipFill>
          <a:blip r:embed="rId10" cstate="print"/>
          <a:srcRect/>
          <a:stretch>
            <a:fillRect/>
          </a:stretch>
        </p:blipFill>
        <p:spPr bwMode="auto">
          <a:xfrm>
            <a:off x="468313" y="2708275"/>
            <a:ext cx="1006475" cy="1157287"/>
          </a:xfrm>
          <a:prstGeom prst="rect">
            <a:avLst/>
          </a:prstGeom>
          <a:noFill/>
          <a:ln w="9525">
            <a:noFill/>
            <a:miter lim="800000"/>
            <a:headEnd/>
            <a:tailEnd/>
          </a:ln>
        </p:spPr>
      </p:pic>
      <p:pic>
        <p:nvPicPr>
          <p:cNvPr id="51213" name="Picture 13" descr="NewTUD"/>
          <p:cNvPicPr>
            <a:picLocks noChangeAspect="1" noChangeArrowheads="1"/>
          </p:cNvPicPr>
          <p:nvPr/>
        </p:nvPicPr>
        <p:blipFill>
          <a:blip r:embed="rId11" cstate="print"/>
          <a:srcRect/>
          <a:stretch>
            <a:fillRect/>
          </a:stretch>
        </p:blipFill>
        <p:spPr bwMode="auto">
          <a:xfrm>
            <a:off x="323528" y="4149080"/>
            <a:ext cx="1176337" cy="407987"/>
          </a:xfrm>
          <a:prstGeom prst="rect">
            <a:avLst/>
          </a:prstGeom>
          <a:noFill/>
          <a:ln w="9525">
            <a:noFill/>
            <a:miter lim="800000"/>
            <a:headEnd/>
            <a:tailEnd/>
          </a:ln>
        </p:spPr>
      </p:pic>
      <p:pic>
        <p:nvPicPr>
          <p:cNvPr id="51214" name="Picture 14" descr="gerb_tpu_color"/>
          <p:cNvPicPr>
            <a:picLocks noChangeAspect="1" noChangeArrowheads="1"/>
          </p:cNvPicPr>
          <p:nvPr/>
        </p:nvPicPr>
        <p:blipFill>
          <a:blip r:embed="rId12" cstate="print"/>
          <a:srcRect/>
          <a:stretch>
            <a:fillRect/>
          </a:stretch>
        </p:blipFill>
        <p:spPr bwMode="auto">
          <a:xfrm>
            <a:off x="7235825" y="5445125"/>
            <a:ext cx="1349375" cy="1127125"/>
          </a:xfrm>
          <a:prstGeom prst="rect">
            <a:avLst/>
          </a:prstGeom>
          <a:noFill/>
          <a:ln w="9525">
            <a:noFill/>
            <a:miter lim="800000"/>
            <a:headEnd/>
            <a:tailEnd/>
          </a:ln>
        </p:spPr>
      </p:pic>
      <p:pic>
        <p:nvPicPr>
          <p:cNvPr id="51215" name="Picture 15" descr="TUeLOG_P_CMYK-jpg"/>
          <p:cNvPicPr>
            <a:picLocks noChangeAspect="1" noChangeArrowheads="1"/>
          </p:cNvPicPr>
          <p:nvPr/>
        </p:nvPicPr>
        <p:blipFill>
          <a:blip r:embed="rId13" cstate="print"/>
          <a:srcRect/>
          <a:stretch>
            <a:fillRect/>
          </a:stretch>
        </p:blipFill>
        <p:spPr bwMode="auto">
          <a:xfrm>
            <a:off x="122957" y="1836738"/>
            <a:ext cx="2936875" cy="568325"/>
          </a:xfrm>
          <a:prstGeom prst="rect">
            <a:avLst/>
          </a:prstGeom>
          <a:noFill/>
          <a:ln w="9525">
            <a:noFill/>
            <a:miter lim="800000"/>
            <a:headEnd/>
            <a:tailEnd/>
          </a:ln>
        </p:spPr>
      </p:pic>
      <p:pic>
        <p:nvPicPr>
          <p:cNvPr id="51216" name="Picture 16" descr="EPFL-logo"/>
          <p:cNvPicPr>
            <a:picLocks noChangeAspect="1" noChangeArrowheads="1"/>
          </p:cNvPicPr>
          <p:nvPr/>
        </p:nvPicPr>
        <p:blipFill>
          <a:blip r:embed="rId14" cstate="print"/>
          <a:srcRect/>
          <a:stretch>
            <a:fillRect/>
          </a:stretch>
        </p:blipFill>
        <p:spPr bwMode="auto">
          <a:xfrm>
            <a:off x="4999038" y="2843213"/>
            <a:ext cx="1679575" cy="800100"/>
          </a:xfrm>
          <a:prstGeom prst="rect">
            <a:avLst/>
          </a:prstGeom>
          <a:noFill/>
          <a:ln w="9525">
            <a:noFill/>
            <a:miter lim="800000"/>
            <a:headEnd/>
            <a:tailEnd/>
          </a:ln>
        </p:spPr>
      </p:pic>
      <p:sp>
        <p:nvSpPr>
          <p:cNvPr id="51217" name="Text Box 18"/>
          <p:cNvSpPr txBox="1">
            <a:spLocks noChangeArrowheads="1"/>
          </p:cNvSpPr>
          <p:nvPr/>
        </p:nvSpPr>
        <p:spPr bwMode="auto">
          <a:xfrm>
            <a:off x="2641600" y="4500563"/>
            <a:ext cx="3514725" cy="366712"/>
          </a:xfrm>
          <a:prstGeom prst="rect">
            <a:avLst/>
          </a:prstGeom>
          <a:noFill/>
          <a:ln w="9525">
            <a:noFill/>
            <a:miter lim="800000"/>
            <a:headEnd/>
            <a:tailEnd/>
          </a:ln>
        </p:spPr>
        <p:txBody>
          <a:bodyPr>
            <a:spAutoFit/>
          </a:bodyPr>
          <a:lstStyle/>
          <a:p>
            <a:pPr>
              <a:spcBef>
                <a:spcPct val="50000"/>
              </a:spcBef>
            </a:pPr>
            <a:r>
              <a:rPr lang="ca-ES" altLang="zh-CN" b="0" dirty="0" err="1">
                <a:solidFill>
                  <a:srgbClr val="993366"/>
                </a:solidFill>
                <a:ea typeface="SimSun" pitchFamily="2" charset="-122"/>
              </a:rPr>
              <a:t>Associate</a:t>
            </a:r>
            <a:r>
              <a:rPr lang="ca-ES" altLang="zh-CN" b="0" dirty="0">
                <a:solidFill>
                  <a:srgbClr val="993366"/>
                </a:solidFill>
                <a:ea typeface="SimSun" pitchFamily="2" charset="-122"/>
              </a:rPr>
              <a:t> </a:t>
            </a:r>
            <a:r>
              <a:rPr lang="ca-ES" altLang="zh-CN" b="0" dirty="0" err="1">
                <a:solidFill>
                  <a:srgbClr val="993366"/>
                </a:solidFill>
                <a:ea typeface="SimSun" pitchFamily="2" charset="-122"/>
              </a:rPr>
              <a:t>Members</a:t>
            </a:r>
            <a:endParaRPr lang="zh-CN" altLang="ca-ES" dirty="0">
              <a:ea typeface="SimSun" pitchFamily="2" charset="-122"/>
            </a:endParaRPr>
          </a:p>
        </p:txBody>
      </p:sp>
      <p:pic>
        <p:nvPicPr>
          <p:cNvPr id="51219" name="Picture 31"/>
          <p:cNvPicPr>
            <a:picLocks noChangeAspect="1" noChangeArrowheads="1"/>
          </p:cNvPicPr>
          <p:nvPr/>
        </p:nvPicPr>
        <p:blipFill>
          <a:blip r:embed="rId15" cstate="print"/>
          <a:srcRect r="17401"/>
          <a:stretch>
            <a:fillRect/>
          </a:stretch>
        </p:blipFill>
        <p:spPr bwMode="auto">
          <a:xfrm>
            <a:off x="5141913" y="3843338"/>
            <a:ext cx="2777259" cy="552450"/>
          </a:xfrm>
          <a:prstGeom prst="rect">
            <a:avLst/>
          </a:prstGeom>
          <a:noFill/>
          <a:ln w="9525">
            <a:noFill/>
            <a:miter lim="800000"/>
            <a:headEnd/>
            <a:tailEnd/>
          </a:ln>
        </p:spPr>
      </p:pic>
      <p:pic>
        <p:nvPicPr>
          <p:cNvPr id="51220" name="Picture 25" descr="Technion, Israel Institute of Technology">
            <a:hlinkClick r:id="rId16"/>
          </p:cNvPr>
          <p:cNvPicPr>
            <a:picLocks noChangeAspect="1" noChangeArrowheads="1"/>
          </p:cNvPicPr>
          <p:nvPr/>
        </p:nvPicPr>
        <p:blipFill>
          <a:blip r:embed="rId17" cstate="print"/>
          <a:srcRect/>
          <a:stretch>
            <a:fillRect/>
          </a:stretch>
        </p:blipFill>
        <p:spPr bwMode="auto">
          <a:xfrm>
            <a:off x="6011863" y="4868863"/>
            <a:ext cx="1584325" cy="628650"/>
          </a:xfrm>
          <a:prstGeom prst="rect">
            <a:avLst/>
          </a:prstGeom>
          <a:noFill/>
          <a:ln w="9525">
            <a:noFill/>
            <a:miter lim="800000"/>
            <a:headEnd/>
            <a:tailEnd/>
          </a:ln>
        </p:spPr>
      </p:pic>
      <p:pic>
        <p:nvPicPr>
          <p:cNvPr id="51221" name="Picture 21" descr="Institut National Polytechnique de Grenoble">
            <a:hlinkClick r:id="rId18"/>
          </p:cNvPr>
          <p:cNvPicPr>
            <a:picLocks noChangeAspect="1" noChangeArrowheads="1"/>
          </p:cNvPicPr>
          <p:nvPr/>
        </p:nvPicPr>
        <p:blipFill>
          <a:blip r:embed="rId19" cstate="print"/>
          <a:srcRect/>
          <a:stretch>
            <a:fillRect/>
          </a:stretch>
        </p:blipFill>
        <p:spPr bwMode="auto">
          <a:xfrm>
            <a:off x="7213600" y="2914650"/>
            <a:ext cx="1000125" cy="666750"/>
          </a:xfrm>
          <a:prstGeom prst="rect">
            <a:avLst/>
          </a:prstGeom>
          <a:noFill/>
          <a:ln w="9525">
            <a:noFill/>
            <a:miter lim="800000"/>
            <a:headEnd/>
            <a:tailEnd/>
          </a:ln>
        </p:spPr>
      </p:pic>
      <p:grpSp>
        <p:nvGrpSpPr>
          <p:cNvPr id="2" name="Group 44"/>
          <p:cNvGrpSpPr>
            <a:grpSpLocks/>
          </p:cNvGrpSpPr>
          <p:nvPr/>
        </p:nvGrpSpPr>
        <p:grpSpPr bwMode="auto">
          <a:xfrm>
            <a:off x="3995738" y="4941888"/>
            <a:ext cx="1106487" cy="939800"/>
            <a:chOff x="1292" y="2976"/>
            <a:chExt cx="1005" cy="790"/>
          </a:xfrm>
        </p:grpSpPr>
        <p:pic>
          <p:nvPicPr>
            <p:cNvPr id="51223" name="Picture 45"/>
            <p:cNvPicPr>
              <a:picLocks noChangeAspect="1" noChangeArrowheads="1"/>
            </p:cNvPicPr>
            <p:nvPr/>
          </p:nvPicPr>
          <p:blipFill>
            <a:blip r:embed="rId20" cstate="print"/>
            <a:srcRect/>
            <a:stretch>
              <a:fillRect/>
            </a:stretch>
          </p:blipFill>
          <p:spPr bwMode="auto">
            <a:xfrm>
              <a:off x="1292" y="2976"/>
              <a:ext cx="888" cy="618"/>
            </a:xfrm>
            <a:prstGeom prst="rect">
              <a:avLst/>
            </a:prstGeom>
            <a:noFill/>
            <a:ln w="9525">
              <a:noFill/>
              <a:miter lim="800000"/>
              <a:headEnd/>
              <a:tailEnd/>
            </a:ln>
          </p:spPr>
        </p:pic>
        <p:sp>
          <p:nvSpPr>
            <p:cNvPr id="51224" name="Text Box 46"/>
            <p:cNvSpPr txBox="1">
              <a:spLocks noChangeArrowheads="1"/>
            </p:cNvSpPr>
            <p:nvPr/>
          </p:nvSpPr>
          <p:spPr bwMode="auto">
            <a:xfrm>
              <a:off x="1474" y="3510"/>
              <a:ext cx="823" cy="256"/>
            </a:xfrm>
            <a:prstGeom prst="rect">
              <a:avLst/>
            </a:prstGeom>
            <a:noFill/>
            <a:ln w="9525">
              <a:noFill/>
              <a:miter lim="800000"/>
              <a:headEnd/>
              <a:tailEnd/>
            </a:ln>
          </p:spPr>
          <p:txBody>
            <a:bodyPr wrap="none">
              <a:spAutoFit/>
            </a:bodyPr>
            <a:lstStyle/>
            <a:p>
              <a:r>
                <a:rPr lang="en-US" sz="1400" b="0"/>
                <a:t>Poli-USP</a:t>
              </a:r>
            </a:p>
          </p:txBody>
        </p:sp>
      </p:grpSp>
      <p:pic>
        <p:nvPicPr>
          <p:cNvPr id="80898" name="Picture 2"/>
          <p:cNvPicPr>
            <a:picLocks noChangeAspect="1" noChangeArrowheads="1"/>
          </p:cNvPicPr>
          <p:nvPr/>
        </p:nvPicPr>
        <p:blipFill>
          <a:blip r:embed="rId21" cstate="print"/>
          <a:srcRect/>
          <a:stretch>
            <a:fillRect/>
          </a:stretch>
        </p:blipFill>
        <p:spPr bwMode="auto">
          <a:xfrm>
            <a:off x="2195736" y="3429000"/>
            <a:ext cx="2589147" cy="576674"/>
          </a:xfrm>
          <a:prstGeom prst="rect">
            <a:avLst/>
          </a:prstGeom>
          <a:noFill/>
          <a:ln w="9525">
            <a:noFill/>
            <a:miter lim="800000"/>
            <a:headEnd/>
            <a:tailEnd/>
          </a:ln>
        </p:spPr>
      </p:pic>
      <p:pic>
        <p:nvPicPr>
          <p:cNvPr id="80899" name="Picture 3"/>
          <p:cNvPicPr>
            <a:picLocks noChangeAspect="1" noChangeArrowheads="1"/>
          </p:cNvPicPr>
          <p:nvPr/>
        </p:nvPicPr>
        <p:blipFill>
          <a:blip r:embed="rId22" cstate="print">
            <a:clrChange>
              <a:clrFrom>
                <a:srgbClr val="FFFFFF"/>
              </a:clrFrom>
              <a:clrTo>
                <a:srgbClr val="FFFFFF">
                  <a:alpha val="0"/>
                </a:srgbClr>
              </a:clrTo>
            </a:clrChange>
          </a:blip>
          <a:srcRect r="36733"/>
          <a:stretch>
            <a:fillRect/>
          </a:stretch>
        </p:blipFill>
        <p:spPr bwMode="auto">
          <a:xfrm>
            <a:off x="1979613" y="2700338"/>
            <a:ext cx="2272067" cy="597214"/>
          </a:xfrm>
          <a:prstGeom prst="rect">
            <a:avLst/>
          </a:prstGeom>
          <a:noFill/>
          <a:ln w="9525">
            <a:noFill/>
            <a:miter lim="800000"/>
            <a:headEnd/>
            <a:tailEnd/>
          </a:ln>
        </p:spPr>
      </p:pic>
      <p:pic>
        <p:nvPicPr>
          <p:cNvPr id="26" name="Picture 2" descr="C:\Users\Dominique\Google Drive\NRI\IST_ppt_EN\imagens\image001.png"/>
          <p:cNvPicPr>
            <a:picLocks noChangeAspect="1" noChangeArrowheads="1"/>
          </p:cNvPicPr>
          <p:nvPr/>
        </p:nvPicPr>
        <p:blipFill>
          <a:blip r:embed="rId23" cstate="print"/>
          <a:srcRect/>
          <a:stretch>
            <a:fillRect/>
          </a:stretch>
        </p:blipFill>
        <p:spPr bwMode="auto">
          <a:xfrm>
            <a:off x="3491880" y="1644965"/>
            <a:ext cx="1368152" cy="809723"/>
          </a:xfrm>
          <a:prstGeom prst="rect">
            <a:avLst/>
          </a:prstGeom>
          <a:noFill/>
        </p:spPr>
      </p:pic>
      <p:pic>
        <p:nvPicPr>
          <p:cNvPr id="27" name="Picture 8" descr="Home"/>
          <p:cNvPicPr>
            <a:picLocks noChangeAspect="1" noChangeArrowheads="1"/>
          </p:cNvPicPr>
          <p:nvPr/>
        </p:nvPicPr>
        <p:blipFill>
          <a:blip r:embed="rId24" cstate="print"/>
          <a:srcRect r="46948" b="-11175"/>
          <a:stretch>
            <a:fillRect/>
          </a:stretch>
        </p:blipFill>
        <p:spPr bwMode="auto">
          <a:xfrm>
            <a:off x="4427984" y="332656"/>
            <a:ext cx="2304256" cy="82294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3"/>
          <p:cNvSpPr>
            <a:spLocks noGrp="1" noChangeArrowheads="1"/>
          </p:cNvSpPr>
          <p:nvPr>
            <p:ph type="body" sz="half" idx="4294967295"/>
          </p:nvPr>
        </p:nvSpPr>
        <p:spPr>
          <a:xfrm>
            <a:off x="467544" y="1706587"/>
            <a:ext cx="4400550" cy="4530725"/>
          </a:xfrm>
          <a:solidFill>
            <a:srgbClr val="FFFFFF">
              <a:alpha val="39999"/>
            </a:srgbClr>
          </a:solidFill>
        </p:spPr>
        <p:txBody>
          <a:bodyPr/>
          <a:lstStyle/>
          <a:p>
            <a:pPr marL="0" indent="0" eaLnBrk="1" hangingPunct="1">
              <a:buNone/>
            </a:pPr>
            <a:r>
              <a:rPr lang="en-US" sz="3200" b="1" dirty="0" smtClean="0">
                <a:solidFill>
                  <a:schemeClr val="accent5"/>
                </a:solidFill>
              </a:rPr>
              <a:t>MIT</a:t>
            </a:r>
            <a:r>
              <a:rPr lang="en-US" sz="3200" b="1" dirty="0" smtClean="0"/>
              <a:t> </a:t>
            </a:r>
          </a:p>
          <a:p>
            <a:pPr marL="0" indent="0" eaLnBrk="1" hangingPunct="1">
              <a:buNone/>
            </a:pPr>
            <a:r>
              <a:rPr lang="en-US" sz="2000" dirty="0" smtClean="0"/>
              <a:t>(</a:t>
            </a:r>
            <a:r>
              <a:rPr lang="pt-PT" sz="2000" dirty="0" smtClean="0"/>
              <a:t>Massachusetts Institute of Technology)</a:t>
            </a:r>
            <a:endParaRPr lang="en-US" sz="2000" dirty="0" smtClean="0"/>
          </a:p>
          <a:p>
            <a:pPr marL="0" indent="0" eaLnBrk="1" hangingPunct="1">
              <a:buNone/>
            </a:pPr>
            <a:r>
              <a:rPr lang="en-US" sz="3200" b="1" dirty="0" smtClean="0">
                <a:solidFill>
                  <a:schemeClr val="accent5"/>
                </a:solidFill>
              </a:rPr>
              <a:t>CMU </a:t>
            </a:r>
          </a:p>
          <a:p>
            <a:pPr marL="0" indent="0" eaLnBrk="1" hangingPunct="1">
              <a:buNone/>
            </a:pPr>
            <a:r>
              <a:rPr lang="en-US" sz="2000" dirty="0" smtClean="0"/>
              <a:t>(</a:t>
            </a:r>
            <a:r>
              <a:rPr lang="pt-PT" sz="2000" dirty="0" smtClean="0"/>
              <a:t>Carnegie Mellon University)</a:t>
            </a:r>
            <a:endParaRPr lang="en-US" sz="2000" dirty="0" smtClean="0"/>
          </a:p>
          <a:p>
            <a:pPr marL="0" indent="0" eaLnBrk="1" hangingPunct="1">
              <a:buNone/>
            </a:pPr>
            <a:r>
              <a:rPr lang="en-US" sz="3200" b="1" dirty="0" smtClean="0">
                <a:solidFill>
                  <a:schemeClr val="accent5"/>
                </a:solidFill>
              </a:rPr>
              <a:t>UT/Austin </a:t>
            </a:r>
          </a:p>
          <a:p>
            <a:pPr marL="0" indent="0" eaLnBrk="1" hangingPunct="1">
              <a:buNone/>
            </a:pPr>
            <a:r>
              <a:rPr lang="en-US" sz="2000" dirty="0" smtClean="0"/>
              <a:t>(</a:t>
            </a:r>
            <a:r>
              <a:rPr lang="pt-PT" sz="2000" dirty="0" smtClean="0"/>
              <a:t>University of Texas at Austin)</a:t>
            </a:r>
            <a:endParaRPr lang="en-US" sz="2000" dirty="0" smtClean="0"/>
          </a:p>
          <a:p>
            <a:pPr marL="0" indent="0" eaLnBrk="1" hangingPunct="1">
              <a:buNone/>
            </a:pPr>
            <a:r>
              <a:rPr lang="en-US" sz="3200" b="1" dirty="0" smtClean="0">
                <a:solidFill>
                  <a:schemeClr val="accent5"/>
                </a:solidFill>
              </a:rPr>
              <a:t>EPFL </a:t>
            </a:r>
          </a:p>
          <a:p>
            <a:pPr marL="0" indent="0" eaLnBrk="1" hangingPunct="1">
              <a:buNone/>
            </a:pPr>
            <a:r>
              <a:rPr lang="en-US" sz="2000" dirty="0" smtClean="0"/>
              <a:t>(</a:t>
            </a:r>
            <a:r>
              <a:rPr lang="pt-PT" sz="2000" dirty="0" smtClean="0"/>
              <a:t>Ecole Polytechnique Federale de Lausanne)</a:t>
            </a:r>
            <a:endParaRPr lang="en-US" sz="2000" dirty="0" smtClean="0"/>
          </a:p>
        </p:txBody>
      </p:sp>
      <p:sp>
        <p:nvSpPr>
          <p:cNvPr id="57349" name="Rectangle 8"/>
          <p:cNvSpPr>
            <a:spLocks noGrp="1" noChangeArrowheads="1"/>
          </p:cNvSpPr>
          <p:nvPr>
            <p:ph type="body" sz="half" idx="4294967295"/>
          </p:nvPr>
        </p:nvSpPr>
        <p:spPr>
          <a:xfrm>
            <a:off x="5097785" y="1628800"/>
            <a:ext cx="3722687" cy="4530725"/>
          </a:xfrm>
          <a:solidFill>
            <a:srgbClr val="FFFFFF">
              <a:alpha val="39999"/>
            </a:srgbClr>
          </a:solidFill>
        </p:spPr>
        <p:txBody>
          <a:bodyPr>
            <a:normAutofit lnSpcReduction="10000"/>
          </a:bodyPr>
          <a:lstStyle/>
          <a:p>
            <a:pPr marL="0" indent="0" eaLnBrk="1" hangingPunct="1">
              <a:buNone/>
            </a:pPr>
            <a:r>
              <a:rPr lang="en-US" sz="3200" b="1" dirty="0" smtClean="0">
                <a:solidFill>
                  <a:schemeClr val="accent5"/>
                </a:solidFill>
              </a:rPr>
              <a:t>TIME</a:t>
            </a:r>
            <a:r>
              <a:rPr lang="en-US" sz="2000" dirty="0" smtClean="0">
                <a:solidFill>
                  <a:schemeClr val="accent5"/>
                </a:solidFill>
              </a:rPr>
              <a:t> </a:t>
            </a:r>
          </a:p>
          <a:p>
            <a:pPr marL="0" lvl="1" indent="0" eaLnBrk="1" hangingPunct="1">
              <a:buClr>
                <a:schemeClr val="folHlink"/>
              </a:buClr>
              <a:buSzPct val="90000"/>
              <a:buNone/>
            </a:pPr>
            <a:r>
              <a:rPr lang="en-US" sz="2000" dirty="0" err="1" smtClean="0"/>
              <a:t>Politecnico</a:t>
            </a:r>
            <a:r>
              <a:rPr lang="en-US" sz="2000" dirty="0" smtClean="0"/>
              <a:t> </a:t>
            </a:r>
            <a:r>
              <a:rPr lang="en-US" sz="2000" dirty="0" err="1" smtClean="0"/>
              <a:t>di</a:t>
            </a:r>
            <a:r>
              <a:rPr lang="en-US" sz="2000" dirty="0" smtClean="0"/>
              <a:t> Milano; </a:t>
            </a:r>
            <a:r>
              <a:rPr lang="pt-PT" sz="2000" dirty="0" smtClean="0"/>
              <a:t>Università </a:t>
            </a:r>
            <a:r>
              <a:rPr lang="en-US" sz="2000" dirty="0" err="1" smtClean="0"/>
              <a:t>Padova</a:t>
            </a:r>
            <a:r>
              <a:rPr lang="en-US" sz="2000" dirty="0" smtClean="0"/>
              <a:t>; </a:t>
            </a:r>
            <a:r>
              <a:rPr lang="pt-PT" sz="2000" dirty="0" smtClean="0"/>
              <a:t>Università </a:t>
            </a:r>
            <a:r>
              <a:rPr lang="en-US" sz="2000" dirty="0" smtClean="0"/>
              <a:t>Trento; Moscow; </a:t>
            </a:r>
            <a:r>
              <a:rPr lang="en-US" sz="2000" dirty="0" err="1" smtClean="0"/>
              <a:t>Écoles</a:t>
            </a:r>
            <a:r>
              <a:rPr lang="en-US" sz="2000" dirty="0" smtClean="0"/>
              <a:t> </a:t>
            </a:r>
            <a:r>
              <a:rPr lang="en-US" sz="2000" dirty="0" err="1" smtClean="0"/>
              <a:t>Centrales</a:t>
            </a:r>
            <a:r>
              <a:rPr lang="en-US" sz="2000" dirty="0" smtClean="0"/>
              <a:t> Paris, Lille, Lyon, Nantes.</a:t>
            </a:r>
          </a:p>
          <a:p>
            <a:pPr marL="0" indent="0" eaLnBrk="1" hangingPunct="1">
              <a:buNone/>
            </a:pPr>
            <a:r>
              <a:rPr lang="en-US" sz="3200" b="1" dirty="0" smtClean="0">
                <a:solidFill>
                  <a:schemeClr val="accent5"/>
                </a:solidFill>
              </a:rPr>
              <a:t>CLUSTER</a:t>
            </a:r>
            <a:r>
              <a:rPr lang="en-US" sz="2000" dirty="0" smtClean="0">
                <a:solidFill>
                  <a:schemeClr val="accent5"/>
                </a:solidFill>
              </a:rPr>
              <a:t> </a:t>
            </a:r>
          </a:p>
          <a:p>
            <a:pPr marL="0" lvl="1" indent="0" eaLnBrk="1" hangingPunct="1">
              <a:buClr>
                <a:schemeClr val="folHlink"/>
              </a:buClr>
              <a:buSzPct val="90000"/>
              <a:buNone/>
            </a:pPr>
            <a:r>
              <a:rPr lang="en-US" sz="2000" dirty="0" smtClean="0"/>
              <a:t>KTH (Sweden), UPC (Spain), AALTO (Finland), </a:t>
            </a:r>
            <a:r>
              <a:rPr lang="en-US" sz="2000" dirty="0" err="1" smtClean="0"/>
              <a:t>UCLouvain</a:t>
            </a:r>
            <a:r>
              <a:rPr lang="en-US" sz="2000" dirty="0" smtClean="0"/>
              <a:t> (BE)</a:t>
            </a:r>
          </a:p>
          <a:p>
            <a:pPr marL="0" lvl="1" indent="0" eaLnBrk="1" hangingPunct="1">
              <a:buClr>
                <a:schemeClr val="folHlink"/>
              </a:buClr>
              <a:buSzPct val="90000"/>
              <a:buNone/>
            </a:pPr>
            <a:endParaRPr lang="en-US" sz="2000" dirty="0" smtClean="0"/>
          </a:p>
          <a:p>
            <a:pPr marL="0" indent="0">
              <a:buNone/>
            </a:pPr>
            <a:r>
              <a:rPr lang="en-US" b="1" dirty="0" smtClean="0">
                <a:solidFill>
                  <a:schemeClr val="accent5"/>
                </a:solidFill>
              </a:rPr>
              <a:t>and MORE …..</a:t>
            </a:r>
            <a:endParaRPr lang="en-US" sz="2000" dirty="0" smtClean="0">
              <a:solidFill>
                <a:schemeClr val="accent5"/>
              </a:solidFill>
            </a:endParaRPr>
          </a:p>
          <a:p>
            <a:pPr marL="0" lvl="1" indent="0">
              <a:buClr>
                <a:schemeClr val="folHlink"/>
              </a:buClr>
              <a:buSzPct val="90000"/>
              <a:buNone/>
            </a:pPr>
            <a:r>
              <a:rPr lang="pt-PT" sz="2000" dirty="0" smtClean="0"/>
              <a:t>Universidade de São Paulo, TUDelf, SupAero, UFRJ, UniCAMP, </a:t>
            </a:r>
          </a:p>
        </p:txBody>
      </p:sp>
      <p:sp>
        <p:nvSpPr>
          <p:cNvPr id="57350" name="Rectangle 9"/>
          <p:cNvSpPr>
            <a:spLocks noChangeArrowheads="1"/>
          </p:cNvSpPr>
          <p:nvPr/>
        </p:nvSpPr>
        <p:spPr bwMode="auto">
          <a:xfrm>
            <a:off x="251520" y="6357938"/>
            <a:ext cx="4611647" cy="307777"/>
          </a:xfrm>
          <a:prstGeom prst="rect">
            <a:avLst/>
          </a:prstGeom>
          <a:noFill/>
          <a:ln w="38100" algn="ctr">
            <a:noFill/>
            <a:miter lim="800000"/>
            <a:headEnd/>
            <a:tailEnd/>
          </a:ln>
        </p:spPr>
        <p:txBody>
          <a:bodyPr wrap="none">
            <a:spAutoFit/>
          </a:bodyPr>
          <a:lstStyle/>
          <a:p>
            <a:pPr algn="l"/>
            <a:r>
              <a:rPr lang="en-US" sz="1400" i="1" dirty="0">
                <a:solidFill>
                  <a:srgbClr val="45556A"/>
                </a:solidFill>
              </a:rPr>
              <a:t>“Joint”:  understood as joint, </a:t>
            </a:r>
            <a:r>
              <a:rPr lang="en-US" sz="1400" i="1" dirty="0" smtClean="0">
                <a:solidFill>
                  <a:srgbClr val="45556A"/>
                </a:solidFill>
              </a:rPr>
              <a:t>dual/double </a:t>
            </a:r>
            <a:r>
              <a:rPr lang="en-US" sz="1400" i="1" dirty="0">
                <a:solidFill>
                  <a:srgbClr val="45556A"/>
                </a:solidFill>
              </a:rPr>
              <a:t>or in collaboration.</a:t>
            </a:r>
            <a:endParaRPr lang="en-US" sz="1400" b="0" i="1" dirty="0">
              <a:solidFill>
                <a:srgbClr val="45556A"/>
              </a:solidFill>
            </a:endParaRPr>
          </a:p>
        </p:txBody>
      </p:sp>
      <p:grpSp>
        <p:nvGrpSpPr>
          <p:cNvPr id="7" name="Group 9"/>
          <p:cNvGrpSpPr/>
          <p:nvPr/>
        </p:nvGrpSpPr>
        <p:grpSpPr>
          <a:xfrm>
            <a:off x="5148064" y="442764"/>
            <a:ext cx="3456384" cy="792088"/>
            <a:chOff x="4303170" y="471701"/>
            <a:chExt cx="4733326" cy="584775"/>
          </a:xfrm>
        </p:grpSpPr>
        <p:sp>
          <p:nvSpPr>
            <p:cNvPr id="8" name="Rounded Rectangle 7"/>
            <p:cNvSpPr/>
            <p:nvPr/>
          </p:nvSpPr>
          <p:spPr>
            <a:xfrm>
              <a:off x="4303170" y="476672"/>
              <a:ext cx="4733326"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Box 8"/>
            <p:cNvSpPr txBox="1"/>
            <p:nvPr/>
          </p:nvSpPr>
          <p:spPr>
            <a:xfrm>
              <a:off x="4303170" y="471701"/>
              <a:ext cx="4624514" cy="584775"/>
            </a:xfrm>
            <a:prstGeom prst="rect">
              <a:avLst/>
            </a:prstGeom>
            <a:noFill/>
          </p:spPr>
          <p:txBody>
            <a:bodyPr wrap="square" rtlCol="0">
              <a:spAutoFit/>
            </a:bodyPr>
            <a:lstStyle/>
            <a:p>
              <a:pPr algn="r"/>
              <a:r>
                <a:rPr lang="pt-PT" sz="3200" b="1" i="1" dirty="0" smtClean="0">
                  <a:solidFill>
                    <a:schemeClr val="bg1"/>
                  </a:solidFill>
                  <a:effectLst>
                    <a:outerShdw blurRad="38100" dist="38100" dir="2700000" algn="tl">
                      <a:srgbClr val="000000">
                        <a:alpha val="43137"/>
                      </a:srgbClr>
                    </a:outerShdw>
                  </a:effectLst>
                </a:rPr>
                <a:t>Joint Degrees*</a:t>
              </a:r>
              <a:endParaRPr lang="pt-PT" sz="3200" b="1" i="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51521" y="260648"/>
            <a:ext cx="2520280" cy="582252"/>
          </a:xfrm>
          <a:prstGeom prst="rect">
            <a:avLst/>
          </a:prstGeom>
          <a:noFill/>
          <a:ln w="9525">
            <a:noFill/>
            <a:miter lim="800000"/>
            <a:headEnd/>
            <a:tailEnd/>
          </a:ln>
        </p:spPr>
      </p:pic>
      <p:pic>
        <p:nvPicPr>
          <p:cNvPr id="21506" name="Picture 2" descr="http://100.ist.utl.pt/img/momentos-1911-00.png"/>
          <p:cNvPicPr>
            <a:picLocks noChangeAspect="1" noChangeArrowheads="1"/>
          </p:cNvPicPr>
          <p:nvPr/>
        </p:nvPicPr>
        <p:blipFill>
          <a:blip r:embed="rId4" cstate="print"/>
          <a:srcRect/>
          <a:stretch>
            <a:fillRect/>
          </a:stretch>
        </p:blipFill>
        <p:spPr bwMode="auto">
          <a:xfrm>
            <a:off x="408831" y="1916832"/>
            <a:ext cx="2867025" cy="2867025"/>
          </a:xfrm>
          <a:prstGeom prst="rect">
            <a:avLst/>
          </a:prstGeom>
          <a:noFill/>
        </p:spPr>
      </p:pic>
      <p:sp>
        <p:nvSpPr>
          <p:cNvPr id="5" name="Rectangle 7"/>
          <p:cNvSpPr>
            <a:spLocks noChangeArrowheads="1"/>
          </p:cNvSpPr>
          <p:nvPr/>
        </p:nvSpPr>
        <p:spPr bwMode="auto">
          <a:xfrm>
            <a:off x="3635896" y="1916832"/>
            <a:ext cx="5040560" cy="2677656"/>
          </a:xfrm>
          <a:prstGeom prst="rect">
            <a:avLst/>
          </a:prstGeom>
          <a:noFill/>
          <a:ln w="9525" algn="ctr">
            <a:noFill/>
            <a:miter lim="800000"/>
            <a:headEnd/>
            <a:tailEnd/>
          </a:ln>
        </p:spPr>
        <p:txBody>
          <a:bodyPr wrap="square">
            <a:spAutoFit/>
          </a:bodyPr>
          <a:lstStyle/>
          <a:p>
            <a:pPr algn="just"/>
            <a:r>
              <a:rPr lang="en-GB" sz="2400" i="1" dirty="0">
                <a:solidFill>
                  <a:srgbClr val="2C3644"/>
                </a:solidFill>
              </a:rPr>
              <a:t>INSTITUTO SUPERIOR TÉCNICO</a:t>
            </a:r>
            <a:r>
              <a:rPr lang="en-GB" sz="2400" b="0" i="1" dirty="0">
                <a:solidFill>
                  <a:srgbClr val="2C3644"/>
                </a:solidFill>
              </a:rPr>
              <a:t> was established with the objective of providing the country with Engineers with know-how and the necessary skills to succeed in their professional lives, while simultaneously contributing to the economic development of </a:t>
            </a:r>
            <a:r>
              <a:rPr lang="en-GB" sz="2400" i="1" dirty="0" smtClean="0">
                <a:solidFill>
                  <a:srgbClr val="2C3644"/>
                </a:solidFill>
              </a:rPr>
              <a:t>Portugal.</a:t>
            </a:r>
            <a:endParaRPr lang="en-GB" sz="2400" b="0" i="1" dirty="0">
              <a:solidFill>
                <a:srgbClr val="2C3644"/>
              </a:solidFill>
            </a:endParaRPr>
          </a:p>
        </p:txBody>
      </p:sp>
      <p:sp>
        <p:nvSpPr>
          <p:cNvPr id="6" name="Rectangle 5"/>
          <p:cNvSpPr>
            <a:spLocks noChangeArrowheads="1"/>
          </p:cNvSpPr>
          <p:nvPr/>
        </p:nvSpPr>
        <p:spPr bwMode="auto">
          <a:xfrm>
            <a:off x="5364088" y="5229200"/>
            <a:ext cx="3251200" cy="707886"/>
          </a:xfrm>
          <a:prstGeom prst="rect">
            <a:avLst/>
          </a:prstGeom>
          <a:noFill/>
          <a:ln w="9525" algn="ctr">
            <a:noFill/>
            <a:miter lim="800000"/>
            <a:headEnd/>
            <a:tailEnd/>
          </a:ln>
        </p:spPr>
        <p:txBody>
          <a:bodyPr>
            <a:spAutoFit/>
          </a:bodyPr>
          <a:lstStyle/>
          <a:p>
            <a:pPr algn="r"/>
            <a:r>
              <a:rPr lang="en-GB" sz="2000" b="1" dirty="0">
                <a:solidFill>
                  <a:srgbClr val="2C3644"/>
                </a:solidFill>
              </a:rPr>
              <a:t>Alfredo </a:t>
            </a:r>
            <a:r>
              <a:rPr lang="en-GB" sz="2000" b="1" dirty="0" err="1">
                <a:solidFill>
                  <a:srgbClr val="2C3644"/>
                </a:solidFill>
              </a:rPr>
              <a:t>Bensaúde</a:t>
            </a:r>
            <a:endParaRPr lang="en-GB" sz="2000" b="1" dirty="0">
              <a:solidFill>
                <a:srgbClr val="2C3644"/>
              </a:solidFill>
            </a:endParaRPr>
          </a:p>
          <a:p>
            <a:pPr algn="r"/>
            <a:r>
              <a:rPr lang="en-GB" sz="2000" b="0" i="1" dirty="0">
                <a:solidFill>
                  <a:srgbClr val="2C3644"/>
                </a:solidFill>
              </a:rPr>
              <a:t>First Director of IST, 1911</a:t>
            </a:r>
            <a:endParaRPr lang="en-US" sz="2000" b="0" i="1" dirty="0">
              <a:solidFill>
                <a:srgbClr val="2C3644"/>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356350"/>
            <a:ext cx="2133600" cy="365125"/>
          </a:xfrm>
        </p:spPr>
        <p:txBody>
          <a:bodyPr/>
          <a:lstStyle/>
          <a:p>
            <a:pPr>
              <a:defRPr/>
            </a:pPr>
            <a:fld id="{EB64D475-23FD-430B-BB26-9086FDBCBE64}" type="slidenum">
              <a:rPr lang="en-US" smtClean="0"/>
              <a:pPr>
                <a:defRPr/>
              </a:pPr>
              <a:t>20</a:t>
            </a:fld>
            <a:endParaRPr lang="en-US"/>
          </a:p>
        </p:txBody>
      </p:sp>
      <p:pic>
        <p:nvPicPr>
          <p:cNvPr id="80898" name="Picture 2"/>
          <p:cNvPicPr>
            <a:picLocks noChangeAspect="1" noChangeArrowheads="1"/>
          </p:cNvPicPr>
          <p:nvPr/>
        </p:nvPicPr>
        <p:blipFill>
          <a:blip r:embed="rId2" cstate="print"/>
          <a:srcRect/>
          <a:stretch>
            <a:fillRect/>
          </a:stretch>
        </p:blipFill>
        <p:spPr bwMode="auto">
          <a:xfrm>
            <a:off x="3600688" y="3749041"/>
            <a:ext cx="5543312" cy="3064510"/>
          </a:xfrm>
          <a:prstGeom prst="rect">
            <a:avLst/>
          </a:prstGeom>
          <a:noFill/>
          <a:ln w="9525">
            <a:noFill/>
            <a:miter lim="800000"/>
            <a:headEnd/>
            <a:tailEnd/>
          </a:ln>
        </p:spPr>
      </p:pic>
      <p:sp>
        <p:nvSpPr>
          <p:cNvPr id="6" name="Rectangle 9"/>
          <p:cNvSpPr txBox="1">
            <a:spLocks noChangeArrowheads="1"/>
          </p:cNvSpPr>
          <p:nvPr/>
        </p:nvSpPr>
        <p:spPr bwMode="auto">
          <a:xfrm>
            <a:off x="390598" y="612366"/>
            <a:ext cx="8513686" cy="919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6195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2060"/>
                </a:solidFill>
                <a:effectLst/>
                <a:uLnTx/>
                <a:uFillTx/>
                <a:latin typeface="+mj-lt"/>
                <a:ea typeface="+mj-ea"/>
                <a:cs typeface="+mj-cs"/>
              </a:rPr>
              <a:t>Sino-</a:t>
            </a:r>
            <a:r>
              <a:rPr lang="en-US" sz="3200" kern="0" dirty="0" smtClean="0">
                <a:solidFill>
                  <a:srgbClr val="002060"/>
                </a:solidFill>
                <a:latin typeface="+mj-lt"/>
                <a:ea typeface="+mj-ea"/>
                <a:cs typeface="+mj-cs"/>
              </a:rPr>
              <a:t>E</a:t>
            </a:r>
            <a:r>
              <a:rPr kumimoji="0" lang="en-US" sz="3200" b="1" i="0" u="none" strike="noStrike" kern="0" cap="none" spc="0" normalizeH="0" baseline="0" noProof="0" dirty="0" err="1" smtClean="0">
                <a:ln>
                  <a:noFill/>
                </a:ln>
                <a:solidFill>
                  <a:srgbClr val="002060"/>
                </a:solidFill>
                <a:effectLst/>
                <a:uLnTx/>
                <a:uFillTx/>
                <a:latin typeface="+mj-lt"/>
                <a:ea typeface="+mj-ea"/>
                <a:cs typeface="+mj-cs"/>
              </a:rPr>
              <a:t>uropean</a:t>
            </a:r>
            <a:r>
              <a:rPr kumimoji="0" lang="en-US" sz="3200" b="1" i="0" u="none" strike="noStrike" kern="0" cap="none" spc="0" normalizeH="0" baseline="0" noProof="0" dirty="0" smtClean="0">
                <a:ln>
                  <a:noFill/>
                </a:ln>
                <a:solidFill>
                  <a:srgbClr val="002060"/>
                </a:solidFill>
                <a:effectLst/>
                <a:uLnTx/>
                <a:uFillTx/>
                <a:latin typeface="+mj-lt"/>
                <a:ea typeface="+mj-ea"/>
                <a:cs typeface="+mj-cs"/>
              </a:rPr>
              <a:t> </a:t>
            </a:r>
            <a:r>
              <a:rPr kumimoji="0" lang="en-US" sz="2400" b="1" i="0" u="none" strike="noStrike" kern="0" cap="none" spc="0" normalizeH="0" baseline="0" noProof="0" dirty="0" smtClean="0">
                <a:ln>
                  <a:noFill/>
                </a:ln>
                <a:solidFill>
                  <a:srgbClr val="002060"/>
                </a:solidFill>
                <a:effectLst/>
                <a:uLnTx/>
                <a:uFillTx/>
                <a:latin typeface="+mj-lt"/>
                <a:ea typeface="+mj-ea"/>
                <a:cs typeface="+mj-cs"/>
              </a:rPr>
              <a:t>Engineering</a:t>
            </a:r>
            <a:r>
              <a:rPr kumimoji="0" lang="en-US" sz="2400" b="1" i="0" u="none" strike="noStrike" kern="0" cap="none" spc="0" normalizeH="0" noProof="0" dirty="0" smtClean="0">
                <a:ln>
                  <a:noFill/>
                </a:ln>
                <a:solidFill>
                  <a:srgbClr val="002060"/>
                </a:solidFill>
                <a:effectLst/>
                <a:uLnTx/>
                <a:uFillTx/>
                <a:latin typeface="+mj-lt"/>
                <a:ea typeface="+mj-ea"/>
                <a:cs typeface="+mj-cs"/>
              </a:rPr>
              <a:t> Education Platform</a:t>
            </a:r>
            <a:endParaRPr kumimoji="0" lang="en-US" sz="3200" b="1" i="0" u="none" strike="noStrike" kern="0" cap="none" spc="0" normalizeH="0" baseline="0" noProof="0" dirty="0" smtClean="0">
              <a:ln>
                <a:noFill/>
              </a:ln>
              <a:solidFill>
                <a:srgbClr val="002060"/>
              </a:solidFill>
              <a:effectLst/>
              <a:uLnTx/>
              <a:uFillTx/>
              <a:latin typeface="+mj-lt"/>
              <a:ea typeface="+mj-ea"/>
              <a:cs typeface="+mj-cs"/>
            </a:endParaRPr>
          </a:p>
        </p:txBody>
      </p:sp>
      <p:sp>
        <p:nvSpPr>
          <p:cNvPr id="7" name="Rectangle 6"/>
          <p:cNvSpPr/>
          <p:nvPr/>
        </p:nvSpPr>
        <p:spPr>
          <a:xfrm>
            <a:off x="4332284" y="1748901"/>
            <a:ext cx="4572000" cy="1846659"/>
          </a:xfrm>
          <a:prstGeom prst="rect">
            <a:avLst/>
          </a:prstGeom>
        </p:spPr>
        <p:txBody>
          <a:bodyPr>
            <a:spAutoFit/>
          </a:bodyPr>
          <a:lstStyle/>
          <a:p>
            <a:pPr algn="l"/>
            <a:r>
              <a:rPr lang="en-GB" dirty="0" smtClean="0">
                <a:solidFill>
                  <a:srgbClr val="002060"/>
                </a:solidFill>
                <a:latin typeface="+mn-lt"/>
              </a:rPr>
              <a:t>CLUSTER</a:t>
            </a:r>
            <a:r>
              <a:rPr lang="en-GB" dirty="0" smtClean="0">
                <a:latin typeface="+mn-lt"/>
              </a:rPr>
              <a:t/>
            </a:r>
            <a:br>
              <a:rPr lang="en-GB" dirty="0" smtClean="0">
                <a:latin typeface="+mn-lt"/>
              </a:rPr>
            </a:br>
            <a:r>
              <a:rPr lang="en-GB" sz="1400" b="0" dirty="0" smtClean="0">
                <a:latin typeface="+mn-lt"/>
                <a:ea typeface="Verdana" pitchFamily="34" charset="0"/>
                <a:cs typeface="Verdana" pitchFamily="34" charset="0"/>
              </a:rPr>
              <a:t>KTH, Stockholm, Sweden, Aalto University Helsinki, </a:t>
            </a:r>
          </a:p>
          <a:p>
            <a:pPr algn="l"/>
            <a:r>
              <a:rPr lang="en-GB" sz="1400" b="0" dirty="0" err="1" smtClean="0">
                <a:latin typeface="+mn-lt"/>
                <a:ea typeface="Verdana" pitchFamily="34" charset="0"/>
                <a:cs typeface="Verdana" pitchFamily="34" charset="0"/>
              </a:rPr>
              <a:t>TUe</a:t>
            </a:r>
            <a:r>
              <a:rPr lang="en-GB" sz="1400" b="0" dirty="0" smtClean="0">
                <a:latin typeface="+mn-lt"/>
                <a:ea typeface="Verdana" pitchFamily="34" charset="0"/>
                <a:cs typeface="Verdana" pitchFamily="34" charset="0"/>
              </a:rPr>
              <a:t>, the Netherlands,  EPFL, Switzerland, </a:t>
            </a:r>
          </a:p>
          <a:p>
            <a:pPr algn="l"/>
            <a:r>
              <a:rPr lang="en-GB" sz="1400" b="0" dirty="0" smtClean="0">
                <a:latin typeface="+mn-lt"/>
                <a:ea typeface="Verdana" pitchFamily="34" charset="0"/>
                <a:cs typeface="Verdana" pitchFamily="34" charset="0"/>
              </a:rPr>
              <a:t>Grenoble INP,  </a:t>
            </a:r>
            <a:r>
              <a:rPr lang="en-GB" sz="1400" b="0" dirty="0" err="1" smtClean="0">
                <a:latin typeface="+mn-lt"/>
                <a:ea typeface="Verdana" pitchFamily="34" charset="0"/>
                <a:cs typeface="Verdana" pitchFamily="34" charset="0"/>
              </a:rPr>
              <a:t>Polito</a:t>
            </a:r>
            <a:r>
              <a:rPr lang="en-GB" sz="1400" b="0" dirty="0" smtClean="0">
                <a:latin typeface="+mn-lt"/>
                <a:ea typeface="Verdana" pitchFamily="34" charset="0"/>
                <a:cs typeface="Verdana" pitchFamily="34" charset="0"/>
              </a:rPr>
              <a:t>, Italy,</a:t>
            </a:r>
          </a:p>
          <a:p>
            <a:pPr algn="l"/>
            <a:r>
              <a:rPr lang="en-GB" sz="1400" b="0" dirty="0" smtClean="0">
                <a:latin typeface="+mn-lt"/>
                <a:ea typeface="Verdana" pitchFamily="34" charset="0"/>
                <a:cs typeface="Verdana" pitchFamily="34" charset="0"/>
              </a:rPr>
              <a:t>KIT, Germany, TU-Darmstadt, Germany</a:t>
            </a:r>
          </a:p>
          <a:p>
            <a:pPr algn="l"/>
            <a:r>
              <a:rPr lang="en-GB" sz="1400" b="0" dirty="0" smtClean="0">
                <a:latin typeface="+mn-lt"/>
                <a:ea typeface="Verdana" pitchFamily="34" charset="0"/>
                <a:cs typeface="Verdana" pitchFamily="34" charset="0"/>
              </a:rPr>
              <a:t>UC Louvain/KU Leuven </a:t>
            </a:r>
          </a:p>
          <a:p>
            <a:pPr algn="l"/>
            <a:r>
              <a:rPr lang="en-GB" sz="1400" b="0" dirty="0" smtClean="0">
                <a:latin typeface="+mn-lt"/>
                <a:ea typeface="Verdana" pitchFamily="34" charset="0"/>
                <a:cs typeface="Verdana" pitchFamily="34" charset="0"/>
              </a:rPr>
              <a:t>Trinity College Dublin, </a:t>
            </a:r>
            <a:r>
              <a:rPr lang="en-GB" sz="1400" b="0" dirty="0" err="1" smtClean="0">
                <a:latin typeface="+mn-lt"/>
                <a:ea typeface="Verdana" pitchFamily="34" charset="0"/>
                <a:cs typeface="Verdana" pitchFamily="34" charset="0"/>
              </a:rPr>
              <a:t>UPCatalonia</a:t>
            </a:r>
            <a:r>
              <a:rPr lang="en-GB" sz="1400" b="0" dirty="0" smtClean="0">
                <a:latin typeface="+mn-lt"/>
                <a:ea typeface="Verdana" pitchFamily="34" charset="0"/>
                <a:cs typeface="Verdana" pitchFamily="34" charset="0"/>
              </a:rPr>
              <a:t>, Spain,</a:t>
            </a:r>
          </a:p>
          <a:p>
            <a:pPr algn="l"/>
            <a:r>
              <a:rPr lang="en-GB" sz="1400" b="0" dirty="0" smtClean="0">
                <a:latin typeface="+mn-lt"/>
                <a:ea typeface="Verdana" pitchFamily="34" charset="0"/>
                <a:cs typeface="Verdana" pitchFamily="34" charset="0"/>
              </a:rPr>
              <a:t>IST Lisbon, Portugal.</a:t>
            </a:r>
            <a:endParaRPr lang="en-GB" sz="1400" b="0" dirty="0">
              <a:latin typeface="+mn-lt"/>
              <a:ea typeface="Verdana" pitchFamily="34" charset="0"/>
              <a:cs typeface="Verdana" pitchFamily="34" charset="0"/>
            </a:endParaRPr>
          </a:p>
        </p:txBody>
      </p:sp>
      <p:sp>
        <p:nvSpPr>
          <p:cNvPr id="8" name="Rectangle 7"/>
          <p:cNvSpPr/>
          <p:nvPr/>
        </p:nvSpPr>
        <p:spPr>
          <a:xfrm>
            <a:off x="532641" y="1775956"/>
            <a:ext cx="3684252" cy="4247317"/>
          </a:xfrm>
          <a:prstGeom prst="rect">
            <a:avLst/>
          </a:prstGeom>
        </p:spPr>
        <p:txBody>
          <a:bodyPr wrap="square">
            <a:spAutoFit/>
          </a:bodyPr>
          <a:lstStyle/>
          <a:p>
            <a:pPr algn="l"/>
            <a:r>
              <a:rPr lang="en-GB" dirty="0" smtClean="0">
                <a:solidFill>
                  <a:srgbClr val="002060"/>
                </a:solidFill>
              </a:rPr>
              <a:t>CHINA</a:t>
            </a:r>
          </a:p>
          <a:p>
            <a:pPr algn="l"/>
            <a:r>
              <a:rPr lang="en-GB" sz="1400" b="0" dirty="0" err="1" smtClean="0"/>
              <a:t>Tongji</a:t>
            </a:r>
            <a:r>
              <a:rPr lang="en-GB" sz="1400" b="0" dirty="0" smtClean="0"/>
              <a:t> U., </a:t>
            </a:r>
          </a:p>
          <a:p>
            <a:pPr algn="l"/>
            <a:r>
              <a:rPr lang="en-GB" sz="1400" b="0" dirty="0" smtClean="0"/>
              <a:t> Harbin Institute of Technology, </a:t>
            </a:r>
            <a:br>
              <a:rPr lang="en-GB" sz="1400" b="0" dirty="0" smtClean="0"/>
            </a:br>
            <a:r>
              <a:rPr lang="en-GB" sz="1400" b="0" dirty="0" smtClean="0"/>
              <a:t>Tianjin U., </a:t>
            </a:r>
          </a:p>
          <a:p>
            <a:pPr algn="l"/>
            <a:r>
              <a:rPr lang="en-GB" sz="1400" b="0" dirty="0" err="1" smtClean="0"/>
              <a:t>Tsinghua</a:t>
            </a:r>
            <a:r>
              <a:rPr lang="en-GB" sz="1400" b="0" dirty="0" smtClean="0"/>
              <a:t> U., </a:t>
            </a:r>
          </a:p>
          <a:p>
            <a:pPr algn="l"/>
            <a:r>
              <a:rPr lang="en-GB" sz="1400" b="0" dirty="0" smtClean="0"/>
              <a:t>Xi’an Jiao Tong, </a:t>
            </a:r>
          </a:p>
          <a:p>
            <a:pPr algn="l"/>
            <a:r>
              <a:rPr lang="en-GB" sz="1400" b="0" dirty="0" smtClean="0"/>
              <a:t>Dalian U. Technology, </a:t>
            </a:r>
          </a:p>
          <a:p>
            <a:pPr algn="l"/>
            <a:r>
              <a:rPr lang="en-GB" sz="1400" b="0" dirty="0" err="1" smtClean="0"/>
              <a:t>Huazhong</a:t>
            </a:r>
            <a:r>
              <a:rPr lang="en-GB" sz="1400" b="0" dirty="0" smtClean="0"/>
              <a:t> U. S&amp;T, </a:t>
            </a:r>
          </a:p>
          <a:p>
            <a:pPr algn="l"/>
            <a:r>
              <a:rPr lang="en-GB" sz="1400" b="0" dirty="0" smtClean="0"/>
              <a:t>Southeast U., </a:t>
            </a:r>
          </a:p>
          <a:p>
            <a:pPr algn="l"/>
            <a:r>
              <a:rPr lang="en-GB" sz="1400" b="0" dirty="0" err="1" smtClean="0"/>
              <a:t>Zhejjiang</a:t>
            </a:r>
            <a:r>
              <a:rPr lang="en-GB" sz="1400" b="0" dirty="0" smtClean="0"/>
              <a:t> U., </a:t>
            </a:r>
            <a:br>
              <a:rPr lang="en-GB" sz="1400" b="0" dirty="0" smtClean="0"/>
            </a:br>
            <a:r>
              <a:rPr lang="en-GB" sz="1400" b="0" dirty="0" smtClean="0"/>
              <a:t>Shanghai </a:t>
            </a:r>
            <a:r>
              <a:rPr lang="en-GB" sz="1400" b="0" dirty="0" err="1" smtClean="0"/>
              <a:t>Jiaotong</a:t>
            </a:r>
            <a:r>
              <a:rPr lang="en-GB" sz="1400" b="0" dirty="0" smtClean="0"/>
              <a:t>, </a:t>
            </a:r>
            <a:br>
              <a:rPr lang="en-GB" sz="1400" b="0" dirty="0" smtClean="0"/>
            </a:br>
            <a:r>
              <a:rPr lang="en-GB" sz="1400" b="0" dirty="0" smtClean="0"/>
              <a:t>South China U. of S&amp;T, </a:t>
            </a:r>
            <a:br>
              <a:rPr lang="en-GB" sz="1400" b="0" dirty="0" smtClean="0"/>
            </a:br>
            <a:r>
              <a:rPr lang="en-GB" sz="1400" b="0" dirty="0" smtClean="0"/>
              <a:t>U. of Science and Technology Beijing, </a:t>
            </a:r>
            <a:br>
              <a:rPr lang="en-GB" sz="1400" b="0" dirty="0" smtClean="0"/>
            </a:br>
            <a:r>
              <a:rPr lang="en-GB" sz="1400" b="0" dirty="0" smtClean="0"/>
              <a:t>Beijing </a:t>
            </a:r>
            <a:r>
              <a:rPr lang="en-GB" sz="1400" b="0" dirty="0" err="1" smtClean="0"/>
              <a:t>Jiatong</a:t>
            </a:r>
            <a:r>
              <a:rPr lang="en-GB" sz="1400" b="0" dirty="0" smtClean="0"/>
              <a:t> U., </a:t>
            </a:r>
          </a:p>
          <a:p>
            <a:pPr algn="l"/>
            <a:r>
              <a:rPr lang="en-GB" sz="1400" b="0" dirty="0" smtClean="0"/>
              <a:t>China U. of Petroleum, </a:t>
            </a:r>
          </a:p>
          <a:p>
            <a:pPr algn="l"/>
            <a:r>
              <a:rPr lang="en-GB" sz="1400" b="0" dirty="0" smtClean="0"/>
              <a:t>China U. of Mining and Technology, </a:t>
            </a:r>
          </a:p>
          <a:p>
            <a:pPr algn="l"/>
            <a:r>
              <a:rPr lang="en-GB" sz="1400" b="0" dirty="0" smtClean="0"/>
              <a:t>Beijing U. of Posts &amp; Telecomm., </a:t>
            </a:r>
          </a:p>
          <a:p>
            <a:pPr algn="l"/>
            <a:r>
              <a:rPr lang="en-GB" sz="1400" b="0" dirty="0" smtClean="0"/>
              <a:t>East China U. Science &amp; </a:t>
            </a:r>
            <a:r>
              <a:rPr lang="en-GB" sz="1400" b="0" dirty="0" err="1" smtClean="0"/>
              <a:t>Techn</a:t>
            </a:r>
            <a:r>
              <a:rPr lang="en-GB" sz="1400" b="0" dirty="0" smtClean="0"/>
              <a:t>.,</a:t>
            </a:r>
            <a:br>
              <a:rPr lang="en-GB" sz="1400" b="0" dirty="0" smtClean="0"/>
            </a:br>
            <a:r>
              <a:rPr lang="en-GB" sz="1400" b="0" dirty="0" smtClean="0"/>
              <a:t>Sichuan University.</a:t>
            </a:r>
            <a:endParaRPr lang="en-GB" sz="1400" b="0" dirty="0"/>
          </a:p>
        </p:txBody>
      </p:sp>
      <p:grpSp>
        <p:nvGrpSpPr>
          <p:cNvPr id="2" name="Group 8"/>
          <p:cNvGrpSpPr/>
          <p:nvPr/>
        </p:nvGrpSpPr>
        <p:grpSpPr>
          <a:xfrm>
            <a:off x="7559824" y="0"/>
            <a:ext cx="1584176" cy="936104"/>
            <a:chOff x="7452320" y="116632"/>
            <a:chExt cx="1584176" cy="936104"/>
          </a:xfrm>
        </p:grpSpPr>
        <p:pic>
          <p:nvPicPr>
            <p:cNvPr id="10" name="Picture 9" descr="Núcleo de Relações Internacionais"/>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9625" r="68460" b="14247"/>
            <a:stretch>
              <a:fillRect/>
            </a:stretch>
          </p:blipFill>
          <p:spPr bwMode="auto">
            <a:xfrm>
              <a:off x="7452320" y="116632"/>
              <a:ext cx="1584176" cy="720080"/>
            </a:xfrm>
            <a:prstGeom prst="rect">
              <a:avLst/>
            </a:prstGeom>
            <a:noFill/>
            <a:ln>
              <a:noFill/>
            </a:ln>
          </p:spPr>
        </p:pic>
        <p:sp>
          <p:nvSpPr>
            <p:cNvPr id="11" name="TextBox 10"/>
            <p:cNvSpPr txBox="1"/>
            <p:nvPr/>
          </p:nvSpPr>
          <p:spPr>
            <a:xfrm>
              <a:off x="7920880" y="652626"/>
              <a:ext cx="936104" cy="400110"/>
            </a:xfrm>
            <a:prstGeom prst="rect">
              <a:avLst/>
            </a:prstGeom>
            <a:noFill/>
          </p:spPr>
          <p:txBody>
            <a:bodyPr wrap="square" rtlCol="0">
              <a:spAutoFit/>
            </a:bodyPr>
            <a:lstStyle/>
            <a:p>
              <a:pPr algn="r"/>
              <a:r>
                <a:rPr lang="en-GB" sz="2000" b="1" dirty="0" smtClean="0">
                  <a:latin typeface="Calibri" pitchFamily="34" charset="0"/>
                  <a:cs typeface="Calibri" pitchFamily="34" charset="0"/>
                </a:rPr>
                <a:t>SEEEP</a:t>
              </a:r>
              <a:endParaRPr lang="en-GB" b="1" dirty="0">
                <a:latin typeface="Calibri" pitchFamily="34" charset="0"/>
                <a:cs typeface="Calibri"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4294967295"/>
          </p:nvPr>
        </p:nvSpPr>
        <p:spPr>
          <a:xfrm>
            <a:off x="451296" y="1556792"/>
            <a:ext cx="3976688" cy="4869160"/>
          </a:xfrm>
        </p:spPr>
        <p:txBody>
          <a:bodyPr>
            <a:noAutofit/>
          </a:bodyPr>
          <a:lstStyle/>
          <a:p>
            <a:pPr eaLnBrk="1" hangingPunct="1">
              <a:lnSpc>
                <a:spcPct val="150000"/>
              </a:lnSpc>
              <a:buNone/>
            </a:pPr>
            <a:r>
              <a:rPr lang="en-US" sz="2000" i="1" dirty="0" smtClean="0"/>
              <a:t>University of Macao, Macao SAR</a:t>
            </a:r>
          </a:p>
          <a:p>
            <a:pPr eaLnBrk="1" hangingPunct="1">
              <a:lnSpc>
                <a:spcPct val="150000"/>
              </a:lnSpc>
              <a:buNone/>
            </a:pPr>
            <a:r>
              <a:rPr lang="en-US" sz="2000" i="1" dirty="0" smtClean="0"/>
              <a:t>Beijing Institute of Technology</a:t>
            </a:r>
          </a:p>
          <a:p>
            <a:pPr eaLnBrk="1" hangingPunct="1">
              <a:lnSpc>
                <a:spcPct val="150000"/>
              </a:lnSpc>
              <a:buNone/>
            </a:pPr>
            <a:r>
              <a:rPr lang="en-US" sz="2000" i="1" dirty="0" err="1" smtClean="0"/>
              <a:t>Tsinghua</a:t>
            </a:r>
            <a:r>
              <a:rPr lang="en-US" sz="2000" i="1" dirty="0" smtClean="0"/>
              <a:t> University</a:t>
            </a:r>
          </a:p>
          <a:p>
            <a:pPr eaLnBrk="1" hangingPunct="1">
              <a:lnSpc>
                <a:spcPct val="150000"/>
              </a:lnSpc>
              <a:buNone/>
            </a:pPr>
            <a:r>
              <a:rPr lang="en-US" sz="2000" i="1" dirty="0" smtClean="0"/>
              <a:t>Zhejiang University</a:t>
            </a:r>
          </a:p>
          <a:p>
            <a:pPr eaLnBrk="1" hangingPunct="1">
              <a:lnSpc>
                <a:spcPct val="150000"/>
              </a:lnSpc>
              <a:buNone/>
            </a:pPr>
            <a:r>
              <a:rPr lang="en-US" sz="2000" i="1" dirty="0" err="1" smtClean="0"/>
              <a:t>Tongji</a:t>
            </a:r>
            <a:r>
              <a:rPr lang="en-US" sz="2000" i="1" dirty="0" smtClean="0"/>
              <a:t> University</a:t>
            </a:r>
          </a:p>
          <a:p>
            <a:pPr eaLnBrk="1" hangingPunct="1">
              <a:lnSpc>
                <a:spcPct val="150000"/>
              </a:lnSpc>
              <a:buNone/>
            </a:pPr>
            <a:r>
              <a:rPr lang="en-US" sz="2000" i="1" dirty="0" smtClean="0"/>
              <a:t>Tianjin University</a:t>
            </a:r>
          </a:p>
          <a:p>
            <a:pPr eaLnBrk="1" hangingPunct="1">
              <a:lnSpc>
                <a:spcPct val="150000"/>
              </a:lnSpc>
              <a:buNone/>
            </a:pPr>
            <a:r>
              <a:rPr lang="en-US" sz="2000" i="1" dirty="0" smtClean="0"/>
              <a:t>Dalian University </a:t>
            </a:r>
          </a:p>
          <a:p>
            <a:pPr eaLnBrk="1" hangingPunct="1">
              <a:lnSpc>
                <a:spcPct val="150000"/>
              </a:lnSpc>
              <a:buNone/>
            </a:pPr>
            <a:r>
              <a:rPr lang="en-US" sz="2000" i="1" dirty="0" smtClean="0"/>
              <a:t>Harbin University</a:t>
            </a:r>
          </a:p>
          <a:p>
            <a:pPr eaLnBrk="1" hangingPunct="1">
              <a:lnSpc>
                <a:spcPct val="150000"/>
              </a:lnSpc>
              <a:buNone/>
            </a:pPr>
            <a:r>
              <a:rPr lang="en-US" sz="2000" i="1" dirty="0" smtClean="0"/>
              <a:t>Chinese University of HK, HK SAR</a:t>
            </a:r>
          </a:p>
          <a:p>
            <a:pPr eaLnBrk="1" hangingPunct="1">
              <a:lnSpc>
                <a:spcPct val="150000"/>
              </a:lnSpc>
              <a:buNone/>
            </a:pPr>
            <a:r>
              <a:rPr lang="en-US" sz="2000" i="1" dirty="0" smtClean="0"/>
              <a:t>Beijing </a:t>
            </a:r>
            <a:r>
              <a:rPr lang="en-US" sz="2000" i="1" dirty="0" err="1" smtClean="0"/>
              <a:t>Jiaotong</a:t>
            </a:r>
            <a:r>
              <a:rPr lang="en-US" sz="2000" i="1" dirty="0" smtClean="0"/>
              <a:t> University</a:t>
            </a:r>
          </a:p>
        </p:txBody>
      </p:sp>
      <p:pic>
        <p:nvPicPr>
          <p:cNvPr id="38914" name="Picture 2" descr="http://flagartist.com/FLAGARTIST.COM/flagartist.com/flag_of_the_peoples_republic_of_china-929px.png"/>
          <p:cNvPicPr>
            <a:picLocks noChangeAspect="1" noChangeArrowheads="1"/>
          </p:cNvPicPr>
          <p:nvPr/>
        </p:nvPicPr>
        <p:blipFill>
          <a:blip r:embed="rId3" cstate="print"/>
          <a:srcRect t="13236" b="15152"/>
          <a:stretch>
            <a:fillRect/>
          </a:stretch>
        </p:blipFill>
        <p:spPr bwMode="auto">
          <a:xfrm>
            <a:off x="7524328" y="260648"/>
            <a:ext cx="1307198" cy="936104"/>
          </a:xfrm>
          <a:prstGeom prst="roundRect">
            <a:avLst/>
          </a:prstGeom>
          <a:noFill/>
        </p:spPr>
      </p:pic>
      <p:grpSp>
        <p:nvGrpSpPr>
          <p:cNvPr id="11" name="Group 10"/>
          <p:cNvGrpSpPr/>
          <p:nvPr/>
        </p:nvGrpSpPr>
        <p:grpSpPr>
          <a:xfrm>
            <a:off x="5220072" y="2420888"/>
            <a:ext cx="1512168" cy="1440160"/>
            <a:chOff x="6876256" y="980728"/>
            <a:chExt cx="1512168" cy="1440160"/>
          </a:xfrm>
        </p:grpSpPr>
        <p:sp>
          <p:nvSpPr>
            <p:cNvPr id="12" name="Oval 11"/>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angle 12"/>
            <p:cNvSpPr/>
            <p:nvPr/>
          </p:nvSpPr>
          <p:spPr>
            <a:xfrm>
              <a:off x="6933406" y="1235899"/>
              <a:ext cx="1440160" cy="830997"/>
            </a:xfrm>
            <a:prstGeom prst="rect">
              <a:avLst/>
            </a:prstGeom>
          </p:spPr>
          <p:txBody>
            <a:bodyPr wrap="square">
              <a:spAutoFit/>
            </a:bodyPr>
            <a:lstStyle/>
            <a:p>
              <a:pPr algn="ctr"/>
              <a:r>
                <a:rPr lang="en-GB" sz="2400" b="1" dirty="0" smtClean="0">
                  <a:solidFill>
                    <a:schemeClr val="tx1">
                      <a:lumMod val="75000"/>
                      <a:lumOff val="25000"/>
                    </a:schemeClr>
                  </a:solidFill>
                </a:rPr>
                <a:t>Student Exchange</a:t>
              </a:r>
              <a:endParaRPr lang="en-GB" sz="1400" i="1" dirty="0">
                <a:solidFill>
                  <a:schemeClr val="tx1">
                    <a:lumMod val="75000"/>
                    <a:lumOff val="25000"/>
                  </a:schemeClr>
                </a:solidFill>
              </a:endParaRPr>
            </a:p>
          </p:txBody>
        </p:sp>
      </p:grpSp>
      <p:grpSp>
        <p:nvGrpSpPr>
          <p:cNvPr id="14" name="Group 13"/>
          <p:cNvGrpSpPr/>
          <p:nvPr/>
        </p:nvGrpSpPr>
        <p:grpSpPr>
          <a:xfrm>
            <a:off x="7020272" y="3284984"/>
            <a:ext cx="1512168" cy="1440160"/>
            <a:chOff x="6876256" y="980728"/>
            <a:chExt cx="1512168" cy="1440160"/>
          </a:xfrm>
        </p:grpSpPr>
        <p:sp>
          <p:nvSpPr>
            <p:cNvPr id="15" name="Oval 14"/>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ctangle 15"/>
            <p:cNvSpPr/>
            <p:nvPr/>
          </p:nvSpPr>
          <p:spPr>
            <a:xfrm>
              <a:off x="6933406" y="1235899"/>
              <a:ext cx="1440160" cy="830997"/>
            </a:xfrm>
            <a:prstGeom prst="rect">
              <a:avLst/>
            </a:prstGeom>
          </p:spPr>
          <p:txBody>
            <a:bodyPr wrap="square">
              <a:spAutoFit/>
            </a:bodyPr>
            <a:lstStyle/>
            <a:p>
              <a:pPr algn="ctr"/>
              <a:r>
                <a:rPr lang="en-GB" sz="2400" b="1" dirty="0" smtClean="0">
                  <a:solidFill>
                    <a:schemeClr val="tx1">
                      <a:lumMod val="75000"/>
                      <a:lumOff val="25000"/>
                    </a:schemeClr>
                  </a:solidFill>
                </a:rPr>
                <a:t>Staff Exchange</a:t>
              </a:r>
              <a:endParaRPr lang="en-GB" sz="1400" i="1" dirty="0">
                <a:solidFill>
                  <a:schemeClr val="tx1">
                    <a:lumMod val="75000"/>
                    <a:lumOff val="25000"/>
                  </a:schemeClr>
                </a:solidFill>
              </a:endParaRPr>
            </a:p>
          </p:txBody>
        </p:sp>
      </p:grpSp>
      <p:grpSp>
        <p:nvGrpSpPr>
          <p:cNvPr id="17" name="Group 16"/>
          <p:cNvGrpSpPr/>
          <p:nvPr/>
        </p:nvGrpSpPr>
        <p:grpSpPr>
          <a:xfrm>
            <a:off x="5292080" y="4005064"/>
            <a:ext cx="1512168" cy="1440160"/>
            <a:chOff x="6876256" y="980728"/>
            <a:chExt cx="1512168" cy="1440160"/>
          </a:xfrm>
        </p:grpSpPr>
        <p:sp>
          <p:nvSpPr>
            <p:cNvPr id="18" name="Oval 17"/>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ctangle 18"/>
            <p:cNvSpPr/>
            <p:nvPr/>
          </p:nvSpPr>
          <p:spPr>
            <a:xfrm>
              <a:off x="6933406" y="1235899"/>
              <a:ext cx="1440160" cy="830997"/>
            </a:xfrm>
            <a:prstGeom prst="rect">
              <a:avLst/>
            </a:prstGeom>
          </p:spPr>
          <p:txBody>
            <a:bodyPr wrap="square">
              <a:spAutoFit/>
            </a:bodyPr>
            <a:lstStyle/>
            <a:p>
              <a:pPr algn="ctr"/>
              <a:r>
                <a:rPr lang="en-GB" sz="2400" b="1" dirty="0" smtClean="0">
                  <a:solidFill>
                    <a:schemeClr val="tx1">
                      <a:lumMod val="75000"/>
                      <a:lumOff val="25000"/>
                    </a:schemeClr>
                  </a:solidFill>
                </a:rPr>
                <a:t>Master Thesis</a:t>
              </a:r>
              <a:endParaRPr lang="en-GB" sz="1400" i="1" dirty="0">
                <a:solidFill>
                  <a:schemeClr val="tx1">
                    <a:lumMod val="75000"/>
                    <a:lumOff val="25000"/>
                  </a:schemeClr>
                </a:solidFill>
              </a:endParaRPr>
            </a:p>
          </p:txBody>
        </p:sp>
      </p:grpSp>
      <p:grpSp>
        <p:nvGrpSpPr>
          <p:cNvPr id="20" name="Group 19"/>
          <p:cNvGrpSpPr/>
          <p:nvPr/>
        </p:nvGrpSpPr>
        <p:grpSpPr>
          <a:xfrm>
            <a:off x="7092280" y="1700808"/>
            <a:ext cx="1512168" cy="1440160"/>
            <a:chOff x="6876256" y="980728"/>
            <a:chExt cx="1512168" cy="1440160"/>
          </a:xfrm>
        </p:grpSpPr>
        <p:sp>
          <p:nvSpPr>
            <p:cNvPr id="21" name="Oval 20"/>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ctangle 21"/>
            <p:cNvSpPr/>
            <p:nvPr/>
          </p:nvSpPr>
          <p:spPr>
            <a:xfrm>
              <a:off x="6933406" y="1284084"/>
              <a:ext cx="1440160" cy="738664"/>
            </a:xfrm>
            <a:prstGeom prst="rect">
              <a:avLst/>
            </a:prstGeom>
          </p:spPr>
          <p:txBody>
            <a:bodyPr wrap="square">
              <a:spAutoFit/>
            </a:bodyPr>
            <a:lstStyle/>
            <a:p>
              <a:pPr algn="ctr"/>
              <a:r>
                <a:rPr lang="en-GB" sz="2100" b="1" dirty="0" smtClean="0">
                  <a:solidFill>
                    <a:schemeClr val="tx1">
                      <a:lumMod val="75000"/>
                      <a:lumOff val="25000"/>
                    </a:schemeClr>
                  </a:solidFill>
                </a:rPr>
                <a:t>Research Internships</a:t>
              </a:r>
              <a:endParaRPr lang="en-GB" sz="2100" i="1" dirty="0">
                <a:solidFill>
                  <a:schemeClr val="tx1">
                    <a:lumMod val="75000"/>
                    <a:lumOff val="25000"/>
                  </a:schemeClr>
                </a:solidFill>
              </a:endParaRPr>
            </a:p>
          </p:txBody>
        </p:sp>
      </p:grpSp>
      <p:grpSp>
        <p:nvGrpSpPr>
          <p:cNvPr id="24" name="Group 23"/>
          <p:cNvGrpSpPr/>
          <p:nvPr/>
        </p:nvGrpSpPr>
        <p:grpSpPr>
          <a:xfrm>
            <a:off x="6948264" y="4941168"/>
            <a:ext cx="1512168" cy="1440160"/>
            <a:chOff x="6876256" y="980728"/>
            <a:chExt cx="1512168" cy="1440160"/>
          </a:xfrm>
        </p:grpSpPr>
        <p:sp>
          <p:nvSpPr>
            <p:cNvPr id="25" name="Oval 24"/>
            <p:cNvSpPr/>
            <p:nvPr/>
          </p:nvSpPr>
          <p:spPr>
            <a:xfrm>
              <a:off x="6876256" y="980728"/>
              <a:ext cx="1512168" cy="1440160"/>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ctangle 25"/>
            <p:cNvSpPr/>
            <p:nvPr/>
          </p:nvSpPr>
          <p:spPr>
            <a:xfrm>
              <a:off x="6948264" y="1235899"/>
              <a:ext cx="1440160" cy="738664"/>
            </a:xfrm>
            <a:prstGeom prst="rect">
              <a:avLst/>
            </a:prstGeom>
          </p:spPr>
          <p:txBody>
            <a:bodyPr wrap="square">
              <a:spAutoFit/>
            </a:bodyPr>
            <a:lstStyle/>
            <a:p>
              <a:pPr algn="ctr"/>
              <a:r>
                <a:rPr lang="en-GB" sz="2100" b="1" dirty="0" smtClean="0">
                  <a:solidFill>
                    <a:schemeClr val="tx1">
                      <a:lumMod val="75000"/>
                      <a:lumOff val="25000"/>
                    </a:schemeClr>
                  </a:solidFill>
                </a:rPr>
                <a:t>Joint Doctorates</a:t>
              </a:r>
              <a:endParaRPr lang="en-GB" sz="2100" i="1" dirty="0">
                <a:solidFill>
                  <a:schemeClr val="tx1">
                    <a:lumMod val="75000"/>
                    <a:lumOff val="25000"/>
                  </a:schemeClr>
                </a:solidFill>
              </a:endParaRPr>
            </a:p>
          </p:txBody>
        </p:sp>
      </p:grpSp>
      <p:grpSp>
        <p:nvGrpSpPr>
          <p:cNvPr id="7" name="Group 9"/>
          <p:cNvGrpSpPr/>
          <p:nvPr/>
        </p:nvGrpSpPr>
        <p:grpSpPr>
          <a:xfrm>
            <a:off x="467544" y="1124744"/>
            <a:ext cx="5256584" cy="830997"/>
            <a:chOff x="4303170" y="471701"/>
            <a:chExt cx="4733326" cy="613500"/>
          </a:xfrm>
        </p:grpSpPr>
        <p:sp>
          <p:nvSpPr>
            <p:cNvPr id="8" name="Rounded Rectangle 7"/>
            <p:cNvSpPr/>
            <p:nvPr/>
          </p:nvSpPr>
          <p:spPr>
            <a:xfrm>
              <a:off x="4303170" y="476672"/>
              <a:ext cx="4733326" cy="339031"/>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a:p>
          </p:txBody>
        </p:sp>
        <p:sp>
          <p:nvSpPr>
            <p:cNvPr id="9" name="TextBox 8"/>
            <p:cNvSpPr txBox="1"/>
            <p:nvPr/>
          </p:nvSpPr>
          <p:spPr>
            <a:xfrm>
              <a:off x="4303170" y="471701"/>
              <a:ext cx="4624514" cy="613500"/>
            </a:xfrm>
            <a:prstGeom prst="rect">
              <a:avLst/>
            </a:prstGeom>
            <a:noFill/>
          </p:spPr>
          <p:txBody>
            <a:bodyPr wrap="square" rtlCol="0">
              <a:spAutoFit/>
            </a:bodyPr>
            <a:lstStyle/>
            <a:p>
              <a:r>
                <a:rPr lang="pt-PT" sz="2400" b="1" i="1" dirty="0" smtClean="0">
                  <a:solidFill>
                    <a:schemeClr val="bg1"/>
                  </a:solidFill>
                  <a:effectLst>
                    <a:outerShdw blurRad="38100" dist="38100" dir="2700000" algn="tl">
                      <a:srgbClr val="000000">
                        <a:alpha val="43137"/>
                      </a:srgbClr>
                    </a:outerShdw>
                  </a:effectLst>
                </a:rPr>
                <a:t>Cooperation with Chinese Universities</a:t>
              </a:r>
              <a:endParaRPr lang="pt-PT" sz="2400" b="1" i="1" dirty="0">
                <a:solidFill>
                  <a:schemeClr val="bg1"/>
                </a:solidFill>
                <a:effectLst>
                  <a:outerShdw blurRad="38100" dist="38100" dir="2700000" algn="tl">
                    <a:srgbClr val="000000">
                      <a:alpha val="43137"/>
                    </a:srgbClr>
                  </a:outerShdw>
                </a:effectLst>
              </a:endParaRPr>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clrChange>
              <a:clrFrom>
                <a:srgbClr val="FFFFFF"/>
              </a:clrFrom>
              <a:clrTo>
                <a:srgbClr val="FFFFFF">
                  <a:alpha val="0"/>
                </a:srgbClr>
              </a:clrTo>
            </a:clrChange>
          </a:blip>
          <a:srcRect l="3541" r="2330"/>
          <a:stretch>
            <a:fillRect/>
          </a:stretch>
        </p:blipFill>
        <p:spPr bwMode="auto">
          <a:xfrm>
            <a:off x="0" y="-8919"/>
            <a:ext cx="9144000" cy="6866919"/>
          </a:xfrm>
          <a:prstGeom prst="rect">
            <a:avLst/>
          </a:prstGeom>
          <a:noFill/>
          <a:ln w="38100" cap="flat" cmpd="sng" algn="ctr">
            <a:no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5"/>
          <p:cNvPicPr>
            <a:picLocks noChangeAspect="1" noChangeArrowheads="1"/>
          </p:cNvPicPr>
          <p:nvPr/>
        </p:nvPicPr>
        <p:blipFill>
          <a:blip r:embed="rId3" cstate="print"/>
          <a:srcRect l="2684" r="26424"/>
          <a:stretch>
            <a:fillRect/>
          </a:stretch>
        </p:blipFill>
        <p:spPr bwMode="auto">
          <a:xfrm>
            <a:off x="4500287" y="1196752"/>
            <a:ext cx="4643713" cy="1296144"/>
          </a:xfrm>
          <a:prstGeom prst="rect">
            <a:avLst/>
          </a:prstGeom>
          <a:noFill/>
          <a:ln w="9525">
            <a:noFill/>
            <a:miter lim="800000"/>
            <a:headEnd/>
            <a:tailEnd/>
          </a:ln>
        </p:spPr>
      </p:pic>
      <p:sp>
        <p:nvSpPr>
          <p:cNvPr id="18438" name="Rectangle 7"/>
          <p:cNvSpPr>
            <a:spLocks noChangeArrowheads="1"/>
          </p:cNvSpPr>
          <p:nvPr/>
        </p:nvSpPr>
        <p:spPr bwMode="auto">
          <a:xfrm>
            <a:off x="683568" y="3501008"/>
            <a:ext cx="2088232" cy="1169551"/>
          </a:xfrm>
          <a:prstGeom prst="rect">
            <a:avLst/>
          </a:prstGeom>
          <a:noFill/>
          <a:ln w="9525" algn="ctr">
            <a:noFill/>
            <a:miter lim="800000"/>
            <a:headEnd/>
            <a:tailEnd/>
          </a:ln>
        </p:spPr>
        <p:txBody>
          <a:bodyPr wrap="square">
            <a:spAutoFit/>
          </a:bodyPr>
          <a:lstStyle/>
          <a:p>
            <a:pPr algn="ctr"/>
            <a:r>
              <a:rPr lang="pt-PT" sz="1400" dirty="0" err="1" smtClean="0">
                <a:solidFill>
                  <a:srgbClr val="45556A"/>
                </a:solidFill>
              </a:rPr>
              <a:t>Systems</a:t>
            </a:r>
            <a:r>
              <a:rPr lang="pt-PT" sz="1400" dirty="0" smtClean="0">
                <a:solidFill>
                  <a:srgbClr val="45556A"/>
                </a:solidFill>
              </a:rPr>
              <a:t> </a:t>
            </a:r>
            <a:r>
              <a:rPr lang="pt-PT" sz="1400" dirty="0" err="1">
                <a:solidFill>
                  <a:srgbClr val="45556A"/>
                </a:solidFill>
              </a:rPr>
              <a:t>Biology</a:t>
            </a:r>
            <a:r>
              <a:rPr lang="pt-PT" sz="1400" dirty="0">
                <a:solidFill>
                  <a:srgbClr val="45556A"/>
                </a:solidFill>
              </a:rPr>
              <a:t>  </a:t>
            </a:r>
            <a:endParaRPr lang="pt-PT" sz="1400" dirty="0" smtClean="0">
              <a:solidFill>
                <a:srgbClr val="45556A"/>
              </a:solidFill>
            </a:endParaRPr>
          </a:p>
          <a:p>
            <a:pPr algn="ctr"/>
            <a:r>
              <a:rPr lang="pt-PT" sz="1400" b="1" dirty="0" smtClean="0">
                <a:solidFill>
                  <a:srgbClr val="45556A"/>
                </a:solidFill>
              </a:rPr>
              <a:t>(</a:t>
            </a:r>
            <a:r>
              <a:rPr lang="pt-PT" sz="1400" b="1" dirty="0" err="1">
                <a:solidFill>
                  <a:srgbClr val="45556A"/>
                </a:solidFill>
              </a:rPr>
              <a:t>euSYSBIO</a:t>
            </a:r>
            <a:r>
              <a:rPr lang="pt-PT" sz="1400" b="1" dirty="0" smtClean="0">
                <a:solidFill>
                  <a:srgbClr val="45556A"/>
                </a:solidFill>
              </a:rPr>
              <a:t>)</a:t>
            </a:r>
          </a:p>
          <a:p>
            <a:pPr algn="ctr"/>
            <a:r>
              <a:rPr lang="en-US" sz="1400" dirty="0" smtClean="0">
                <a:solidFill>
                  <a:srgbClr val="45556A"/>
                </a:solidFill>
              </a:rPr>
              <a:t>Distributed Computing  </a:t>
            </a:r>
          </a:p>
          <a:p>
            <a:pPr algn="ctr"/>
            <a:r>
              <a:rPr lang="en-US" sz="1400" b="1" dirty="0" smtClean="0">
                <a:solidFill>
                  <a:srgbClr val="45556A"/>
                </a:solidFill>
              </a:rPr>
              <a:t>(EMDC)</a:t>
            </a:r>
          </a:p>
          <a:p>
            <a:pPr algn="ctr"/>
            <a:endParaRPr lang="pt-PT" sz="1400" b="1" dirty="0">
              <a:solidFill>
                <a:srgbClr val="45556A"/>
              </a:solidFill>
            </a:endParaRPr>
          </a:p>
        </p:txBody>
      </p:sp>
      <p:sp>
        <p:nvSpPr>
          <p:cNvPr id="18440" name="Rectangle 9"/>
          <p:cNvSpPr>
            <a:spLocks noChangeArrowheads="1"/>
          </p:cNvSpPr>
          <p:nvPr/>
        </p:nvSpPr>
        <p:spPr bwMode="auto">
          <a:xfrm>
            <a:off x="539552" y="4509120"/>
            <a:ext cx="2333972" cy="2462213"/>
          </a:xfrm>
          <a:prstGeom prst="rect">
            <a:avLst/>
          </a:prstGeom>
          <a:noFill/>
          <a:ln w="9525" algn="ctr">
            <a:noFill/>
            <a:miter lim="800000"/>
            <a:headEnd/>
            <a:tailEnd/>
          </a:ln>
        </p:spPr>
        <p:txBody>
          <a:bodyPr wrap="square">
            <a:spAutoFit/>
          </a:bodyPr>
          <a:lstStyle/>
          <a:p>
            <a:pPr algn="ctr"/>
            <a:r>
              <a:rPr lang="en-US" sz="1400" dirty="0" smtClean="0">
                <a:solidFill>
                  <a:srgbClr val="45556A"/>
                </a:solidFill>
              </a:rPr>
              <a:t>Functional Materials</a:t>
            </a:r>
            <a:endParaRPr lang="en-US" sz="1400" dirty="0">
              <a:solidFill>
                <a:srgbClr val="45556A"/>
              </a:solidFill>
            </a:endParaRPr>
          </a:p>
          <a:p>
            <a:pPr algn="ctr"/>
            <a:r>
              <a:rPr lang="en-US" sz="1400" b="1" dirty="0">
                <a:solidFill>
                  <a:srgbClr val="45556A"/>
                </a:solidFill>
              </a:rPr>
              <a:t>(IDS-</a:t>
            </a:r>
            <a:r>
              <a:rPr lang="en-US" sz="1400" b="1" dirty="0" err="1">
                <a:solidFill>
                  <a:srgbClr val="45556A"/>
                </a:solidFill>
              </a:rPr>
              <a:t>FunMat</a:t>
            </a:r>
            <a:r>
              <a:rPr lang="en-US" sz="1400" b="1" dirty="0" smtClean="0">
                <a:solidFill>
                  <a:srgbClr val="45556A"/>
                </a:solidFill>
              </a:rPr>
              <a:t>)</a:t>
            </a:r>
          </a:p>
          <a:p>
            <a:pPr algn="ctr"/>
            <a:r>
              <a:rPr lang="en-US" sz="1400" dirty="0" smtClean="0">
                <a:solidFill>
                  <a:srgbClr val="45556A"/>
                </a:solidFill>
              </a:rPr>
              <a:t>Distributed Computing </a:t>
            </a:r>
            <a:r>
              <a:rPr lang="en-US" sz="1400" b="1" dirty="0" smtClean="0">
                <a:solidFill>
                  <a:srgbClr val="45556A"/>
                </a:solidFill>
              </a:rPr>
              <a:t>(JDDC)</a:t>
            </a:r>
          </a:p>
          <a:p>
            <a:pPr algn="ctr"/>
            <a:r>
              <a:rPr lang="en-US" sz="1400" dirty="0" smtClean="0">
                <a:solidFill>
                  <a:srgbClr val="45556A"/>
                </a:solidFill>
              </a:rPr>
              <a:t>Plasma Physics </a:t>
            </a:r>
          </a:p>
          <a:p>
            <a:pPr algn="ctr"/>
            <a:r>
              <a:rPr lang="en-US" sz="1400" b="1" dirty="0" smtClean="0">
                <a:solidFill>
                  <a:srgbClr val="45556A"/>
                </a:solidFill>
              </a:rPr>
              <a:t>(Fusion DC)</a:t>
            </a:r>
          </a:p>
          <a:p>
            <a:pPr algn="ctr"/>
            <a:r>
              <a:rPr lang="en-US" sz="1400" dirty="0" smtClean="0">
                <a:solidFill>
                  <a:srgbClr val="45556A"/>
                </a:solidFill>
              </a:rPr>
              <a:t>Sustainable Energy </a:t>
            </a:r>
          </a:p>
          <a:p>
            <a:pPr algn="ctr"/>
            <a:r>
              <a:rPr lang="en-US" sz="1400" b="1" dirty="0" smtClean="0">
                <a:solidFill>
                  <a:srgbClr val="45556A"/>
                </a:solidFill>
              </a:rPr>
              <a:t>(SELECT+)</a:t>
            </a:r>
          </a:p>
          <a:p>
            <a:pPr algn="ctr"/>
            <a:r>
              <a:rPr lang="en-US" sz="1400" dirty="0" smtClean="0">
                <a:solidFill>
                  <a:srgbClr val="45556A"/>
                </a:solidFill>
              </a:rPr>
              <a:t>Computational Mechanics</a:t>
            </a:r>
          </a:p>
          <a:p>
            <a:pPr algn="ctr"/>
            <a:r>
              <a:rPr lang="en-US" sz="1400" b="1" dirty="0" smtClean="0">
                <a:solidFill>
                  <a:srgbClr val="45556A"/>
                </a:solidFill>
              </a:rPr>
              <a:t>(SEED)</a:t>
            </a:r>
          </a:p>
          <a:p>
            <a:pPr algn="ctr"/>
            <a:endParaRPr lang="en-US" sz="1400" b="1" dirty="0">
              <a:solidFill>
                <a:srgbClr val="45556A"/>
              </a:solidFill>
            </a:endParaRPr>
          </a:p>
        </p:txBody>
      </p:sp>
      <p:sp>
        <p:nvSpPr>
          <p:cNvPr id="18442" name="Rectangle 11"/>
          <p:cNvSpPr>
            <a:spLocks noChangeArrowheads="1"/>
          </p:cNvSpPr>
          <p:nvPr/>
        </p:nvSpPr>
        <p:spPr bwMode="auto">
          <a:xfrm>
            <a:off x="6228184" y="4365104"/>
            <a:ext cx="2592288" cy="1815882"/>
          </a:xfrm>
          <a:prstGeom prst="rect">
            <a:avLst/>
          </a:prstGeom>
          <a:noFill/>
          <a:ln w="9525" algn="ctr">
            <a:noFill/>
            <a:miter lim="800000"/>
            <a:headEnd/>
            <a:tailEnd/>
          </a:ln>
        </p:spPr>
        <p:txBody>
          <a:bodyPr wrap="square">
            <a:spAutoFit/>
          </a:bodyPr>
          <a:lstStyle/>
          <a:p>
            <a:pPr algn="ctr"/>
            <a:r>
              <a:rPr lang="pt-PT" sz="1600" b="1" dirty="0" err="1">
                <a:solidFill>
                  <a:srgbClr val="45556A"/>
                </a:solidFill>
              </a:rPr>
              <a:t>EUBrazil</a:t>
            </a:r>
            <a:r>
              <a:rPr lang="pt-PT" sz="1600" b="1" dirty="0">
                <a:solidFill>
                  <a:srgbClr val="45556A"/>
                </a:solidFill>
              </a:rPr>
              <a:t> </a:t>
            </a:r>
            <a:r>
              <a:rPr lang="pt-PT" sz="1600" b="1" dirty="0" err="1" smtClean="0">
                <a:solidFill>
                  <a:srgbClr val="45556A"/>
                </a:solidFill>
              </a:rPr>
              <a:t>Start!up</a:t>
            </a:r>
            <a:endParaRPr lang="pt-PT" sz="1600" b="1" dirty="0" smtClean="0">
              <a:solidFill>
                <a:srgbClr val="45556A"/>
              </a:solidFill>
            </a:endParaRPr>
          </a:p>
          <a:p>
            <a:pPr algn="ctr"/>
            <a:r>
              <a:rPr lang="pt-PT" sz="1600" dirty="0" smtClean="0">
                <a:solidFill>
                  <a:srgbClr val="45556A"/>
                </a:solidFill>
              </a:rPr>
              <a:t>(</a:t>
            </a:r>
            <a:r>
              <a:rPr lang="pt-PT" sz="1600" dirty="0" err="1" smtClean="0">
                <a:solidFill>
                  <a:srgbClr val="45556A"/>
                </a:solidFill>
              </a:rPr>
              <a:t>Brazil</a:t>
            </a:r>
            <a:r>
              <a:rPr lang="pt-PT" sz="1600" dirty="0" smtClean="0">
                <a:solidFill>
                  <a:srgbClr val="45556A"/>
                </a:solidFill>
              </a:rPr>
              <a:t>)</a:t>
            </a:r>
          </a:p>
          <a:p>
            <a:pPr algn="ctr"/>
            <a:endParaRPr lang="pt-PT" sz="1600" dirty="0" smtClean="0">
              <a:solidFill>
                <a:srgbClr val="45556A"/>
              </a:solidFill>
            </a:endParaRPr>
          </a:p>
          <a:p>
            <a:pPr algn="ctr"/>
            <a:r>
              <a:rPr lang="pt-PT" sz="1600" b="1" dirty="0" smtClean="0">
                <a:solidFill>
                  <a:srgbClr val="45556A"/>
                </a:solidFill>
              </a:rPr>
              <a:t>ADDE SALEM</a:t>
            </a:r>
          </a:p>
          <a:p>
            <a:pPr algn="ctr"/>
            <a:r>
              <a:rPr lang="pt-PT" sz="1600" dirty="0" smtClean="0">
                <a:solidFill>
                  <a:srgbClr val="45556A"/>
                </a:solidFill>
              </a:rPr>
              <a:t>(Argentina, </a:t>
            </a:r>
            <a:r>
              <a:rPr lang="pt-PT" sz="1600" dirty="0" err="1" smtClean="0">
                <a:solidFill>
                  <a:srgbClr val="45556A"/>
                </a:solidFill>
              </a:rPr>
              <a:t>Brazil</a:t>
            </a:r>
            <a:r>
              <a:rPr lang="pt-PT" sz="1600" dirty="0" smtClean="0">
                <a:solidFill>
                  <a:srgbClr val="45556A"/>
                </a:solidFill>
              </a:rPr>
              <a:t>, Chile, </a:t>
            </a:r>
            <a:r>
              <a:rPr lang="pt-PT" sz="1600" dirty="0" err="1" smtClean="0">
                <a:solidFill>
                  <a:srgbClr val="45556A"/>
                </a:solidFill>
              </a:rPr>
              <a:t>Colombia</a:t>
            </a:r>
            <a:r>
              <a:rPr lang="pt-PT" sz="1600" dirty="0" smtClean="0">
                <a:solidFill>
                  <a:srgbClr val="45556A"/>
                </a:solidFill>
              </a:rPr>
              <a:t>)</a:t>
            </a:r>
          </a:p>
          <a:p>
            <a:pPr algn="ctr"/>
            <a:endParaRPr lang="pt-PT" sz="1600" b="1" dirty="0">
              <a:solidFill>
                <a:srgbClr val="45556A"/>
              </a:solidFill>
            </a:endParaRPr>
          </a:p>
        </p:txBody>
      </p:sp>
      <p:pic>
        <p:nvPicPr>
          <p:cNvPr id="18443" name="Picture 14"/>
          <p:cNvPicPr>
            <a:picLocks noChangeAspect="1" noChangeArrowheads="1"/>
          </p:cNvPicPr>
          <p:nvPr/>
        </p:nvPicPr>
        <p:blipFill>
          <a:blip r:embed="rId4" cstate="print"/>
          <a:srcRect/>
          <a:stretch>
            <a:fillRect/>
          </a:stretch>
        </p:blipFill>
        <p:spPr bwMode="auto">
          <a:xfrm>
            <a:off x="7469633" y="340965"/>
            <a:ext cx="1566863" cy="639763"/>
          </a:xfrm>
          <a:prstGeom prst="rect">
            <a:avLst/>
          </a:prstGeom>
          <a:noFill/>
          <a:ln w="9525">
            <a:noFill/>
            <a:miter lim="800000"/>
            <a:headEnd/>
            <a:tailEnd/>
          </a:ln>
        </p:spPr>
      </p:pic>
      <p:sp>
        <p:nvSpPr>
          <p:cNvPr id="12" name="Rectangle 11"/>
          <p:cNvSpPr/>
          <p:nvPr/>
        </p:nvSpPr>
        <p:spPr>
          <a:xfrm>
            <a:off x="0" y="1196752"/>
            <a:ext cx="4535488" cy="1296144"/>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13" name="Group 12"/>
          <p:cNvGrpSpPr/>
          <p:nvPr/>
        </p:nvGrpSpPr>
        <p:grpSpPr>
          <a:xfrm>
            <a:off x="3275857" y="2749863"/>
            <a:ext cx="2448271" cy="823152"/>
            <a:chOff x="6914892" y="1287320"/>
            <a:chExt cx="1040135" cy="786925"/>
          </a:xfrm>
        </p:grpSpPr>
        <p:sp>
          <p:nvSpPr>
            <p:cNvPr id="14" name="Oval 13"/>
            <p:cNvSpPr/>
            <p:nvPr/>
          </p:nvSpPr>
          <p:spPr>
            <a:xfrm>
              <a:off x="6914892" y="1287320"/>
              <a:ext cx="1040135" cy="786925"/>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ctangle 14"/>
            <p:cNvSpPr/>
            <p:nvPr/>
          </p:nvSpPr>
          <p:spPr>
            <a:xfrm>
              <a:off x="6936667" y="1327721"/>
              <a:ext cx="1006763" cy="676732"/>
            </a:xfrm>
            <a:prstGeom prst="rect">
              <a:avLst/>
            </a:prstGeom>
          </p:spPr>
          <p:txBody>
            <a:bodyPr wrap="square">
              <a:spAutoFit/>
            </a:bodyPr>
            <a:lstStyle/>
            <a:p>
              <a:pPr algn="ctr"/>
              <a:r>
                <a:rPr lang="en-GB" sz="2000" b="1" dirty="0" smtClean="0">
                  <a:solidFill>
                    <a:srgbClr val="FFFFFF"/>
                  </a:solidFill>
                </a:rPr>
                <a:t>Partnerships for Student Mobility</a:t>
              </a:r>
              <a:endParaRPr lang="en-GB" sz="1200" i="1" dirty="0">
                <a:solidFill>
                  <a:srgbClr val="FFFFFF"/>
                </a:solidFill>
              </a:endParaRPr>
            </a:p>
          </p:txBody>
        </p:sp>
      </p:grpSp>
      <p:grpSp>
        <p:nvGrpSpPr>
          <p:cNvPr id="16" name="Group 15"/>
          <p:cNvGrpSpPr/>
          <p:nvPr/>
        </p:nvGrpSpPr>
        <p:grpSpPr>
          <a:xfrm>
            <a:off x="539552" y="2708920"/>
            <a:ext cx="2520280" cy="792088"/>
            <a:chOff x="6888769" y="1308984"/>
            <a:chExt cx="1584176" cy="771206"/>
          </a:xfrm>
        </p:grpSpPr>
        <p:sp>
          <p:nvSpPr>
            <p:cNvPr id="17" name="Oval 16"/>
            <p:cNvSpPr/>
            <p:nvPr/>
          </p:nvSpPr>
          <p:spPr>
            <a:xfrm>
              <a:off x="6888769" y="1308984"/>
              <a:ext cx="1584176" cy="771206"/>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b="1"/>
            </a:p>
          </p:txBody>
        </p:sp>
        <p:sp>
          <p:nvSpPr>
            <p:cNvPr id="18" name="Rectangle 17"/>
            <p:cNvSpPr/>
            <p:nvPr/>
          </p:nvSpPr>
          <p:spPr>
            <a:xfrm>
              <a:off x="6948264" y="1537121"/>
              <a:ext cx="1440160" cy="389562"/>
            </a:xfrm>
            <a:prstGeom prst="rect">
              <a:avLst/>
            </a:prstGeom>
          </p:spPr>
          <p:txBody>
            <a:bodyPr wrap="square">
              <a:spAutoFit/>
            </a:bodyPr>
            <a:lstStyle/>
            <a:p>
              <a:pPr algn="ctr"/>
              <a:r>
                <a:rPr lang="en-GB" sz="2000" b="1" dirty="0" smtClean="0">
                  <a:solidFill>
                    <a:srgbClr val="FFFFFF"/>
                  </a:solidFill>
                </a:rPr>
                <a:t>Joint Programmes</a:t>
              </a:r>
              <a:endParaRPr lang="en-GB" sz="1200" b="1" i="1" dirty="0">
                <a:solidFill>
                  <a:srgbClr val="FFFFFF"/>
                </a:solidFill>
              </a:endParaRPr>
            </a:p>
          </p:txBody>
        </p:sp>
      </p:grpSp>
      <p:grpSp>
        <p:nvGrpSpPr>
          <p:cNvPr id="19" name="Group 18"/>
          <p:cNvGrpSpPr/>
          <p:nvPr/>
        </p:nvGrpSpPr>
        <p:grpSpPr>
          <a:xfrm>
            <a:off x="5940150" y="2736216"/>
            <a:ext cx="2952328" cy="860836"/>
            <a:chOff x="6876256" y="926196"/>
            <a:chExt cx="1549973" cy="978568"/>
          </a:xfrm>
        </p:grpSpPr>
        <p:sp>
          <p:nvSpPr>
            <p:cNvPr id="20" name="Oval 19"/>
            <p:cNvSpPr/>
            <p:nvPr/>
          </p:nvSpPr>
          <p:spPr>
            <a:xfrm>
              <a:off x="6876256" y="926196"/>
              <a:ext cx="1549973" cy="978568"/>
            </a:xfrm>
            <a:prstGeom prst="ellipse">
              <a:avLst/>
            </a:prstGeom>
            <a:solidFill>
              <a:srgbClr val="0099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ctangle 20"/>
            <p:cNvSpPr/>
            <p:nvPr/>
          </p:nvSpPr>
          <p:spPr>
            <a:xfrm>
              <a:off x="6929215" y="1017948"/>
              <a:ext cx="1440160" cy="734726"/>
            </a:xfrm>
            <a:prstGeom prst="rect">
              <a:avLst/>
            </a:prstGeom>
          </p:spPr>
          <p:txBody>
            <a:bodyPr wrap="square">
              <a:spAutoFit/>
            </a:bodyPr>
            <a:lstStyle/>
            <a:p>
              <a:pPr algn="ctr"/>
              <a:r>
                <a:rPr lang="en-GB" b="1" dirty="0" smtClean="0">
                  <a:solidFill>
                    <a:srgbClr val="FFFFFF"/>
                  </a:solidFill>
                </a:rPr>
                <a:t>External Cooperation &amp; Promotion of European HE</a:t>
              </a:r>
              <a:endParaRPr lang="en-GB" sz="1100" i="1" dirty="0">
                <a:solidFill>
                  <a:srgbClr val="FFFFFF"/>
                </a:solidFill>
              </a:endParaRPr>
            </a:p>
          </p:txBody>
        </p:sp>
      </p:grpSp>
      <p:sp>
        <p:nvSpPr>
          <p:cNvPr id="22" name="Rectangle 21"/>
          <p:cNvSpPr/>
          <p:nvPr/>
        </p:nvSpPr>
        <p:spPr>
          <a:xfrm>
            <a:off x="3131840" y="4134559"/>
            <a:ext cx="2808312" cy="2246769"/>
          </a:xfrm>
          <a:prstGeom prst="rect">
            <a:avLst/>
          </a:prstGeom>
        </p:spPr>
        <p:txBody>
          <a:bodyPr wrap="square">
            <a:spAutoFit/>
          </a:bodyPr>
          <a:lstStyle/>
          <a:p>
            <a:pPr algn="ctr"/>
            <a:r>
              <a:rPr lang="en-GB" sz="1400" b="1" dirty="0" smtClean="0">
                <a:solidFill>
                  <a:srgbClr val="45556A"/>
                </a:solidFill>
              </a:rPr>
              <a:t>WELCOME</a:t>
            </a:r>
          </a:p>
          <a:p>
            <a:pPr algn="ctr"/>
            <a:r>
              <a:rPr lang="en-GB" sz="1400" dirty="0" smtClean="0">
                <a:solidFill>
                  <a:srgbClr val="45556A"/>
                </a:solidFill>
              </a:rPr>
              <a:t>(Egypt, Lebanon)</a:t>
            </a:r>
          </a:p>
          <a:p>
            <a:pPr algn="ctr"/>
            <a:r>
              <a:rPr lang="en-GB" sz="1400" b="1" dirty="0" smtClean="0">
                <a:solidFill>
                  <a:srgbClr val="45556A"/>
                </a:solidFill>
              </a:rPr>
              <a:t>ARCO-IRIS </a:t>
            </a:r>
          </a:p>
          <a:p>
            <a:pPr algn="ctr"/>
            <a:r>
              <a:rPr lang="en-GB" sz="1400" dirty="0" smtClean="0">
                <a:solidFill>
                  <a:srgbClr val="45556A"/>
                </a:solidFill>
              </a:rPr>
              <a:t>(Argentina)</a:t>
            </a:r>
          </a:p>
          <a:p>
            <a:pPr algn="ctr"/>
            <a:r>
              <a:rPr lang="en-GB" sz="1400" b="1" smtClean="0">
                <a:solidFill>
                  <a:srgbClr val="45556A"/>
                </a:solidFill>
              </a:rPr>
              <a:t>HERITAGE, NAMASTE</a:t>
            </a:r>
            <a:endParaRPr lang="en-GB" sz="1400" b="1" dirty="0" smtClean="0">
              <a:solidFill>
                <a:srgbClr val="45556A"/>
              </a:solidFill>
            </a:endParaRPr>
          </a:p>
          <a:p>
            <a:pPr algn="ctr"/>
            <a:r>
              <a:rPr lang="en-GB" sz="1400" dirty="0" smtClean="0">
                <a:solidFill>
                  <a:srgbClr val="45556A"/>
                </a:solidFill>
              </a:rPr>
              <a:t>(India)</a:t>
            </a:r>
          </a:p>
          <a:p>
            <a:pPr algn="ctr"/>
            <a:r>
              <a:rPr lang="en-GB" sz="1400" b="1" dirty="0" smtClean="0">
                <a:solidFill>
                  <a:srgbClr val="45556A"/>
                </a:solidFill>
              </a:rPr>
              <a:t>ANGLE</a:t>
            </a:r>
          </a:p>
          <a:p>
            <a:pPr algn="ctr"/>
            <a:r>
              <a:rPr lang="en-GB" sz="1400" dirty="0" smtClean="0">
                <a:solidFill>
                  <a:srgbClr val="45556A"/>
                </a:solidFill>
              </a:rPr>
              <a:t>(Africa, Caribbean, Pacific)</a:t>
            </a:r>
          </a:p>
          <a:p>
            <a:pPr algn="ctr"/>
            <a:r>
              <a:rPr lang="en-GB" sz="1400" b="1" dirty="0" smtClean="0">
                <a:solidFill>
                  <a:srgbClr val="45556A"/>
                </a:solidFill>
              </a:rPr>
              <a:t>EUROEAST</a:t>
            </a:r>
          </a:p>
          <a:p>
            <a:pPr algn="ctr"/>
            <a:r>
              <a:rPr lang="en-GB" sz="1400" dirty="0" smtClean="0">
                <a:solidFill>
                  <a:srgbClr val="45556A"/>
                </a:solidFill>
              </a:rPr>
              <a:t>(Eastern Europe)</a:t>
            </a:r>
            <a:endParaRPr lang="pt-PT" sz="1400" dirty="0"/>
          </a:p>
        </p:txBody>
      </p:sp>
      <p:sp>
        <p:nvSpPr>
          <p:cNvPr id="23" name="TextBox 22"/>
          <p:cNvSpPr txBox="1"/>
          <p:nvPr/>
        </p:nvSpPr>
        <p:spPr>
          <a:xfrm rot="16200000">
            <a:off x="-152399" y="3760912"/>
            <a:ext cx="1115616" cy="307777"/>
          </a:xfrm>
          <a:prstGeom prst="rect">
            <a:avLst/>
          </a:prstGeom>
          <a:noFill/>
        </p:spPr>
        <p:txBody>
          <a:bodyPr wrap="square" rtlCol="0">
            <a:spAutoFit/>
          </a:bodyPr>
          <a:lstStyle/>
          <a:p>
            <a:pPr algn="ctr"/>
            <a:r>
              <a:rPr lang="pt-PT" sz="1400" b="1" dirty="0" smtClean="0">
                <a:solidFill>
                  <a:schemeClr val="accent5"/>
                </a:solidFill>
                <a:latin typeface="Arial" pitchFamily="34" charset="0"/>
                <a:cs typeface="Arial" pitchFamily="34" charset="0"/>
              </a:rPr>
              <a:t>MASTER</a:t>
            </a:r>
            <a:endParaRPr lang="pt-PT" sz="1400" b="1" dirty="0">
              <a:solidFill>
                <a:schemeClr val="accent5"/>
              </a:solidFill>
              <a:latin typeface="Arial" pitchFamily="34" charset="0"/>
              <a:cs typeface="Arial" pitchFamily="34" charset="0"/>
            </a:endParaRPr>
          </a:p>
        </p:txBody>
      </p:sp>
      <p:sp>
        <p:nvSpPr>
          <p:cNvPr id="24" name="TextBox 23"/>
          <p:cNvSpPr txBox="1"/>
          <p:nvPr/>
        </p:nvSpPr>
        <p:spPr>
          <a:xfrm rot="16200000">
            <a:off x="-368423" y="5381599"/>
            <a:ext cx="1547664" cy="307777"/>
          </a:xfrm>
          <a:prstGeom prst="rect">
            <a:avLst/>
          </a:prstGeom>
          <a:noFill/>
        </p:spPr>
        <p:txBody>
          <a:bodyPr wrap="square" rtlCol="0">
            <a:spAutoFit/>
          </a:bodyPr>
          <a:lstStyle/>
          <a:p>
            <a:pPr algn="ctr"/>
            <a:r>
              <a:rPr lang="pt-PT" sz="1400" b="1" dirty="0" smtClean="0">
                <a:solidFill>
                  <a:schemeClr val="accent5"/>
                </a:solidFill>
                <a:latin typeface="Arial" pitchFamily="34" charset="0"/>
                <a:cs typeface="Arial" pitchFamily="34" charset="0"/>
              </a:rPr>
              <a:t>DOCTORATE</a:t>
            </a:r>
            <a:endParaRPr lang="pt-PT" sz="1400" b="1" dirty="0">
              <a:solidFill>
                <a:schemeClr val="accent5"/>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Belga"/>
          <p:cNvPicPr>
            <a:picLocks noChangeAspect="1" noChangeArrowheads="1"/>
          </p:cNvPicPr>
          <p:nvPr/>
        </p:nvPicPr>
        <p:blipFill>
          <a:blip r:embed="rId3" cstate="print"/>
          <a:srcRect/>
          <a:stretch>
            <a:fillRect/>
          </a:stretch>
        </p:blipFill>
        <p:spPr bwMode="auto">
          <a:xfrm>
            <a:off x="609600" y="1268413"/>
            <a:ext cx="846138" cy="1260475"/>
          </a:xfrm>
          <a:prstGeom prst="ellipse">
            <a:avLst/>
          </a:prstGeom>
          <a:noFill/>
          <a:ln w="9525">
            <a:noFill/>
            <a:miter lim="800000"/>
            <a:headEnd/>
            <a:tailEnd/>
          </a:ln>
        </p:spPr>
      </p:pic>
      <p:pic>
        <p:nvPicPr>
          <p:cNvPr id="52228" name="Picture 4" descr="Boy 5"/>
          <p:cNvPicPr>
            <a:picLocks noChangeAspect="1" noChangeArrowheads="1"/>
          </p:cNvPicPr>
          <p:nvPr/>
        </p:nvPicPr>
        <p:blipFill>
          <a:blip r:embed="rId4" cstate="print"/>
          <a:srcRect l="5669" r="11055"/>
          <a:stretch>
            <a:fillRect/>
          </a:stretch>
        </p:blipFill>
        <p:spPr bwMode="auto">
          <a:xfrm>
            <a:off x="7700963" y="5380038"/>
            <a:ext cx="1263650" cy="1262062"/>
          </a:xfrm>
          <a:prstGeom prst="ellipse">
            <a:avLst/>
          </a:prstGeom>
          <a:noFill/>
          <a:ln w="9525">
            <a:noFill/>
            <a:miter lim="800000"/>
            <a:headEnd/>
            <a:tailEnd/>
          </a:ln>
        </p:spPr>
      </p:pic>
      <p:pic>
        <p:nvPicPr>
          <p:cNvPr id="52229" name="Picture 5" descr="cabo verdiano2"/>
          <p:cNvPicPr>
            <a:picLocks noChangeAspect="1" noChangeArrowheads="1"/>
          </p:cNvPicPr>
          <p:nvPr/>
        </p:nvPicPr>
        <p:blipFill>
          <a:blip r:embed="rId5" cstate="print"/>
          <a:srcRect/>
          <a:stretch>
            <a:fillRect/>
          </a:stretch>
        </p:blipFill>
        <p:spPr bwMode="auto">
          <a:xfrm>
            <a:off x="2959100" y="1268413"/>
            <a:ext cx="1252538" cy="1260475"/>
          </a:xfrm>
          <a:prstGeom prst="ellipse">
            <a:avLst/>
          </a:prstGeom>
          <a:noFill/>
          <a:ln w="9525">
            <a:noFill/>
            <a:miter lim="800000"/>
            <a:headEnd/>
            <a:tailEnd/>
          </a:ln>
        </p:spPr>
      </p:pic>
      <p:pic>
        <p:nvPicPr>
          <p:cNvPr id="52230" name="Picture 6" descr="Japonês"/>
          <p:cNvPicPr>
            <a:picLocks noChangeAspect="1" noChangeArrowheads="1"/>
          </p:cNvPicPr>
          <p:nvPr/>
        </p:nvPicPr>
        <p:blipFill>
          <a:blip r:embed="rId6" cstate="print"/>
          <a:srcRect/>
          <a:stretch>
            <a:fillRect/>
          </a:stretch>
        </p:blipFill>
        <p:spPr bwMode="auto">
          <a:xfrm>
            <a:off x="7596188" y="1196975"/>
            <a:ext cx="1198562" cy="1260475"/>
          </a:xfrm>
          <a:prstGeom prst="ellipse">
            <a:avLst/>
          </a:prstGeom>
          <a:noFill/>
          <a:ln w="9525">
            <a:noFill/>
            <a:miter lim="800000"/>
            <a:headEnd/>
            <a:tailEnd/>
          </a:ln>
        </p:spPr>
      </p:pic>
      <p:pic>
        <p:nvPicPr>
          <p:cNvPr id="52231" name="Picture 7" descr="Italiano"/>
          <p:cNvPicPr>
            <a:picLocks noChangeAspect="1" noChangeArrowheads="1"/>
          </p:cNvPicPr>
          <p:nvPr/>
        </p:nvPicPr>
        <p:blipFill>
          <a:blip r:embed="rId7" cstate="print"/>
          <a:srcRect/>
          <a:stretch>
            <a:fillRect/>
          </a:stretch>
        </p:blipFill>
        <p:spPr bwMode="auto">
          <a:xfrm>
            <a:off x="5487988" y="1268413"/>
            <a:ext cx="1028700" cy="1260475"/>
          </a:xfrm>
          <a:prstGeom prst="ellipse">
            <a:avLst/>
          </a:prstGeom>
          <a:noFill/>
          <a:ln w="9525">
            <a:noFill/>
            <a:miter lim="800000"/>
            <a:headEnd/>
            <a:tailEnd/>
          </a:ln>
        </p:spPr>
      </p:pic>
      <p:pic>
        <p:nvPicPr>
          <p:cNvPr id="52232" name="Picture 8" descr="Sueco"/>
          <p:cNvPicPr>
            <a:picLocks noChangeAspect="1" noChangeArrowheads="1"/>
          </p:cNvPicPr>
          <p:nvPr/>
        </p:nvPicPr>
        <p:blipFill>
          <a:blip r:embed="rId8" cstate="print"/>
          <a:srcRect/>
          <a:stretch>
            <a:fillRect/>
          </a:stretch>
        </p:blipFill>
        <p:spPr bwMode="auto">
          <a:xfrm>
            <a:off x="4838700" y="4005263"/>
            <a:ext cx="1173163" cy="1260475"/>
          </a:xfrm>
          <a:prstGeom prst="ellipse">
            <a:avLst/>
          </a:prstGeom>
          <a:noFill/>
          <a:ln w="9525">
            <a:noFill/>
            <a:miter lim="800000"/>
            <a:headEnd/>
            <a:tailEnd/>
          </a:ln>
        </p:spPr>
      </p:pic>
      <p:pic>
        <p:nvPicPr>
          <p:cNvPr id="52233" name="Picture 9" descr="São Tomé"/>
          <p:cNvPicPr>
            <a:picLocks noChangeAspect="1" noChangeArrowheads="1"/>
          </p:cNvPicPr>
          <p:nvPr/>
        </p:nvPicPr>
        <p:blipFill>
          <a:blip r:embed="rId9" cstate="print"/>
          <a:srcRect/>
          <a:stretch>
            <a:fillRect/>
          </a:stretch>
        </p:blipFill>
        <p:spPr bwMode="auto">
          <a:xfrm>
            <a:off x="3024188" y="2565400"/>
            <a:ext cx="1258887" cy="1258888"/>
          </a:xfrm>
          <a:prstGeom prst="ellipse">
            <a:avLst/>
          </a:prstGeom>
          <a:noFill/>
          <a:ln w="9525">
            <a:noFill/>
            <a:miter lim="800000"/>
            <a:headEnd/>
            <a:tailEnd/>
          </a:ln>
        </p:spPr>
      </p:pic>
      <p:pic>
        <p:nvPicPr>
          <p:cNvPr id="52234" name="Picture 10" descr="iraniano"/>
          <p:cNvPicPr>
            <a:picLocks noChangeAspect="1" noChangeArrowheads="1"/>
          </p:cNvPicPr>
          <p:nvPr/>
        </p:nvPicPr>
        <p:blipFill>
          <a:blip r:embed="rId10" cstate="print"/>
          <a:srcRect/>
          <a:stretch>
            <a:fillRect/>
          </a:stretch>
        </p:blipFill>
        <p:spPr bwMode="auto">
          <a:xfrm>
            <a:off x="611188" y="5338763"/>
            <a:ext cx="1093787" cy="1258887"/>
          </a:xfrm>
          <a:prstGeom prst="ellipse">
            <a:avLst/>
          </a:prstGeom>
          <a:noFill/>
          <a:ln w="9525">
            <a:noFill/>
            <a:miter lim="800000"/>
            <a:headEnd/>
            <a:tailEnd/>
          </a:ln>
        </p:spPr>
      </p:pic>
      <p:pic>
        <p:nvPicPr>
          <p:cNvPr id="52235" name="Picture 11" descr="Italiano3"/>
          <p:cNvPicPr>
            <a:picLocks noChangeAspect="1" noChangeArrowheads="1"/>
          </p:cNvPicPr>
          <p:nvPr/>
        </p:nvPicPr>
        <p:blipFill>
          <a:blip r:embed="rId11" cstate="print"/>
          <a:srcRect/>
          <a:stretch>
            <a:fillRect/>
          </a:stretch>
        </p:blipFill>
        <p:spPr bwMode="auto">
          <a:xfrm>
            <a:off x="5435600" y="2565400"/>
            <a:ext cx="1014413" cy="1258888"/>
          </a:xfrm>
          <a:prstGeom prst="ellipse">
            <a:avLst/>
          </a:prstGeom>
          <a:noFill/>
          <a:ln w="9525">
            <a:noFill/>
            <a:miter lim="800000"/>
            <a:headEnd/>
            <a:tailEnd/>
          </a:ln>
        </p:spPr>
      </p:pic>
      <p:pic>
        <p:nvPicPr>
          <p:cNvPr id="52236" name="Picture 12" descr="Sueco3"/>
          <p:cNvPicPr>
            <a:picLocks noChangeAspect="1" noChangeArrowheads="1"/>
          </p:cNvPicPr>
          <p:nvPr/>
        </p:nvPicPr>
        <p:blipFill>
          <a:blip r:embed="rId12" cstate="print"/>
          <a:srcRect b="10263"/>
          <a:stretch>
            <a:fillRect/>
          </a:stretch>
        </p:blipFill>
        <p:spPr bwMode="auto">
          <a:xfrm>
            <a:off x="5483225" y="5373688"/>
            <a:ext cx="889000" cy="1258887"/>
          </a:xfrm>
          <a:prstGeom prst="ellipse">
            <a:avLst/>
          </a:prstGeom>
          <a:noFill/>
          <a:ln w="9525">
            <a:noFill/>
            <a:miter lim="800000"/>
            <a:headEnd/>
            <a:tailEnd/>
          </a:ln>
        </p:spPr>
      </p:pic>
      <p:pic>
        <p:nvPicPr>
          <p:cNvPr id="52237" name="Picture 13" descr="Turco 1"/>
          <p:cNvPicPr>
            <a:picLocks noChangeAspect="1" noChangeArrowheads="1"/>
          </p:cNvPicPr>
          <p:nvPr/>
        </p:nvPicPr>
        <p:blipFill>
          <a:blip r:embed="rId13" cstate="print"/>
          <a:srcRect/>
          <a:stretch>
            <a:fillRect/>
          </a:stretch>
        </p:blipFill>
        <p:spPr bwMode="auto">
          <a:xfrm>
            <a:off x="3492500" y="4005263"/>
            <a:ext cx="1025525" cy="1260475"/>
          </a:xfrm>
          <a:prstGeom prst="ellipse">
            <a:avLst/>
          </a:prstGeom>
          <a:noFill/>
          <a:ln w="9525">
            <a:noFill/>
            <a:miter lim="800000"/>
            <a:headEnd/>
            <a:tailEnd/>
          </a:ln>
        </p:spPr>
      </p:pic>
      <p:pic>
        <p:nvPicPr>
          <p:cNvPr id="52238" name="Picture 14" descr="Venezuelano"/>
          <p:cNvPicPr>
            <a:picLocks noChangeAspect="1" noChangeArrowheads="1"/>
          </p:cNvPicPr>
          <p:nvPr/>
        </p:nvPicPr>
        <p:blipFill>
          <a:blip r:embed="rId14" cstate="print"/>
          <a:srcRect l="8398" r="13799"/>
          <a:stretch>
            <a:fillRect/>
          </a:stretch>
        </p:blipFill>
        <p:spPr bwMode="auto">
          <a:xfrm>
            <a:off x="7883525" y="2565400"/>
            <a:ext cx="1008063" cy="1263650"/>
          </a:xfrm>
          <a:prstGeom prst="ellipse">
            <a:avLst/>
          </a:prstGeom>
          <a:noFill/>
          <a:ln w="9525">
            <a:noFill/>
            <a:miter lim="800000"/>
            <a:headEnd/>
            <a:tailEnd/>
          </a:ln>
        </p:spPr>
      </p:pic>
      <p:pic>
        <p:nvPicPr>
          <p:cNvPr id="52239" name="Picture 15" descr="Espanhol"/>
          <p:cNvPicPr>
            <a:picLocks noChangeAspect="1" noChangeArrowheads="1"/>
          </p:cNvPicPr>
          <p:nvPr/>
        </p:nvPicPr>
        <p:blipFill>
          <a:blip r:embed="rId15" cstate="print"/>
          <a:srcRect t="11339"/>
          <a:stretch>
            <a:fillRect/>
          </a:stretch>
        </p:blipFill>
        <p:spPr bwMode="auto">
          <a:xfrm>
            <a:off x="1778000" y="2563813"/>
            <a:ext cx="1136650" cy="1260475"/>
          </a:xfrm>
          <a:prstGeom prst="ellipse">
            <a:avLst/>
          </a:prstGeom>
          <a:noFill/>
          <a:ln w="9525">
            <a:noFill/>
            <a:miter lim="800000"/>
            <a:headEnd/>
            <a:tailEnd/>
          </a:ln>
        </p:spPr>
      </p:pic>
      <p:pic>
        <p:nvPicPr>
          <p:cNvPr id="52240" name="Picture 16" descr="Alemão2"/>
          <p:cNvPicPr>
            <a:picLocks noChangeAspect="1" noChangeArrowheads="1"/>
          </p:cNvPicPr>
          <p:nvPr/>
        </p:nvPicPr>
        <p:blipFill>
          <a:blip r:embed="rId16" cstate="print"/>
          <a:srcRect b="8655"/>
          <a:stretch>
            <a:fillRect/>
          </a:stretch>
        </p:blipFill>
        <p:spPr bwMode="auto">
          <a:xfrm>
            <a:off x="611188" y="4005263"/>
            <a:ext cx="1087437" cy="1258887"/>
          </a:xfrm>
          <a:prstGeom prst="ellipse">
            <a:avLst/>
          </a:prstGeom>
          <a:noFill/>
          <a:ln w="9525">
            <a:noFill/>
            <a:miter lim="800000"/>
            <a:headEnd/>
            <a:tailEnd/>
          </a:ln>
        </p:spPr>
      </p:pic>
      <p:pic>
        <p:nvPicPr>
          <p:cNvPr id="52241" name="Picture 17" descr="Bulgara"/>
          <p:cNvPicPr>
            <a:picLocks noChangeAspect="1" noChangeArrowheads="1"/>
          </p:cNvPicPr>
          <p:nvPr/>
        </p:nvPicPr>
        <p:blipFill>
          <a:blip r:embed="rId17" cstate="print"/>
          <a:srcRect l="11128" r="11243"/>
          <a:stretch>
            <a:fillRect/>
          </a:stretch>
        </p:blipFill>
        <p:spPr bwMode="auto">
          <a:xfrm>
            <a:off x="2098675" y="4005263"/>
            <a:ext cx="1176338" cy="1257300"/>
          </a:xfrm>
          <a:prstGeom prst="ellipse">
            <a:avLst/>
          </a:prstGeom>
          <a:noFill/>
          <a:ln w="9525">
            <a:noFill/>
            <a:miter lim="800000"/>
            <a:headEnd/>
            <a:tailEnd/>
          </a:ln>
        </p:spPr>
      </p:pic>
      <p:pic>
        <p:nvPicPr>
          <p:cNvPr id="52242" name="Picture 18" descr="Italiana 1"/>
          <p:cNvPicPr>
            <a:picLocks noChangeAspect="1" noChangeArrowheads="1"/>
          </p:cNvPicPr>
          <p:nvPr/>
        </p:nvPicPr>
        <p:blipFill>
          <a:blip r:embed="rId18" cstate="print"/>
          <a:srcRect/>
          <a:stretch>
            <a:fillRect/>
          </a:stretch>
        </p:blipFill>
        <p:spPr bwMode="auto">
          <a:xfrm>
            <a:off x="6540500" y="2565400"/>
            <a:ext cx="1343025" cy="1260475"/>
          </a:xfrm>
          <a:prstGeom prst="ellipse">
            <a:avLst/>
          </a:prstGeom>
          <a:noFill/>
          <a:ln w="9525">
            <a:noFill/>
            <a:miter lim="800000"/>
            <a:headEnd/>
            <a:tailEnd/>
          </a:ln>
        </p:spPr>
      </p:pic>
      <p:pic>
        <p:nvPicPr>
          <p:cNvPr id="52243" name="Picture 19" descr="Lituana"/>
          <p:cNvPicPr>
            <a:picLocks noChangeAspect="1" noChangeArrowheads="1"/>
          </p:cNvPicPr>
          <p:nvPr/>
        </p:nvPicPr>
        <p:blipFill>
          <a:blip r:embed="rId19" cstate="print"/>
          <a:srcRect b="8452"/>
          <a:stretch>
            <a:fillRect/>
          </a:stretch>
        </p:blipFill>
        <p:spPr bwMode="auto">
          <a:xfrm>
            <a:off x="4291013" y="1268413"/>
            <a:ext cx="1073150" cy="1262062"/>
          </a:xfrm>
          <a:prstGeom prst="ellipse">
            <a:avLst/>
          </a:prstGeom>
          <a:noFill/>
          <a:ln w="9525">
            <a:noFill/>
            <a:miter lim="800000"/>
            <a:headEnd/>
            <a:tailEnd/>
          </a:ln>
        </p:spPr>
      </p:pic>
      <p:pic>
        <p:nvPicPr>
          <p:cNvPr id="52244" name="Picture 20" descr="Venezuelana"/>
          <p:cNvPicPr>
            <a:picLocks noChangeAspect="1" noChangeArrowheads="1"/>
          </p:cNvPicPr>
          <p:nvPr/>
        </p:nvPicPr>
        <p:blipFill>
          <a:blip r:embed="rId20" cstate="print"/>
          <a:srcRect/>
          <a:stretch>
            <a:fillRect/>
          </a:stretch>
        </p:blipFill>
        <p:spPr bwMode="auto">
          <a:xfrm>
            <a:off x="609600" y="2565400"/>
            <a:ext cx="1073150" cy="1262063"/>
          </a:xfrm>
          <a:prstGeom prst="ellipse">
            <a:avLst/>
          </a:prstGeom>
          <a:noFill/>
          <a:ln w="9525">
            <a:noFill/>
            <a:miter lim="800000"/>
            <a:headEnd/>
            <a:tailEnd/>
          </a:ln>
        </p:spPr>
      </p:pic>
      <p:pic>
        <p:nvPicPr>
          <p:cNvPr id="52245" name="Picture 21" descr="Italiana"/>
          <p:cNvPicPr>
            <a:picLocks noChangeAspect="1" noChangeArrowheads="1"/>
          </p:cNvPicPr>
          <p:nvPr/>
        </p:nvPicPr>
        <p:blipFill>
          <a:blip r:embed="rId21" cstate="print"/>
          <a:srcRect/>
          <a:stretch>
            <a:fillRect/>
          </a:stretch>
        </p:blipFill>
        <p:spPr bwMode="auto">
          <a:xfrm>
            <a:off x="6172200" y="4076700"/>
            <a:ext cx="1352550" cy="1258888"/>
          </a:xfrm>
          <a:prstGeom prst="ellipse">
            <a:avLst/>
          </a:prstGeom>
          <a:noFill/>
          <a:ln w="9525">
            <a:noFill/>
            <a:miter lim="800000"/>
            <a:headEnd/>
            <a:tailEnd/>
          </a:ln>
        </p:spPr>
      </p:pic>
      <p:pic>
        <p:nvPicPr>
          <p:cNvPr id="52246" name="Picture 22" descr="CHeca"/>
          <p:cNvPicPr>
            <a:picLocks noChangeAspect="1" noChangeArrowheads="1"/>
          </p:cNvPicPr>
          <p:nvPr/>
        </p:nvPicPr>
        <p:blipFill>
          <a:blip r:embed="rId22" cstate="print"/>
          <a:srcRect l="4706" r="11951"/>
          <a:stretch>
            <a:fillRect/>
          </a:stretch>
        </p:blipFill>
        <p:spPr bwMode="auto">
          <a:xfrm>
            <a:off x="7669213" y="4005263"/>
            <a:ext cx="1295400" cy="1258887"/>
          </a:xfrm>
          <a:prstGeom prst="ellipse">
            <a:avLst/>
          </a:prstGeom>
          <a:noFill/>
          <a:ln w="9525">
            <a:noFill/>
            <a:miter lim="800000"/>
            <a:headEnd/>
            <a:tailEnd/>
          </a:ln>
        </p:spPr>
      </p:pic>
      <p:pic>
        <p:nvPicPr>
          <p:cNvPr id="52247" name="Picture 23" descr="Cabo verdiana"/>
          <p:cNvPicPr>
            <a:picLocks noChangeAspect="1" noChangeArrowheads="1"/>
          </p:cNvPicPr>
          <p:nvPr/>
        </p:nvPicPr>
        <p:blipFill>
          <a:blip r:embed="rId23" cstate="print"/>
          <a:srcRect l="15355" r="15355"/>
          <a:stretch>
            <a:fillRect/>
          </a:stretch>
        </p:blipFill>
        <p:spPr bwMode="auto">
          <a:xfrm>
            <a:off x="1533525" y="1268413"/>
            <a:ext cx="1309688" cy="1260475"/>
          </a:xfrm>
          <a:prstGeom prst="ellipse">
            <a:avLst/>
          </a:prstGeom>
          <a:noFill/>
          <a:ln w="9525">
            <a:noFill/>
            <a:miter lim="800000"/>
            <a:headEnd/>
            <a:tailEnd/>
          </a:ln>
        </p:spPr>
      </p:pic>
      <p:pic>
        <p:nvPicPr>
          <p:cNvPr id="52248" name="Picture 24" descr="Espanhola 1"/>
          <p:cNvPicPr>
            <a:picLocks noChangeAspect="1" noChangeArrowheads="1"/>
          </p:cNvPicPr>
          <p:nvPr/>
        </p:nvPicPr>
        <p:blipFill>
          <a:blip r:embed="rId24" cstate="print"/>
          <a:srcRect/>
          <a:stretch>
            <a:fillRect/>
          </a:stretch>
        </p:blipFill>
        <p:spPr bwMode="auto">
          <a:xfrm>
            <a:off x="1835150" y="5411788"/>
            <a:ext cx="1162050" cy="1258887"/>
          </a:xfrm>
          <a:prstGeom prst="ellipse">
            <a:avLst/>
          </a:prstGeom>
          <a:noFill/>
          <a:ln w="9525">
            <a:noFill/>
            <a:miter lim="800000"/>
            <a:headEnd/>
            <a:tailEnd/>
          </a:ln>
        </p:spPr>
      </p:pic>
      <p:pic>
        <p:nvPicPr>
          <p:cNvPr id="52249" name="Picture 25" descr="Polaca 1"/>
          <p:cNvPicPr>
            <a:picLocks noChangeAspect="1" noChangeArrowheads="1"/>
          </p:cNvPicPr>
          <p:nvPr/>
        </p:nvPicPr>
        <p:blipFill>
          <a:blip r:embed="rId25" cstate="print"/>
          <a:srcRect/>
          <a:stretch>
            <a:fillRect/>
          </a:stretch>
        </p:blipFill>
        <p:spPr bwMode="auto">
          <a:xfrm>
            <a:off x="6588125" y="1270000"/>
            <a:ext cx="914400" cy="1260475"/>
          </a:xfrm>
          <a:prstGeom prst="ellipse">
            <a:avLst/>
          </a:prstGeom>
          <a:noFill/>
          <a:ln w="9525">
            <a:noFill/>
            <a:miter lim="800000"/>
            <a:headEnd/>
            <a:tailEnd/>
          </a:ln>
        </p:spPr>
      </p:pic>
      <p:pic>
        <p:nvPicPr>
          <p:cNvPr id="52250" name="Picture 26" descr="Indiana"/>
          <p:cNvPicPr>
            <a:picLocks noChangeAspect="1" noChangeArrowheads="1"/>
          </p:cNvPicPr>
          <p:nvPr/>
        </p:nvPicPr>
        <p:blipFill>
          <a:blip r:embed="rId26" cstate="print"/>
          <a:srcRect/>
          <a:stretch>
            <a:fillRect/>
          </a:stretch>
        </p:blipFill>
        <p:spPr bwMode="auto">
          <a:xfrm>
            <a:off x="4356100" y="2565400"/>
            <a:ext cx="957263" cy="1260475"/>
          </a:xfrm>
          <a:prstGeom prst="ellipse">
            <a:avLst/>
          </a:prstGeom>
          <a:noFill/>
          <a:ln w="9525">
            <a:noFill/>
            <a:miter lim="800000"/>
            <a:headEnd/>
            <a:tailEnd/>
          </a:ln>
        </p:spPr>
      </p:pic>
      <p:pic>
        <p:nvPicPr>
          <p:cNvPr id="52251" name="Picture 27" descr="Austriaco"/>
          <p:cNvPicPr>
            <a:picLocks noChangeAspect="1" noChangeArrowheads="1"/>
          </p:cNvPicPr>
          <p:nvPr/>
        </p:nvPicPr>
        <p:blipFill>
          <a:blip r:embed="rId27" cstate="print"/>
          <a:srcRect/>
          <a:stretch>
            <a:fillRect/>
          </a:stretch>
        </p:blipFill>
        <p:spPr bwMode="auto">
          <a:xfrm>
            <a:off x="3119438" y="5387975"/>
            <a:ext cx="1155700" cy="1260475"/>
          </a:xfrm>
          <a:prstGeom prst="ellipse">
            <a:avLst/>
          </a:prstGeom>
          <a:noFill/>
          <a:ln w="9525">
            <a:noFill/>
            <a:miter lim="800000"/>
            <a:headEnd/>
            <a:tailEnd/>
          </a:ln>
        </p:spPr>
      </p:pic>
      <p:pic>
        <p:nvPicPr>
          <p:cNvPr id="52252" name="Picture 28" descr="Boy Espanhol 3"/>
          <p:cNvPicPr>
            <a:picLocks noChangeAspect="1" noChangeArrowheads="1"/>
          </p:cNvPicPr>
          <p:nvPr/>
        </p:nvPicPr>
        <p:blipFill>
          <a:blip r:embed="rId28" cstate="print"/>
          <a:srcRect/>
          <a:stretch>
            <a:fillRect/>
          </a:stretch>
        </p:blipFill>
        <p:spPr bwMode="auto">
          <a:xfrm>
            <a:off x="6443663" y="5373688"/>
            <a:ext cx="1093787" cy="1260475"/>
          </a:xfrm>
          <a:prstGeom prst="ellipse">
            <a:avLst/>
          </a:prstGeom>
          <a:noFill/>
          <a:ln w="9525">
            <a:noFill/>
            <a:miter lim="800000"/>
            <a:headEnd/>
            <a:tailEnd/>
          </a:ln>
        </p:spPr>
      </p:pic>
      <p:pic>
        <p:nvPicPr>
          <p:cNvPr id="52253" name="Picture 29" descr="Turca"/>
          <p:cNvPicPr>
            <a:picLocks noChangeAspect="1" noChangeArrowheads="1"/>
          </p:cNvPicPr>
          <p:nvPr/>
        </p:nvPicPr>
        <p:blipFill>
          <a:blip r:embed="rId29" cstate="print"/>
          <a:srcRect/>
          <a:stretch>
            <a:fillRect/>
          </a:stretch>
        </p:blipFill>
        <p:spPr bwMode="auto">
          <a:xfrm>
            <a:off x="4283075" y="5373688"/>
            <a:ext cx="1096963" cy="1258887"/>
          </a:xfrm>
          <a:prstGeom prst="ellipse">
            <a:avLst/>
          </a:prstGeom>
          <a:noFill/>
          <a:ln w="9525">
            <a:noFill/>
            <a:miter lim="800000"/>
            <a:headEnd/>
            <a:tailEnd/>
          </a:ln>
        </p:spPr>
      </p:pic>
      <p:grpSp>
        <p:nvGrpSpPr>
          <p:cNvPr id="30" name="Group 9"/>
          <p:cNvGrpSpPr/>
          <p:nvPr/>
        </p:nvGrpSpPr>
        <p:grpSpPr>
          <a:xfrm>
            <a:off x="5364088" y="332656"/>
            <a:ext cx="3456384" cy="689486"/>
            <a:chOff x="4303170" y="471701"/>
            <a:chExt cx="4733326" cy="509027"/>
          </a:xfrm>
        </p:grpSpPr>
        <p:sp>
          <p:nvSpPr>
            <p:cNvPr id="31" name="Rounded Rectangle 30"/>
            <p:cNvSpPr/>
            <p:nvPr/>
          </p:nvSpPr>
          <p:spPr>
            <a:xfrm>
              <a:off x="4303170" y="476672"/>
              <a:ext cx="4733326" cy="504056"/>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TextBox 31"/>
            <p:cNvSpPr txBox="1"/>
            <p:nvPr/>
          </p:nvSpPr>
          <p:spPr>
            <a:xfrm>
              <a:off x="4303170" y="471701"/>
              <a:ext cx="4624514" cy="431722"/>
            </a:xfrm>
            <a:prstGeom prst="rect">
              <a:avLst/>
            </a:prstGeom>
            <a:noFill/>
          </p:spPr>
          <p:txBody>
            <a:bodyPr wrap="square" rtlCol="0">
              <a:spAutoFit/>
            </a:bodyPr>
            <a:lstStyle/>
            <a:p>
              <a:pPr algn="r"/>
              <a:r>
                <a:rPr lang="pt-PT" sz="3200" b="1" i="1" dirty="0" smtClean="0">
                  <a:solidFill>
                    <a:schemeClr val="bg1"/>
                  </a:solidFill>
                  <a:effectLst>
                    <a:outerShdw blurRad="38100" dist="38100" dir="2700000" algn="tl">
                      <a:srgbClr val="000000">
                        <a:alpha val="43137"/>
                      </a:srgbClr>
                    </a:outerShdw>
                  </a:effectLst>
                </a:rPr>
                <a:t>... Diversity!</a:t>
              </a:r>
              <a:endParaRPr lang="pt-PT" sz="3200" b="1" i="1" dirty="0">
                <a:solidFill>
                  <a:schemeClr val="bg1"/>
                </a:solidFill>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3477094203_bb489aa825_b(2).jpg"/>
          <p:cNvPicPr>
            <a:picLocks noChangeAspect="1"/>
          </p:cNvPicPr>
          <p:nvPr/>
        </p:nvPicPr>
        <p:blipFill>
          <a:blip r:embed="rId3" cstate="print">
            <a:lum contrast="10000"/>
          </a:blip>
          <a:srcRect l="29784" r="29330"/>
          <a:stretch>
            <a:fillRect/>
          </a:stretch>
        </p:blipFill>
        <p:spPr bwMode="auto">
          <a:xfrm>
            <a:off x="0" y="0"/>
            <a:ext cx="9144000" cy="5589240"/>
          </a:xfrm>
          <a:prstGeom prst="rect">
            <a:avLst/>
          </a:prstGeom>
          <a:noFill/>
          <a:ln w="9525">
            <a:noFill/>
            <a:miter lim="800000"/>
            <a:headEnd/>
            <a:tailEnd/>
          </a:ln>
        </p:spPr>
      </p:pic>
      <p:pic>
        <p:nvPicPr>
          <p:cNvPr id="6" name="Picture 7" descr="3477094203_bb489aa825_b(2).jpg"/>
          <p:cNvPicPr>
            <a:picLocks noChangeAspect="1"/>
          </p:cNvPicPr>
          <p:nvPr/>
        </p:nvPicPr>
        <p:blipFill>
          <a:blip r:embed="rId3" cstate="print">
            <a:grayscl/>
          </a:blip>
          <a:srcRect l="11068" r="78219"/>
          <a:stretch>
            <a:fillRect/>
          </a:stretch>
        </p:blipFill>
        <p:spPr bwMode="auto">
          <a:xfrm>
            <a:off x="0" y="0"/>
            <a:ext cx="2457564" cy="5733256"/>
          </a:xfrm>
          <a:prstGeom prst="rect">
            <a:avLst/>
          </a:prstGeom>
          <a:noFill/>
          <a:ln w="9525">
            <a:noFill/>
            <a:miter lim="800000"/>
            <a:headEnd/>
            <a:tailEnd/>
          </a:ln>
        </p:spPr>
      </p:pic>
      <p:sp>
        <p:nvSpPr>
          <p:cNvPr id="4" name="Rounded Rectangle 3"/>
          <p:cNvSpPr/>
          <p:nvPr/>
        </p:nvSpPr>
        <p:spPr>
          <a:xfrm>
            <a:off x="0" y="5517232"/>
            <a:ext cx="9144000" cy="1340768"/>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251520" y="5661248"/>
            <a:ext cx="8820472" cy="923330"/>
          </a:xfrm>
          <a:prstGeom prst="rect">
            <a:avLst/>
          </a:prstGeom>
          <a:noFill/>
        </p:spPr>
        <p:txBody>
          <a:bodyPr wrap="square" rtlCol="0">
            <a:spAutoFit/>
          </a:bodyPr>
          <a:lstStyle/>
          <a:p>
            <a:pPr algn="r"/>
            <a:r>
              <a:rPr lang="pt-PT" sz="5400" b="1" i="1" dirty="0" smtClean="0">
                <a:solidFill>
                  <a:schemeClr val="bg1"/>
                </a:solidFill>
                <a:latin typeface="+mj-lt"/>
              </a:rPr>
              <a:t>The IST Experience</a:t>
            </a:r>
            <a:endParaRPr lang="pt-PT" sz="5400" b="1" i="1" dirty="0">
              <a:solidFill>
                <a:schemeClr val="bg1"/>
              </a:solidFill>
              <a:latin typeface="+mj-lt"/>
            </a:endParaRPr>
          </a:p>
        </p:txBody>
      </p:sp>
      <p:pic>
        <p:nvPicPr>
          <p:cNvPr id="7" name="Picture 7" descr="3477094203_bb489aa825_b(2).jpg"/>
          <p:cNvPicPr>
            <a:picLocks noChangeAspect="1"/>
          </p:cNvPicPr>
          <p:nvPr/>
        </p:nvPicPr>
        <p:blipFill>
          <a:blip r:embed="rId3" cstate="print">
            <a:grayscl/>
          </a:blip>
          <a:srcRect l="76481" r="11777"/>
          <a:stretch>
            <a:fillRect/>
          </a:stretch>
        </p:blipFill>
        <p:spPr bwMode="auto">
          <a:xfrm>
            <a:off x="6551712" y="0"/>
            <a:ext cx="2592288" cy="5517232"/>
          </a:xfrm>
          <a:prstGeom prst="rect">
            <a:avLst/>
          </a:prstGeom>
          <a:noFill/>
          <a:ln w="9525">
            <a:noFill/>
            <a:miter lim="800000"/>
            <a:headEnd/>
            <a:tailEnd/>
          </a:ln>
        </p:spPr>
      </p:pic>
      <p:sp>
        <p:nvSpPr>
          <p:cNvPr id="9" name="TextBox 8"/>
          <p:cNvSpPr txBox="1"/>
          <p:nvPr/>
        </p:nvSpPr>
        <p:spPr>
          <a:xfrm>
            <a:off x="0" y="5225712"/>
            <a:ext cx="1152128" cy="1862048"/>
          </a:xfrm>
          <a:prstGeom prst="rect">
            <a:avLst/>
          </a:prstGeom>
          <a:noFill/>
        </p:spPr>
        <p:txBody>
          <a:bodyPr wrap="square" rtlCol="0">
            <a:spAutoFit/>
          </a:bodyPr>
          <a:lstStyle/>
          <a:p>
            <a:r>
              <a:rPr lang="pt-PT" sz="11500" b="1" i="1" dirty="0" smtClean="0">
                <a:solidFill>
                  <a:schemeClr val="bg1"/>
                </a:solidFill>
                <a:effectLst>
                  <a:outerShdw blurRad="38100" dist="38100" dir="2700000" algn="tl">
                    <a:srgbClr val="000000">
                      <a:alpha val="43137"/>
                    </a:srgbClr>
                  </a:outerShdw>
                </a:effectLst>
              </a:rPr>
              <a:t>6</a:t>
            </a:r>
            <a:endParaRPr lang="pt-PT" sz="115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xfrm>
            <a:off x="15543212" y="6675437"/>
            <a:ext cx="2133600" cy="365125"/>
          </a:xfrm>
          <a:noFill/>
        </p:spPr>
        <p:txBody>
          <a:bodyPr/>
          <a:lstStyle/>
          <a:p>
            <a:fld id="{86B3426C-1A15-49FD-9E63-7AA0C9B6609B}" type="slidenum">
              <a:rPr lang="en-US" smtClean="0"/>
              <a:pPr/>
              <a:t>26</a:t>
            </a:fld>
            <a:endParaRPr lang="en-US" smtClean="0"/>
          </a:p>
        </p:txBody>
      </p:sp>
      <p:grpSp>
        <p:nvGrpSpPr>
          <p:cNvPr id="40" name="Group 9"/>
          <p:cNvGrpSpPr/>
          <p:nvPr/>
        </p:nvGrpSpPr>
        <p:grpSpPr>
          <a:xfrm>
            <a:off x="4572000" y="332656"/>
            <a:ext cx="4248472" cy="584775"/>
            <a:chOff x="4303170" y="471701"/>
            <a:chExt cx="4733326" cy="431722"/>
          </a:xfrm>
        </p:grpSpPr>
        <p:sp>
          <p:nvSpPr>
            <p:cNvPr id="41" name="Rounded Rectangle 40"/>
            <p:cNvSpPr/>
            <p:nvPr/>
          </p:nvSpPr>
          <p:spPr>
            <a:xfrm>
              <a:off x="4303170" y="476672"/>
              <a:ext cx="4733326" cy="420320"/>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 name="TextBox 41"/>
            <p:cNvSpPr txBox="1"/>
            <p:nvPr/>
          </p:nvSpPr>
          <p:spPr>
            <a:xfrm>
              <a:off x="4303170" y="471701"/>
              <a:ext cx="4624514" cy="431722"/>
            </a:xfrm>
            <a:prstGeom prst="rect">
              <a:avLst/>
            </a:prstGeom>
            <a:noFill/>
          </p:spPr>
          <p:txBody>
            <a:bodyPr wrap="square" rtlCol="0">
              <a:spAutoFit/>
            </a:bodyPr>
            <a:lstStyle/>
            <a:p>
              <a:pPr algn="r"/>
              <a:r>
                <a:rPr lang="pt-PT" sz="3200" b="1" i="1" dirty="0" err="1" smtClean="0">
                  <a:solidFill>
                    <a:schemeClr val="bg1"/>
                  </a:solidFill>
                  <a:effectLst>
                    <a:outerShdw blurRad="38100" dist="38100" dir="2700000" algn="tl">
                      <a:srgbClr val="000000">
                        <a:alpha val="43137"/>
                      </a:srgbClr>
                    </a:outerShdw>
                  </a:effectLst>
                </a:rPr>
                <a:t>Welcome</a:t>
              </a:r>
              <a:r>
                <a:rPr lang="pt-PT" sz="3200" b="1" i="1" dirty="0" smtClean="0">
                  <a:solidFill>
                    <a:schemeClr val="bg1"/>
                  </a:solidFill>
                  <a:effectLst>
                    <a:outerShdw blurRad="38100" dist="38100" dir="2700000" algn="tl">
                      <a:srgbClr val="000000">
                        <a:alpha val="43137"/>
                      </a:srgbClr>
                    </a:outerShdw>
                  </a:effectLst>
                </a:rPr>
                <a:t> to </a:t>
              </a:r>
              <a:r>
                <a:rPr lang="pt-PT" sz="3200" b="1" i="1" dirty="0" err="1" smtClean="0">
                  <a:solidFill>
                    <a:schemeClr val="bg1"/>
                  </a:solidFill>
                  <a:effectLst>
                    <a:outerShdw blurRad="38100" dist="38100" dir="2700000" algn="tl">
                      <a:srgbClr val="000000">
                        <a:alpha val="43137"/>
                      </a:srgbClr>
                    </a:outerShdw>
                  </a:effectLst>
                </a:rPr>
                <a:t>Lisbon</a:t>
              </a:r>
              <a:endParaRPr lang="pt-PT" sz="3200" b="1" i="1" dirty="0">
                <a:solidFill>
                  <a:schemeClr val="bg1"/>
                </a:solidFill>
                <a:effectLst>
                  <a:outerShdw blurRad="38100" dist="38100" dir="2700000" algn="tl">
                    <a:srgbClr val="000000">
                      <a:alpha val="43137"/>
                    </a:srgbClr>
                  </a:outerShdw>
                </a:effectLst>
              </a:endParaRPr>
            </a:p>
          </p:txBody>
        </p:sp>
      </p:grpSp>
      <p:grpSp>
        <p:nvGrpSpPr>
          <p:cNvPr id="53" name="Group 52"/>
          <p:cNvGrpSpPr/>
          <p:nvPr/>
        </p:nvGrpSpPr>
        <p:grpSpPr>
          <a:xfrm>
            <a:off x="1780020" y="1340768"/>
            <a:ext cx="7363980" cy="5517232"/>
            <a:chOff x="1780020" y="1340768"/>
            <a:chExt cx="7363980" cy="5517232"/>
          </a:xfrm>
        </p:grpSpPr>
        <p:pic>
          <p:nvPicPr>
            <p:cNvPr id="12290" name="Picture 2" descr="http://upload.wikimedia.org/wikipedia/commons/a/a0/P%C3%A7a._do_Rossio_-_Lisboa.jpg"/>
            <p:cNvPicPr>
              <a:picLocks noChangeAspect="1" noChangeArrowheads="1"/>
            </p:cNvPicPr>
            <p:nvPr/>
          </p:nvPicPr>
          <p:blipFill>
            <a:blip r:embed="rId3" cstate="print"/>
            <a:srcRect/>
            <a:stretch>
              <a:fillRect/>
            </a:stretch>
          </p:blipFill>
          <p:spPr bwMode="auto">
            <a:xfrm>
              <a:off x="1780020" y="1340768"/>
              <a:ext cx="7363980" cy="5517232"/>
            </a:xfrm>
            <a:prstGeom prst="rect">
              <a:avLst/>
            </a:prstGeom>
            <a:noFill/>
          </p:spPr>
        </p:pic>
        <p:sp>
          <p:nvSpPr>
            <p:cNvPr id="52" name="Rounded Rectangle 51"/>
            <p:cNvSpPr/>
            <p:nvPr/>
          </p:nvSpPr>
          <p:spPr>
            <a:xfrm>
              <a:off x="1869604" y="6309320"/>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solidFill>
                    <a:schemeClr val="tx1"/>
                  </a:solidFill>
                </a:rPr>
                <a:t>Downtown</a:t>
              </a:r>
              <a:endParaRPr lang="pt-PT" b="1" dirty="0">
                <a:solidFill>
                  <a:schemeClr val="tx1"/>
                </a:solidFill>
              </a:endParaRPr>
            </a:p>
          </p:txBody>
        </p:sp>
      </p:grpSp>
      <p:grpSp>
        <p:nvGrpSpPr>
          <p:cNvPr id="55" name="Group 54"/>
          <p:cNvGrpSpPr/>
          <p:nvPr/>
        </p:nvGrpSpPr>
        <p:grpSpPr>
          <a:xfrm>
            <a:off x="0" y="1340768"/>
            <a:ext cx="7200800" cy="5517232"/>
            <a:chOff x="0" y="1340768"/>
            <a:chExt cx="7200800" cy="5517232"/>
          </a:xfrm>
        </p:grpSpPr>
        <p:pic>
          <p:nvPicPr>
            <p:cNvPr id="12296" name="Picture 8" descr="http://upload.wikimedia.org/wikipedia/commons/3/3a/Lisbon_09882_Lisboa_Pra%C3%A7a_don_Pedro_2006_Luca_Galuzzi.jpg"/>
            <p:cNvPicPr>
              <a:picLocks noChangeAspect="1" noChangeArrowheads="1"/>
            </p:cNvPicPr>
            <p:nvPr/>
          </p:nvPicPr>
          <p:blipFill>
            <a:blip r:embed="rId4" cstate="print"/>
            <a:srcRect l="9128" r="3884"/>
            <a:stretch>
              <a:fillRect/>
            </a:stretch>
          </p:blipFill>
          <p:spPr bwMode="auto">
            <a:xfrm>
              <a:off x="0" y="1340768"/>
              <a:ext cx="7200800" cy="5517232"/>
            </a:xfrm>
            <a:prstGeom prst="rect">
              <a:avLst/>
            </a:prstGeom>
            <a:noFill/>
          </p:spPr>
        </p:pic>
        <p:sp>
          <p:nvSpPr>
            <p:cNvPr id="54" name="Rounded Rectangle 53"/>
            <p:cNvSpPr/>
            <p:nvPr/>
          </p:nvSpPr>
          <p:spPr>
            <a:xfrm>
              <a:off x="5508104" y="6309320"/>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solidFill>
                    <a:schemeClr val="tx1"/>
                  </a:solidFill>
                </a:rPr>
                <a:t>Rossio</a:t>
              </a:r>
              <a:endParaRPr lang="pt-PT" b="1" dirty="0">
                <a:solidFill>
                  <a:schemeClr val="tx1"/>
                </a:solidFill>
              </a:endParaRPr>
            </a:p>
          </p:txBody>
        </p:sp>
      </p:grpSp>
      <p:grpSp>
        <p:nvGrpSpPr>
          <p:cNvPr id="57" name="Group 56"/>
          <p:cNvGrpSpPr/>
          <p:nvPr/>
        </p:nvGrpSpPr>
        <p:grpSpPr>
          <a:xfrm>
            <a:off x="3635896" y="1340768"/>
            <a:ext cx="5508104" cy="5517232"/>
            <a:chOff x="3635896" y="1340768"/>
            <a:chExt cx="5508104" cy="5517232"/>
          </a:xfrm>
        </p:grpSpPr>
        <p:pic>
          <p:nvPicPr>
            <p:cNvPr id="12300" name="Picture 12" descr="http://2.bp.blogspot.com/_m03G2augvIQ/TNmaUA-d2YI/AAAAAAAAAQg/1vZdi1fudiQ/s1600/IMGP5991.jpg"/>
            <p:cNvPicPr>
              <a:picLocks noChangeAspect="1" noChangeArrowheads="1"/>
            </p:cNvPicPr>
            <p:nvPr/>
          </p:nvPicPr>
          <p:blipFill>
            <a:blip r:embed="rId5" cstate="print"/>
            <a:srcRect l="21249" r="3875"/>
            <a:stretch>
              <a:fillRect/>
            </a:stretch>
          </p:blipFill>
          <p:spPr bwMode="auto">
            <a:xfrm>
              <a:off x="3635896" y="1340768"/>
              <a:ext cx="5508104" cy="5517232"/>
            </a:xfrm>
            <a:prstGeom prst="rect">
              <a:avLst/>
            </a:prstGeom>
            <a:noFill/>
          </p:spPr>
        </p:pic>
        <p:sp>
          <p:nvSpPr>
            <p:cNvPr id="56" name="Rounded Rectangle 55"/>
            <p:cNvSpPr/>
            <p:nvPr/>
          </p:nvSpPr>
          <p:spPr>
            <a:xfrm>
              <a:off x="6372200" y="6237312"/>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smtClean="0">
                  <a:solidFill>
                    <a:schemeClr val="tx1"/>
                  </a:solidFill>
                </a:rPr>
                <a:t>Traditions</a:t>
              </a:r>
              <a:endParaRPr lang="pt-PT" b="1" dirty="0">
                <a:solidFill>
                  <a:schemeClr val="tx1"/>
                </a:solidFill>
              </a:endParaRPr>
            </a:p>
          </p:txBody>
        </p:sp>
      </p:grpSp>
      <p:grpSp>
        <p:nvGrpSpPr>
          <p:cNvPr id="59" name="Group 58"/>
          <p:cNvGrpSpPr/>
          <p:nvPr/>
        </p:nvGrpSpPr>
        <p:grpSpPr>
          <a:xfrm>
            <a:off x="971600" y="1340768"/>
            <a:ext cx="7056784" cy="5517232"/>
            <a:chOff x="971600" y="1340768"/>
            <a:chExt cx="7056784" cy="5517232"/>
          </a:xfrm>
        </p:grpSpPr>
        <p:pic>
          <p:nvPicPr>
            <p:cNvPr id="12294" name="Picture 6" descr="http://farm4.staticflickr.com/3513/3280778389_1b9dd8b42e_o.jpg"/>
            <p:cNvPicPr>
              <a:picLocks noChangeAspect="1" noChangeArrowheads="1"/>
            </p:cNvPicPr>
            <p:nvPr/>
          </p:nvPicPr>
          <p:blipFill>
            <a:blip r:embed="rId6" cstate="print"/>
            <a:srcRect l="9601" r="4863"/>
            <a:stretch>
              <a:fillRect/>
            </a:stretch>
          </p:blipFill>
          <p:spPr bwMode="auto">
            <a:xfrm>
              <a:off x="971600" y="1340768"/>
              <a:ext cx="7056784" cy="5517232"/>
            </a:xfrm>
            <a:prstGeom prst="rect">
              <a:avLst/>
            </a:prstGeom>
            <a:noFill/>
          </p:spPr>
        </p:pic>
        <p:sp>
          <p:nvSpPr>
            <p:cNvPr id="58" name="Rounded Rectangle 57"/>
            <p:cNvSpPr/>
            <p:nvPr/>
          </p:nvSpPr>
          <p:spPr>
            <a:xfrm>
              <a:off x="1691680" y="6093296"/>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smtClean="0">
                  <a:solidFill>
                    <a:schemeClr val="tx1"/>
                  </a:solidFill>
                </a:rPr>
                <a:t>Nations</a:t>
              </a:r>
              <a:r>
                <a:rPr lang="pt-PT" b="1" dirty="0" smtClean="0">
                  <a:solidFill>
                    <a:schemeClr val="tx1"/>
                  </a:solidFill>
                </a:rPr>
                <a:t> </a:t>
              </a:r>
              <a:r>
                <a:rPr lang="pt-PT" b="1" dirty="0" err="1" smtClean="0">
                  <a:solidFill>
                    <a:schemeClr val="tx1"/>
                  </a:solidFill>
                </a:rPr>
                <a:t>Park</a:t>
              </a:r>
              <a:endParaRPr lang="pt-PT" b="1" dirty="0">
                <a:solidFill>
                  <a:schemeClr val="tx1"/>
                </a:solidFill>
              </a:endParaRPr>
            </a:p>
          </p:txBody>
        </p:sp>
      </p:grpSp>
      <p:grpSp>
        <p:nvGrpSpPr>
          <p:cNvPr id="62" name="Group 61"/>
          <p:cNvGrpSpPr/>
          <p:nvPr/>
        </p:nvGrpSpPr>
        <p:grpSpPr>
          <a:xfrm>
            <a:off x="1739097" y="1340768"/>
            <a:ext cx="6289287" cy="5517232"/>
            <a:chOff x="1739097" y="1340768"/>
            <a:chExt cx="6289287" cy="5517232"/>
          </a:xfrm>
        </p:grpSpPr>
        <p:pic>
          <p:nvPicPr>
            <p:cNvPr id="67604" name="Picture 31" descr="trams"/>
            <p:cNvPicPr>
              <a:picLocks noChangeAspect="1" noChangeArrowheads="1"/>
            </p:cNvPicPr>
            <p:nvPr/>
          </p:nvPicPr>
          <p:blipFill>
            <a:blip r:embed="rId7" cstate="print"/>
            <a:srcRect l="17473"/>
            <a:stretch>
              <a:fillRect/>
            </a:stretch>
          </p:blipFill>
          <p:spPr bwMode="auto">
            <a:xfrm>
              <a:off x="1739097" y="1340768"/>
              <a:ext cx="6289287" cy="5517232"/>
            </a:xfrm>
            <a:prstGeom prst="rect">
              <a:avLst/>
            </a:prstGeom>
            <a:noFill/>
            <a:ln w="38100">
              <a:noFill/>
              <a:miter lim="800000"/>
              <a:headEnd/>
              <a:tailEnd/>
            </a:ln>
          </p:spPr>
        </p:pic>
        <p:sp>
          <p:nvSpPr>
            <p:cNvPr id="60" name="Rounded Rectangle 59"/>
            <p:cNvSpPr/>
            <p:nvPr/>
          </p:nvSpPr>
          <p:spPr>
            <a:xfrm>
              <a:off x="4067944" y="6165304"/>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smtClean="0">
                  <a:solidFill>
                    <a:schemeClr val="tx1"/>
                  </a:solidFill>
                </a:rPr>
                <a:t>Trams</a:t>
              </a:r>
              <a:endParaRPr lang="pt-PT" b="1" dirty="0">
                <a:solidFill>
                  <a:schemeClr val="tx1"/>
                </a:solidFill>
              </a:endParaRPr>
            </a:p>
          </p:txBody>
        </p:sp>
      </p:grpSp>
      <p:grpSp>
        <p:nvGrpSpPr>
          <p:cNvPr id="64" name="Group 63"/>
          <p:cNvGrpSpPr/>
          <p:nvPr/>
        </p:nvGrpSpPr>
        <p:grpSpPr>
          <a:xfrm>
            <a:off x="2447256" y="1340768"/>
            <a:ext cx="6696744" cy="5517232"/>
            <a:chOff x="2447256" y="1340768"/>
            <a:chExt cx="6696744" cy="5517232"/>
          </a:xfrm>
        </p:grpSpPr>
        <p:pic>
          <p:nvPicPr>
            <p:cNvPr id="12292" name="Picture 4" descr="http://upload.wikimedia.org/wikipedia/commons/8/82/Torre_Belem_(Lisboa).jpg"/>
            <p:cNvPicPr>
              <a:picLocks noChangeAspect="1" noChangeArrowheads="1"/>
            </p:cNvPicPr>
            <p:nvPr/>
          </p:nvPicPr>
          <p:blipFill>
            <a:blip r:embed="rId8" cstate="print"/>
            <a:srcRect r="8966"/>
            <a:stretch>
              <a:fillRect/>
            </a:stretch>
          </p:blipFill>
          <p:spPr bwMode="auto">
            <a:xfrm>
              <a:off x="2447256" y="1340768"/>
              <a:ext cx="6696744" cy="5517232"/>
            </a:xfrm>
            <a:prstGeom prst="rect">
              <a:avLst/>
            </a:prstGeom>
            <a:noFill/>
          </p:spPr>
        </p:pic>
        <p:sp>
          <p:nvSpPr>
            <p:cNvPr id="63" name="Rounded Rectangle 62"/>
            <p:cNvSpPr/>
            <p:nvPr/>
          </p:nvSpPr>
          <p:spPr>
            <a:xfrm>
              <a:off x="5004048" y="6165304"/>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solidFill>
                    <a:schemeClr val="tx1"/>
                  </a:solidFill>
                </a:rPr>
                <a:t>Belém </a:t>
              </a:r>
              <a:r>
                <a:rPr lang="pt-PT" b="1" dirty="0" err="1" smtClean="0">
                  <a:solidFill>
                    <a:schemeClr val="tx1"/>
                  </a:solidFill>
                </a:rPr>
                <a:t>Tower</a:t>
              </a:r>
              <a:endParaRPr lang="pt-PT" b="1" dirty="0">
                <a:solidFill>
                  <a:schemeClr val="tx1"/>
                </a:solidFill>
              </a:endParaRPr>
            </a:p>
          </p:txBody>
        </p:sp>
      </p:grpSp>
      <p:grpSp>
        <p:nvGrpSpPr>
          <p:cNvPr id="66" name="Group 65"/>
          <p:cNvGrpSpPr/>
          <p:nvPr/>
        </p:nvGrpSpPr>
        <p:grpSpPr>
          <a:xfrm>
            <a:off x="3275856" y="1340768"/>
            <a:ext cx="5868144" cy="5517232"/>
            <a:chOff x="3275856" y="1340768"/>
            <a:chExt cx="5868144" cy="5517232"/>
          </a:xfrm>
        </p:grpSpPr>
        <p:pic>
          <p:nvPicPr>
            <p:cNvPr id="12298" name="Picture 10" descr="http://upload.wikimedia.org/wikipedia/commons/6/64/Ponte_25_de_Abril_20050728.jpg"/>
            <p:cNvPicPr>
              <a:picLocks noChangeAspect="1" noChangeArrowheads="1"/>
            </p:cNvPicPr>
            <p:nvPr/>
          </p:nvPicPr>
          <p:blipFill>
            <a:blip r:embed="rId9" cstate="print">
              <a:lum contrast="20000"/>
            </a:blip>
            <a:srcRect l="7021" r="13208"/>
            <a:stretch>
              <a:fillRect/>
            </a:stretch>
          </p:blipFill>
          <p:spPr bwMode="auto">
            <a:xfrm>
              <a:off x="3275856" y="1340768"/>
              <a:ext cx="5868144" cy="5517232"/>
            </a:xfrm>
            <a:prstGeom prst="rect">
              <a:avLst/>
            </a:prstGeom>
            <a:noFill/>
          </p:spPr>
        </p:pic>
        <p:sp>
          <p:nvSpPr>
            <p:cNvPr id="65" name="Rounded Rectangle 64"/>
            <p:cNvSpPr/>
            <p:nvPr/>
          </p:nvSpPr>
          <p:spPr>
            <a:xfrm>
              <a:off x="5508104" y="6165304"/>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smtClean="0">
                  <a:solidFill>
                    <a:schemeClr val="tx1"/>
                  </a:solidFill>
                </a:rPr>
                <a:t>Tagus </a:t>
              </a:r>
              <a:r>
                <a:rPr lang="pt-PT" b="1" dirty="0" err="1" smtClean="0">
                  <a:solidFill>
                    <a:schemeClr val="tx1"/>
                  </a:solidFill>
                </a:rPr>
                <a:t>River</a:t>
              </a:r>
              <a:endParaRPr lang="pt-PT" b="1" dirty="0">
                <a:solidFill>
                  <a:schemeClr val="tx1"/>
                </a:solidFill>
              </a:endParaRPr>
            </a:p>
          </p:txBody>
        </p:sp>
      </p:grpSp>
      <p:grpSp>
        <p:nvGrpSpPr>
          <p:cNvPr id="68" name="Group 67"/>
          <p:cNvGrpSpPr/>
          <p:nvPr/>
        </p:nvGrpSpPr>
        <p:grpSpPr>
          <a:xfrm>
            <a:off x="5445001" y="1332428"/>
            <a:ext cx="3698999" cy="5563672"/>
            <a:chOff x="5445001" y="1332428"/>
            <a:chExt cx="3698999" cy="5563672"/>
          </a:xfrm>
        </p:grpSpPr>
        <p:pic>
          <p:nvPicPr>
            <p:cNvPr id="67602" name="Picture 34" descr="carcavelos_surf_boards"/>
            <p:cNvPicPr>
              <a:picLocks noChangeAspect="1" noChangeArrowheads="1"/>
            </p:cNvPicPr>
            <p:nvPr/>
          </p:nvPicPr>
          <p:blipFill>
            <a:blip r:embed="rId10" cstate="print"/>
            <a:srcRect/>
            <a:stretch>
              <a:fillRect/>
            </a:stretch>
          </p:blipFill>
          <p:spPr bwMode="auto">
            <a:xfrm>
              <a:off x="5445001" y="1332428"/>
              <a:ext cx="3698999" cy="5563672"/>
            </a:xfrm>
            <a:prstGeom prst="rect">
              <a:avLst/>
            </a:prstGeom>
            <a:noFill/>
            <a:ln w="38100">
              <a:noFill/>
              <a:miter lim="800000"/>
              <a:headEnd/>
              <a:tailEnd/>
            </a:ln>
          </p:spPr>
        </p:pic>
        <p:sp>
          <p:nvSpPr>
            <p:cNvPr id="67" name="Rounded Rectangle 66"/>
            <p:cNvSpPr/>
            <p:nvPr/>
          </p:nvSpPr>
          <p:spPr>
            <a:xfrm>
              <a:off x="5556870" y="6328370"/>
              <a:ext cx="1512168" cy="432048"/>
            </a:xfrm>
            <a:prstGeom prst="round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b="1" dirty="0" err="1" smtClean="0">
                  <a:solidFill>
                    <a:schemeClr val="tx1"/>
                  </a:solidFill>
                </a:rPr>
                <a:t>Beaches</a:t>
              </a:r>
              <a:endParaRPr lang="pt-PT" b="1" dirty="0">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2000" fill="hold"/>
                                        <p:tgtEl>
                                          <p:spTgt spid="53"/>
                                        </p:tgtEl>
                                        <p:attrNameLst>
                                          <p:attrName>ppt_x</p:attrName>
                                        </p:attrNameLst>
                                      </p:cBhvr>
                                      <p:tavLst>
                                        <p:tav tm="0">
                                          <p:val>
                                            <p:strVal val="0-#ppt_w/2"/>
                                          </p:val>
                                        </p:tav>
                                        <p:tav tm="100000">
                                          <p:val>
                                            <p:strVal val="#ppt_x"/>
                                          </p:val>
                                        </p:tav>
                                      </p:tavLst>
                                    </p:anim>
                                    <p:anim calcmode="lin" valueType="num">
                                      <p:cBhvr additive="base">
                                        <p:cTn id="8" dur="20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50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2000" fill="hold"/>
                                        <p:tgtEl>
                                          <p:spTgt spid="55"/>
                                        </p:tgtEl>
                                        <p:attrNameLst>
                                          <p:attrName>ppt_x</p:attrName>
                                        </p:attrNameLst>
                                      </p:cBhvr>
                                      <p:tavLst>
                                        <p:tav tm="0">
                                          <p:val>
                                            <p:strVal val="0-#ppt_w/2"/>
                                          </p:val>
                                        </p:tav>
                                        <p:tav tm="100000">
                                          <p:val>
                                            <p:strVal val="#ppt_x"/>
                                          </p:val>
                                        </p:tav>
                                      </p:tavLst>
                                    </p:anim>
                                    <p:anim calcmode="lin" valueType="num">
                                      <p:cBhvr additive="base">
                                        <p:cTn id="13" dur="2000" fill="hold"/>
                                        <p:tgtEl>
                                          <p:spTgt spid="55"/>
                                        </p:tgtEl>
                                        <p:attrNameLst>
                                          <p:attrName>ppt_y</p:attrName>
                                        </p:attrNameLst>
                                      </p:cBhvr>
                                      <p:tavLst>
                                        <p:tav tm="0">
                                          <p:val>
                                            <p:strVal val="#ppt_y"/>
                                          </p:val>
                                        </p:tav>
                                        <p:tav tm="100000">
                                          <p:val>
                                            <p:strVal val="#ppt_y"/>
                                          </p:val>
                                        </p:tav>
                                      </p:tavLst>
                                    </p:anim>
                                  </p:childTnLst>
                                </p:cTn>
                              </p:par>
                            </p:childTnLst>
                          </p:cTn>
                        </p:par>
                        <p:par>
                          <p:cTn id="14" fill="hold">
                            <p:stCondLst>
                              <p:cond delay="4500"/>
                            </p:stCondLst>
                            <p:childTnLst>
                              <p:par>
                                <p:cTn id="15" presetID="2" presetClass="entr" presetSubtype="2" fill="hold" nodeType="afterEffect">
                                  <p:stCondLst>
                                    <p:cond delay="50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2000" fill="hold"/>
                                        <p:tgtEl>
                                          <p:spTgt spid="57"/>
                                        </p:tgtEl>
                                        <p:attrNameLst>
                                          <p:attrName>ppt_x</p:attrName>
                                        </p:attrNameLst>
                                      </p:cBhvr>
                                      <p:tavLst>
                                        <p:tav tm="0">
                                          <p:val>
                                            <p:strVal val="1+#ppt_w/2"/>
                                          </p:val>
                                        </p:tav>
                                        <p:tav tm="100000">
                                          <p:val>
                                            <p:strVal val="#ppt_x"/>
                                          </p:val>
                                        </p:tav>
                                      </p:tavLst>
                                    </p:anim>
                                    <p:anim calcmode="lin" valueType="num">
                                      <p:cBhvr additive="base">
                                        <p:cTn id="18" dur="2000" fill="hold"/>
                                        <p:tgtEl>
                                          <p:spTgt spid="57"/>
                                        </p:tgtEl>
                                        <p:attrNameLst>
                                          <p:attrName>ppt_y</p:attrName>
                                        </p:attrNameLst>
                                      </p:cBhvr>
                                      <p:tavLst>
                                        <p:tav tm="0">
                                          <p:val>
                                            <p:strVal val="#ppt_y"/>
                                          </p:val>
                                        </p:tav>
                                        <p:tav tm="100000">
                                          <p:val>
                                            <p:strVal val="#ppt_y"/>
                                          </p:val>
                                        </p:tav>
                                      </p:tavLst>
                                    </p:anim>
                                  </p:childTnLst>
                                </p:cTn>
                              </p:par>
                            </p:childTnLst>
                          </p:cTn>
                        </p:par>
                        <p:par>
                          <p:cTn id="19" fill="hold">
                            <p:stCondLst>
                              <p:cond delay="7000"/>
                            </p:stCondLst>
                            <p:childTnLst>
                              <p:par>
                                <p:cTn id="20" presetID="2" presetClass="entr" presetSubtype="8" fill="hold" nodeType="after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2000" fill="hold"/>
                                        <p:tgtEl>
                                          <p:spTgt spid="59"/>
                                        </p:tgtEl>
                                        <p:attrNameLst>
                                          <p:attrName>ppt_x</p:attrName>
                                        </p:attrNameLst>
                                      </p:cBhvr>
                                      <p:tavLst>
                                        <p:tav tm="0">
                                          <p:val>
                                            <p:strVal val="0-#ppt_w/2"/>
                                          </p:val>
                                        </p:tav>
                                        <p:tav tm="100000">
                                          <p:val>
                                            <p:strVal val="#ppt_x"/>
                                          </p:val>
                                        </p:tav>
                                      </p:tavLst>
                                    </p:anim>
                                    <p:anim calcmode="lin" valueType="num">
                                      <p:cBhvr additive="base">
                                        <p:cTn id="23" dur="20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9500"/>
                            </p:stCondLst>
                            <p:childTnLst>
                              <p:par>
                                <p:cTn id="25" presetID="2" presetClass="entr" presetSubtype="2" fill="hold" nodeType="afterEffect">
                                  <p:stCondLst>
                                    <p:cond delay="50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2000" fill="hold"/>
                                        <p:tgtEl>
                                          <p:spTgt spid="62"/>
                                        </p:tgtEl>
                                        <p:attrNameLst>
                                          <p:attrName>ppt_x</p:attrName>
                                        </p:attrNameLst>
                                      </p:cBhvr>
                                      <p:tavLst>
                                        <p:tav tm="0">
                                          <p:val>
                                            <p:strVal val="1+#ppt_w/2"/>
                                          </p:val>
                                        </p:tav>
                                        <p:tav tm="100000">
                                          <p:val>
                                            <p:strVal val="#ppt_x"/>
                                          </p:val>
                                        </p:tav>
                                      </p:tavLst>
                                    </p:anim>
                                    <p:anim calcmode="lin" valueType="num">
                                      <p:cBhvr additive="base">
                                        <p:cTn id="28" dur="20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12000"/>
                            </p:stCondLst>
                            <p:childTnLst>
                              <p:par>
                                <p:cTn id="30" presetID="2" presetClass="entr" presetSubtype="2" fill="hold" nodeType="afterEffect">
                                  <p:stCondLst>
                                    <p:cond delay="500"/>
                                  </p:stCondLst>
                                  <p:childTnLst>
                                    <p:set>
                                      <p:cBhvr>
                                        <p:cTn id="31" dur="1" fill="hold">
                                          <p:stCondLst>
                                            <p:cond delay="0"/>
                                          </p:stCondLst>
                                        </p:cTn>
                                        <p:tgtEl>
                                          <p:spTgt spid="64"/>
                                        </p:tgtEl>
                                        <p:attrNameLst>
                                          <p:attrName>style.visibility</p:attrName>
                                        </p:attrNameLst>
                                      </p:cBhvr>
                                      <p:to>
                                        <p:strVal val="visible"/>
                                      </p:to>
                                    </p:set>
                                    <p:anim calcmode="lin" valueType="num">
                                      <p:cBhvr additive="base">
                                        <p:cTn id="32" dur="2000" fill="hold"/>
                                        <p:tgtEl>
                                          <p:spTgt spid="64"/>
                                        </p:tgtEl>
                                        <p:attrNameLst>
                                          <p:attrName>ppt_x</p:attrName>
                                        </p:attrNameLst>
                                      </p:cBhvr>
                                      <p:tavLst>
                                        <p:tav tm="0">
                                          <p:val>
                                            <p:strVal val="1+#ppt_w/2"/>
                                          </p:val>
                                        </p:tav>
                                        <p:tav tm="100000">
                                          <p:val>
                                            <p:strVal val="#ppt_x"/>
                                          </p:val>
                                        </p:tav>
                                      </p:tavLst>
                                    </p:anim>
                                    <p:anim calcmode="lin" valueType="num">
                                      <p:cBhvr additive="base">
                                        <p:cTn id="33" dur="2000" fill="hold"/>
                                        <p:tgtEl>
                                          <p:spTgt spid="64"/>
                                        </p:tgtEl>
                                        <p:attrNameLst>
                                          <p:attrName>ppt_y</p:attrName>
                                        </p:attrNameLst>
                                      </p:cBhvr>
                                      <p:tavLst>
                                        <p:tav tm="0">
                                          <p:val>
                                            <p:strVal val="#ppt_y"/>
                                          </p:val>
                                        </p:tav>
                                        <p:tav tm="100000">
                                          <p:val>
                                            <p:strVal val="#ppt_y"/>
                                          </p:val>
                                        </p:tav>
                                      </p:tavLst>
                                    </p:anim>
                                  </p:childTnLst>
                                </p:cTn>
                              </p:par>
                            </p:childTnLst>
                          </p:cTn>
                        </p:par>
                        <p:par>
                          <p:cTn id="34" fill="hold">
                            <p:stCondLst>
                              <p:cond delay="14500"/>
                            </p:stCondLst>
                            <p:childTnLst>
                              <p:par>
                                <p:cTn id="35" presetID="2" presetClass="entr" presetSubtype="2" fill="hold" nodeType="afterEffect">
                                  <p:stCondLst>
                                    <p:cond delay="50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2000" fill="hold"/>
                                        <p:tgtEl>
                                          <p:spTgt spid="66"/>
                                        </p:tgtEl>
                                        <p:attrNameLst>
                                          <p:attrName>ppt_x</p:attrName>
                                        </p:attrNameLst>
                                      </p:cBhvr>
                                      <p:tavLst>
                                        <p:tav tm="0">
                                          <p:val>
                                            <p:strVal val="1+#ppt_w/2"/>
                                          </p:val>
                                        </p:tav>
                                        <p:tav tm="100000">
                                          <p:val>
                                            <p:strVal val="#ppt_x"/>
                                          </p:val>
                                        </p:tav>
                                      </p:tavLst>
                                    </p:anim>
                                    <p:anim calcmode="lin" valueType="num">
                                      <p:cBhvr additive="base">
                                        <p:cTn id="38" dur="2000" fill="hold"/>
                                        <p:tgtEl>
                                          <p:spTgt spid="66"/>
                                        </p:tgtEl>
                                        <p:attrNameLst>
                                          <p:attrName>ppt_y</p:attrName>
                                        </p:attrNameLst>
                                      </p:cBhvr>
                                      <p:tavLst>
                                        <p:tav tm="0">
                                          <p:val>
                                            <p:strVal val="#ppt_y"/>
                                          </p:val>
                                        </p:tav>
                                        <p:tav tm="100000">
                                          <p:val>
                                            <p:strVal val="#ppt_y"/>
                                          </p:val>
                                        </p:tav>
                                      </p:tavLst>
                                    </p:anim>
                                  </p:childTnLst>
                                </p:cTn>
                              </p:par>
                            </p:childTnLst>
                          </p:cTn>
                        </p:par>
                        <p:par>
                          <p:cTn id="39" fill="hold">
                            <p:stCondLst>
                              <p:cond delay="17000"/>
                            </p:stCondLst>
                            <p:childTnLst>
                              <p:par>
                                <p:cTn id="40" presetID="2" presetClass="entr" presetSubtype="2" fill="hold" nodeType="afterEffect">
                                  <p:stCondLst>
                                    <p:cond delay="500"/>
                                  </p:stCondLst>
                                  <p:childTnLst>
                                    <p:set>
                                      <p:cBhvr>
                                        <p:cTn id="41" dur="1" fill="hold">
                                          <p:stCondLst>
                                            <p:cond delay="0"/>
                                          </p:stCondLst>
                                        </p:cTn>
                                        <p:tgtEl>
                                          <p:spTgt spid="68"/>
                                        </p:tgtEl>
                                        <p:attrNameLst>
                                          <p:attrName>style.visibility</p:attrName>
                                        </p:attrNameLst>
                                      </p:cBhvr>
                                      <p:to>
                                        <p:strVal val="visible"/>
                                      </p:to>
                                    </p:set>
                                    <p:anim calcmode="lin" valueType="num">
                                      <p:cBhvr additive="base">
                                        <p:cTn id="42" dur="2000" fill="hold"/>
                                        <p:tgtEl>
                                          <p:spTgt spid="68"/>
                                        </p:tgtEl>
                                        <p:attrNameLst>
                                          <p:attrName>ppt_x</p:attrName>
                                        </p:attrNameLst>
                                      </p:cBhvr>
                                      <p:tavLst>
                                        <p:tav tm="0">
                                          <p:val>
                                            <p:strVal val="1+#ppt_w/2"/>
                                          </p:val>
                                        </p:tav>
                                        <p:tav tm="100000">
                                          <p:val>
                                            <p:strVal val="#ppt_x"/>
                                          </p:val>
                                        </p:tav>
                                      </p:tavLst>
                                    </p:anim>
                                    <p:anim calcmode="lin" valueType="num">
                                      <p:cBhvr additive="base">
                                        <p:cTn id="43" dur="20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designyoutrust.com/wp-content/uploads/2013/02/Big-Wave-Surfing-Nazare-Portugal-1-650x441.jpg"/>
          <p:cNvPicPr>
            <a:picLocks noChangeAspect="1" noChangeArrowheads="1"/>
          </p:cNvPicPr>
          <p:nvPr/>
        </p:nvPicPr>
        <p:blipFill>
          <a:blip r:embed="rId2" cstate="print"/>
          <a:srcRect/>
          <a:stretch>
            <a:fillRect/>
          </a:stretch>
        </p:blipFill>
        <p:spPr bwMode="auto">
          <a:xfrm>
            <a:off x="-49315" y="0"/>
            <a:ext cx="10108161" cy="68580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3540095790_d362185085_b.jpg"/>
          <p:cNvPicPr>
            <a:picLocks noChangeAspect="1"/>
          </p:cNvPicPr>
          <p:nvPr/>
        </p:nvPicPr>
        <p:blipFill>
          <a:blip r:embed="rId3" cstate="print"/>
          <a:srcRect/>
          <a:stretch>
            <a:fillRect/>
          </a:stretch>
        </p:blipFill>
        <p:spPr bwMode="auto">
          <a:xfrm>
            <a:off x="1043608" y="3212976"/>
            <a:ext cx="2716734" cy="1872000"/>
          </a:xfrm>
          <a:prstGeom prst="ellipse">
            <a:avLst/>
          </a:prstGeom>
          <a:noFill/>
          <a:ln w="9525">
            <a:noFill/>
            <a:miter lim="800000"/>
            <a:headEnd/>
            <a:tailEnd/>
          </a:ln>
        </p:spPr>
      </p:pic>
      <p:pic>
        <p:nvPicPr>
          <p:cNvPr id="8" name="Picture 43" descr="3540194231_1cf3e88243_b.jpg"/>
          <p:cNvPicPr>
            <a:picLocks noChangeAspect="1"/>
          </p:cNvPicPr>
          <p:nvPr/>
        </p:nvPicPr>
        <p:blipFill>
          <a:blip r:embed="rId4" cstate="print"/>
          <a:srcRect/>
          <a:stretch>
            <a:fillRect/>
          </a:stretch>
        </p:blipFill>
        <p:spPr bwMode="auto">
          <a:xfrm>
            <a:off x="2953916" y="3134494"/>
            <a:ext cx="2448272" cy="1633437"/>
          </a:xfrm>
          <a:prstGeom prst="ellipse">
            <a:avLst/>
          </a:prstGeom>
          <a:noFill/>
          <a:ln w="9525">
            <a:noFill/>
            <a:miter lim="800000"/>
            <a:headEnd/>
            <a:tailEnd/>
          </a:ln>
        </p:spPr>
      </p:pic>
      <p:pic>
        <p:nvPicPr>
          <p:cNvPr id="9" name="Picture 43" descr="3529037285_232ea1c48b_b.jpg"/>
          <p:cNvPicPr>
            <a:picLocks noChangeAspect="1"/>
          </p:cNvPicPr>
          <p:nvPr/>
        </p:nvPicPr>
        <p:blipFill>
          <a:blip r:embed="rId5" cstate="print"/>
          <a:srcRect/>
          <a:stretch>
            <a:fillRect/>
          </a:stretch>
        </p:blipFill>
        <p:spPr bwMode="auto">
          <a:xfrm>
            <a:off x="467544" y="1844824"/>
            <a:ext cx="2819414" cy="1872000"/>
          </a:xfrm>
          <a:prstGeom prst="ellipse">
            <a:avLst/>
          </a:prstGeom>
          <a:noFill/>
          <a:ln w="9525">
            <a:noFill/>
            <a:miter lim="800000"/>
            <a:headEnd/>
            <a:tailEnd/>
          </a:ln>
        </p:spPr>
      </p:pic>
      <p:pic>
        <p:nvPicPr>
          <p:cNvPr id="10" name="Picture 7" descr="3477094203_bb489aa825_b(2).jpg"/>
          <p:cNvPicPr>
            <a:picLocks noChangeAspect="1"/>
          </p:cNvPicPr>
          <p:nvPr/>
        </p:nvPicPr>
        <p:blipFill>
          <a:blip r:embed="rId6" cstate="print"/>
          <a:srcRect/>
          <a:stretch>
            <a:fillRect/>
          </a:stretch>
        </p:blipFill>
        <p:spPr bwMode="auto">
          <a:xfrm>
            <a:off x="467544" y="4509120"/>
            <a:ext cx="8212405" cy="2052389"/>
          </a:xfrm>
          <a:prstGeom prst="ellipse">
            <a:avLst/>
          </a:prstGeom>
          <a:noFill/>
          <a:ln w="9525">
            <a:noFill/>
            <a:miter lim="800000"/>
            <a:headEnd/>
            <a:tailEnd/>
          </a:ln>
        </p:spPr>
      </p:pic>
      <p:pic>
        <p:nvPicPr>
          <p:cNvPr id="11" name="Picture 9" descr="Instalações045.JPG"/>
          <p:cNvPicPr>
            <a:picLocks noChangeAspect="1"/>
          </p:cNvPicPr>
          <p:nvPr/>
        </p:nvPicPr>
        <p:blipFill>
          <a:blip r:embed="rId7" cstate="print"/>
          <a:srcRect/>
          <a:stretch>
            <a:fillRect/>
          </a:stretch>
        </p:blipFill>
        <p:spPr bwMode="auto">
          <a:xfrm>
            <a:off x="395536" y="548680"/>
            <a:ext cx="2696756" cy="1798590"/>
          </a:xfrm>
          <a:prstGeom prst="ellipse">
            <a:avLst/>
          </a:prstGeom>
          <a:noFill/>
          <a:ln w="9525">
            <a:noFill/>
            <a:miter lim="800000"/>
            <a:headEnd/>
            <a:tailEnd/>
          </a:ln>
        </p:spPr>
      </p:pic>
      <p:pic>
        <p:nvPicPr>
          <p:cNvPr id="12" name="Picture 19" descr="3423466181_1a6b733d66_o.jpg"/>
          <p:cNvPicPr>
            <a:picLocks noChangeAspect="1"/>
          </p:cNvPicPr>
          <p:nvPr/>
        </p:nvPicPr>
        <p:blipFill>
          <a:blip r:embed="rId8" cstate="print"/>
          <a:srcRect/>
          <a:stretch>
            <a:fillRect/>
          </a:stretch>
        </p:blipFill>
        <p:spPr bwMode="auto">
          <a:xfrm>
            <a:off x="2195736" y="1772816"/>
            <a:ext cx="2601535" cy="1727984"/>
          </a:xfrm>
          <a:prstGeom prst="ellipse">
            <a:avLst/>
          </a:prstGeom>
          <a:noFill/>
          <a:ln w="9525">
            <a:noFill/>
            <a:miter lim="800000"/>
            <a:headEnd/>
            <a:tailEnd/>
          </a:ln>
        </p:spPr>
      </p:pic>
      <p:pic>
        <p:nvPicPr>
          <p:cNvPr id="10241" name="Picture 1" descr="C:\Users\Dominique\Google Drive\NRI\IST_ppt_EN\imagens\image001.png"/>
          <p:cNvPicPr>
            <a:picLocks noChangeAspect="1" noChangeArrowheads="1"/>
          </p:cNvPicPr>
          <p:nvPr/>
        </p:nvPicPr>
        <p:blipFill>
          <a:blip r:embed="rId9" cstate="print"/>
          <a:srcRect/>
          <a:stretch>
            <a:fillRect/>
          </a:stretch>
        </p:blipFill>
        <p:spPr bwMode="auto">
          <a:xfrm>
            <a:off x="5868144" y="1953571"/>
            <a:ext cx="2736304" cy="1619445"/>
          </a:xfrm>
          <a:prstGeom prst="rect">
            <a:avLst/>
          </a:prstGeom>
          <a:noFill/>
        </p:spPr>
      </p:pic>
      <p:sp>
        <p:nvSpPr>
          <p:cNvPr id="15" name="TextBox 14"/>
          <p:cNvSpPr txBox="1"/>
          <p:nvPr/>
        </p:nvSpPr>
        <p:spPr>
          <a:xfrm>
            <a:off x="5220072" y="1595272"/>
            <a:ext cx="3024336" cy="646331"/>
          </a:xfrm>
          <a:prstGeom prst="rect">
            <a:avLst/>
          </a:prstGeom>
          <a:noFill/>
        </p:spPr>
        <p:txBody>
          <a:bodyPr wrap="square" rtlCol="0">
            <a:spAutoFit/>
          </a:bodyPr>
          <a:lstStyle/>
          <a:p>
            <a:r>
              <a:rPr lang="pt-PT" sz="3600" b="1" i="1" dirty="0" smtClean="0">
                <a:solidFill>
                  <a:srgbClr val="BFBFBF"/>
                </a:solidFill>
              </a:rPr>
              <a:t>This is...</a:t>
            </a:r>
            <a:endParaRPr lang="pt-PT" sz="3600" b="1" i="1" dirty="0">
              <a:solidFill>
                <a:srgbClr val="BFBFB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9" name="Rounded Rectangle 8"/>
          <p:cNvSpPr/>
          <p:nvPr/>
        </p:nvSpPr>
        <p:spPr>
          <a:xfrm>
            <a:off x="383661" y="1278926"/>
            <a:ext cx="7128792" cy="1512168"/>
          </a:xfrm>
          <a:prstGeom prst="roundRect">
            <a:avLst>
              <a:gd name="adj" fmla="val 16492"/>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Rounded Rectangle 2"/>
          <p:cNvSpPr/>
          <p:nvPr/>
        </p:nvSpPr>
        <p:spPr>
          <a:xfrm>
            <a:off x="323528" y="4972853"/>
            <a:ext cx="7128792" cy="1512168"/>
          </a:xfrm>
          <a:prstGeom prst="roundRect">
            <a:avLst>
              <a:gd name="adj" fmla="val 16492"/>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TextBox 3"/>
          <p:cNvSpPr txBox="1"/>
          <p:nvPr/>
        </p:nvSpPr>
        <p:spPr>
          <a:xfrm>
            <a:off x="539552" y="2516138"/>
            <a:ext cx="1584176" cy="261610"/>
          </a:xfrm>
          <a:prstGeom prst="rect">
            <a:avLst/>
          </a:prstGeom>
          <a:noFill/>
        </p:spPr>
        <p:txBody>
          <a:bodyPr wrap="square" rtlCol="0">
            <a:spAutoFit/>
          </a:bodyPr>
          <a:lstStyle/>
          <a:p>
            <a:r>
              <a:rPr lang="pt-PT" sz="1100" dirty="0" smtClean="0">
                <a:solidFill>
                  <a:schemeClr val="bg1"/>
                </a:solidFill>
                <a:latin typeface="Gill Sans MT" pitchFamily="34" charset="0"/>
              </a:rPr>
              <a:t>Total </a:t>
            </a:r>
            <a:r>
              <a:rPr lang="pt-PT" sz="1100" dirty="0" err="1" smtClean="0">
                <a:solidFill>
                  <a:schemeClr val="bg1"/>
                </a:solidFill>
                <a:latin typeface="Gill Sans MT" pitchFamily="34" charset="0"/>
              </a:rPr>
              <a:t>area</a:t>
            </a:r>
            <a:r>
              <a:rPr lang="pt-PT" sz="1100" dirty="0" smtClean="0">
                <a:solidFill>
                  <a:schemeClr val="bg1"/>
                </a:solidFill>
                <a:latin typeface="Gill Sans MT" pitchFamily="34" charset="0"/>
              </a:rPr>
              <a:t>: 107 137 m2</a:t>
            </a:r>
            <a:endParaRPr lang="pt-PT" sz="1100" dirty="0">
              <a:solidFill>
                <a:schemeClr val="bg1"/>
              </a:solidFill>
              <a:latin typeface="Gill Sans MT" pitchFamily="34" charset="0"/>
            </a:endParaRPr>
          </a:p>
        </p:txBody>
      </p:sp>
      <p:sp>
        <p:nvSpPr>
          <p:cNvPr id="5" name="Rounded Rectangle 4"/>
          <p:cNvSpPr/>
          <p:nvPr/>
        </p:nvSpPr>
        <p:spPr>
          <a:xfrm>
            <a:off x="1763688" y="3185468"/>
            <a:ext cx="7128792" cy="1512168"/>
          </a:xfrm>
          <a:prstGeom prst="roundRect">
            <a:avLst>
              <a:gd name="adj" fmla="val 16492"/>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Picture 20" descr="Instalações009.JPG"/>
          <p:cNvPicPr>
            <a:picLocks noChangeAspect="1"/>
          </p:cNvPicPr>
          <p:nvPr/>
        </p:nvPicPr>
        <p:blipFill>
          <a:blip r:embed="rId4" cstate="print"/>
          <a:srcRect/>
          <a:stretch>
            <a:fillRect/>
          </a:stretch>
        </p:blipFill>
        <p:spPr bwMode="auto">
          <a:xfrm>
            <a:off x="351883" y="2968686"/>
            <a:ext cx="2779957" cy="1852216"/>
          </a:xfrm>
          <a:prstGeom prst="roundRect">
            <a:avLst/>
          </a:prstGeom>
          <a:noFill/>
          <a:ln w="76200">
            <a:solidFill>
              <a:schemeClr val="bg1"/>
            </a:solidFill>
            <a:miter lim="800000"/>
            <a:headEnd/>
            <a:tailEnd/>
          </a:ln>
        </p:spPr>
      </p:pic>
      <p:pic>
        <p:nvPicPr>
          <p:cNvPr id="2" name="Picture 2" descr="http://www.sppcr.online.pt/itn.jpg"/>
          <p:cNvPicPr>
            <a:picLocks noChangeAspect="1" noChangeArrowheads="1"/>
          </p:cNvPicPr>
          <p:nvPr/>
        </p:nvPicPr>
        <p:blipFill>
          <a:blip r:embed="rId5" cstate="print"/>
          <a:srcRect t="7263"/>
          <a:stretch>
            <a:fillRect/>
          </a:stretch>
        </p:blipFill>
        <p:spPr bwMode="auto">
          <a:xfrm>
            <a:off x="6012160" y="4830546"/>
            <a:ext cx="2880320" cy="1838814"/>
          </a:xfrm>
          <a:prstGeom prst="roundRect">
            <a:avLst>
              <a:gd name="adj" fmla="val 11755"/>
            </a:avLst>
          </a:prstGeom>
          <a:noFill/>
          <a:ln w="76200">
            <a:solidFill>
              <a:schemeClr val="bg1"/>
            </a:solidFill>
          </a:ln>
        </p:spPr>
      </p:pic>
      <p:sp>
        <p:nvSpPr>
          <p:cNvPr id="10" name="TextBox 9"/>
          <p:cNvSpPr txBox="1"/>
          <p:nvPr/>
        </p:nvSpPr>
        <p:spPr>
          <a:xfrm>
            <a:off x="467544" y="1340768"/>
            <a:ext cx="3024336" cy="369332"/>
          </a:xfrm>
          <a:prstGeom prst="rect">
            <a:avLst/>
          </a:prstGeom>
          <a:noFill/>
        </p:spPr>
        <p:txBody>
          <a:bodyPr wrap="square" rtlCol="0">
            <a:spAutoFit/>
          </a:bodyPr>
          <a:lstStyle/>
          <a:p>
            <a:r>
              <a:rPr lang="pt-PT" b="1" dirty="0" smtClean="0">
                <a:solidFill>
                  <a:schemeClr val="bg1"/>
                </a:solidFill>
                <a:effectLst>
                  <a:outerShdw blurRad="38100" dist="38100" dir="2700000" algn="tl">
                    <a:srgbClr val="000000">
                      <a:alpha val="43137"/>
                    </a:srgbClr>
                  </a:outerShdw>
                </a:effectLst>
                <a:latin typeface="Helvetica" pitchFamily="34" charset="0"/>
              </a:rPr>
              <a:t>Campus Alameda</a:t>
            </a:r>
            <a:endParaRPr lang="pt-PT" b="1" dirty="0">
              <a:solidFill>
                <a:schemeClr val="bg1"/>
              </a:solidFill>
              <a:effectLst>
                <a:outerShdw blurRad="38100" dist="38100" dir="2700000" algn="tl">
                  <a:srgbClr val="000000">
                    <a:alpha val="43137"/>
                  </a:srgbClr>
                </a:outerShdw>
              </a:effectLst>
              <a:latin typeface="Helvetica" pitchFamily="34" charset="0"/>
            </a:endParaRPr>
          </a:p>
        </p:txBody>
      </p:sp>
      <p:pic>
        <p:nvPicPr>
          <p:cNvPr id="11" name="Picture 19" descr="3539740269_6cb30dec0c_b.jpg"/>
          <p:cNvPicPr>
            <a:picLocks noChangeAspect="1"/>
          </p:cNvPicPr>
          <p:nvPr/>
        </p:nvPicPr>
        <p:blipFill>
          <a:blip r:embed="rId6" cstate="print"/>
          <a:srcRect/>
          <a:stretch>
            <a:fillRect/>
          </a:stretch>
        </p:blipFill>
        <p:spPr bwMode="auto">
          <a:xfrm>
            <a:off x="5909425" y="1061725"/>
            <a:ext cx="2971180" cy="1982727"/>
          </a:xfrm>
          <a:prstGeom prst="roundRect">
            <a:avLst/>
          </a:prstGeom>
          <a:noFill/>
          <a:ln w="76200">
            <a:solidFill>
              <a:schemeClr val="bg1"/>
            </a:solidFill>
            <a:miter lim="800000"/>
            <a:headEnd/>
            <a:tailEnd/>
          </a:ln>
        </p:spPr>
      </p:pic>
      <p:sp>
        <p:nvSpPr>
          <p:cNvPr id="12" name="TextBox 11"/>
          <p:cNvSpPr txBox="1"/>
          <p:nvPr/>
        </p:nvSpPr>
        <p:spPr>
          <a:xfrm>
            <a:off x="5724128" y="3284984"/>
            <a:ext cx="3024336" cy="369332"/>
          </a:xfrm>
          <a:prstGeom prst="rect">
            <a:avLst/>
          </a:prstGeom>
          <a:noFill/>
        </p:spPr>
        <p:txBody>
          <a:bodyPr wrap="square" rtlCol="0">
            <a:spAutoFit/>
          </a:bodyPr>
          <a:lstStyle/>
          <a:p>
            <a:pPr algn="r"/>
            <a:r>
              <a:rPr lang="pt-PT" b="1" dirty="0" smtClean="0">
                <a:solidFill>
                  <a:schemeClr val="bg1"/>
                </a:solidFill>
                <a:effectLst>
                  <a:outerShdw blurRad="38100" dist="38100" dir="2700000" algn="tl">
                    <a:srgbClr val="000000">
                      <a:alpha val="43137"/>
                    </a:srgbClr>
                  </a:outerShdw>
                </a:effectLst>
                <a:latin typeface="Helvetica" pitchFamily="34" charset="0"/>
              </a:rPr>
              <a:t>Campus </a:t>
            </a:r>
            <a:r>
              <a:rPr lang="pt-PT" b="1" dirty="0" err="1" smtClean="0">
                <a:solidFill>
                  <a:schemeClr val="bg1"/>
                </a:solidFill>
                <a:effectLst>
                  <a:outerShdw blurRad="38100" dist="38100" dir="2700000" algn="tl">
                    <a:srgbClr val="000000">
                      <a:alpha val="43137"/>
                    </a:srgbClr>
                  </a:outerShdw>
                </a:effectLst>
                <a:latin typeface="Helvetica" pitchFamily="34" charset="0"/>
              </a:rPr>
              <a:t>TagusPark</a:t>
            </a:r>
            <a:endParaRPr lang="pt-PT" b="1" dirty="0">
              <a:solidFill>
                <a:schemeClr val="bg1"/>
              </a:solidFill>
              <a:effectLst>
                <a:outerShdw blurRad="38100" dist="38100" dir="2700000" algn="tl">
                  <a:srgbClr val="000000">
                    <a:alpha val="43137"/>
                  </a:srgbClr>
                </a:outerShdw>
              </a:effectLst>
              <a:latin typeface="Helvetica" pitchFamily="34" charset="0"/>
            </a:endParaRPr>
          </a:p>
        </p:txBody>
      </p:sp>
      <p:sp>
        <p:nvSpPr>
          <p:cNvPr id="13" name="TextBox 12"/>
          <p:cNvSpPr txBox="1"/>
          <p:nvPr/>
        </p:nvSpPr>
        <p:spPr>
          <a:xfrm>
            <a:off x="395536" y="5085184"/>
            <a:ext cx="5328592" cy="369332"/>
          </a:xfrm>
          <a:prstGeom prst="rect">
            <a:avLst/>
          </a:prstGeom>
          <a:noFill/>
        </p:spPr>
        <p:txBody>
          <a:bodyPr wrap="square" rtlCol="0">
            <a:spAutoFit/>
          </a:bodyPr>
          <a:lstStyle/>
          <a:p>
            <a:r>
              <a:rPr lang="pt-PT" b="1" dirty="0" smtClean="0">
                <a:solidFill>
                  <a:schemeClr val="bg1"/>
                </a:solidFill>
                <a:effectLst>
                  <a:outerShdw blurRad="38100" dist="38100" dir="2700000" algn="tl">
                    <a:srgbClr val="000000">
                      <a:alpha val="43137"/>
                    </a:srgbClr>
                  </a:outerShdw>
                </a:effectLst>
                <a:latin typeface="Helvetica" pitchFamily="34" charset="0"/>
              </a:rPr>
              <a:t>Campus Loures</a:t>
            </a:r>
            <a:endParaRPr lang="pt-PT" b="1" dirty="0">
              <a:solidFill>
                <a:schemeClr val="bg1"/>
              </a:solidFill>
              <a:effectLst>
                <a:outerShdw blurRad="38100" dist="38100" dir="2700000" algn="tl">
                  <a:srgbClr val="000000">
                    <a:alpha val="43137"/>
                  </a:srgbClr>
                </a:outerShdw>
              </a:effectLst>
              <a:latin typeface="Helvetica" pitchFamily="34" charset="0"/>
            </a:endParaRPr>
          </a:p>
        </p:txBody>
      </p:sp>
      <p:sp>
        <p:nvSpPr>
          <p:cNvPr id="7" name="TextBox 6"/>
          <p:cNvSpPr txBox="1"/>
          <p:nvPr/>
        </p:nvSpPr>
        <p:spPr>
          <a:xfrm>
            <a:off x="8112267" y="2732670"/>
            <a:ext cx="696330" cy="307777"/>
          </a:xfrm>
          <a:prstGeom prst="rect">
            <a:avLst/>
          </a:prstGeom>
          <a:noFill/>
        </p:spPr>
        <p:txBody>
          <a:bodyPr wrap="square" rtlCol="0">
            <a:spAutoFit/>
          </a:bodyPr>
          <a:lstStyle/>
          <a:p>
            <a:r>
              <a:rPr lang="pt-PT" sz="1400" b="1" i="1" dirty="0" err="1" smtClean="0">
                <a:solidFill>
                  <a:schemeClr val="bg1"/>
                </a:solidFill>
              </a:rPr>
              <a:t>Lisbon</a:t>
            </a:r>
            <a:endParaRPr lang="pt-PT" sz="1400" b="1" i="1" dirty="0">
              <a:solidFill>
                <a:schemeClr val="bg1"/>
              </a:solidFill>
            </a:endParaRPr>
          </a:p>
        </p:txBody>
      </p:sp>
      <p:sp>
        <p:nvSpPr>
          <p:cNvPr id="14" name="TextBox 13"/>
          <p:cNvSpPr txBox="1"/>
          <p:nvPr/>
        </p:nvSpPr>
        <p:spPr>
          <a:xfrm>
            <a:off x="467544" y="4520995"/>
            <a:ext cx="696330" cy="307777"/>
          </a:xfrm>
          <a:prstGeom prst="rect">
            <a:avLst/>
          </a:prstGeom>
          <a:noFill/>
        </p:spPr>
        <p:txBody>
          <a:bodyPr wrap="square" rtlCol="0">
            <a:spAutoFit/>
          </a:bodyPr>
          <a:lstStyle/>
          <a:p>
            <a:r>
              <a:rPr lang="pt-PT" sz="1400" b="1" i="1" dirty="0" smtClean="0">
                <a:solidFill>
                  <a:schemeClr val="bg1"/>
                </a:solidFill>
              </a:rPr>
              <a:t>Oeiras</a:t>
            </a:r>
            <a:endParaRPr lang="pt-PT" sz="1400" b="1" i="1" dirty="0">
              <a:solidFill>
                <a:schemeClr val="bg1"/>
              </a:solidFill>
            </a:endParaRPr>
          </a:p>
        </p:txBody>
      </p:sp>
      <p:sp>
        <p:nvSpPr>
          <p:cNvPr id="15" name="TextBox 14"/>
          <p:cNvSpPr txBox="1"/>
          <p:nvPr/>
        </p:nvSpPr>
        <p:spPr>
          <a:xfrm>
            <a:off x="8196150" y="6373458"/>
            <a:ext cx="696330" cy="307777"/>
          </a:xfrm>
          <a:prstGeom prst="rect">
            <a:avLst/>
          </a:prstGeom>
          <a:noFill/>
        </p:spPr>
        <p:txBody>
          <a:bodyPr wrap="square" rtlCol="0">
            <a:spAutoFit/>
          </a:bodyPr>
          <a:lstStyle/>
          <a:p>
            <a:r>
              <a:rPr lang="pt-PT" sz="1400" b="1" i="1" dirty="0" smtClean="0">
                <a:solidFill>
                  <a:schemeClr val="bg1"/>
                </a:solidFill>
              </a:rPr>
              <a:t>Loures</a:t>
            </a:r>
            <a:endParaRPr lang="pt-PT" sz="1400" b="1" i="1" dirty="0">
              <a:solidFill>
                <a:schemeClr val="bg1"/>
              </a:solidFill>
            </a:endParaRPr>
          </a:p>
        </p:txBody>
      </p:sp>
      <p:sp>
        <p:nvSpPr>
          <p:cNvPr id="16" name="TextBox 15"/>
          <p:cNvSpPr txBox="1"/>
          <p:nvPr/>
        </p:nvSpPr>
        <p:spPr>
          <a:xfrm>
            <a:off x="3563888" y="4365104"/>
            <a:ext cx="4536504" cy="261610"/>
          </a:xfrm>
          <a:prstGeom prst="rect">
            <a:avLst/>
          </a:prstGeom>
          <a:noFill/>
        </p:spPr>
        <p:txBody>
          <a:bodyPr wrap="square" rtlCol="0">
            <a:spAutoFit/>
          </a:bodyPr>
          <a:lstStyle/>
          <a:p>
            <a:r>
              <a:rPr lang="pt-PT" sz="1100" dirty="0" smtClean="0">
                <a:solidFill>
                  <a:schemeClr val="bg1"/>
                </a:solidFill>
                <a:latin typeface="Gill Sans MT" pitchFamily="34" charset="0"/>
              </a:rPr>
              <a:t>Total </a:t>
            </a:r>
            <a:r>
              <a:rPr lang="pt-PT" sz="1100" dirty="0" err="1" smtClean="0">
                <a:solidFill>
                  <a:schemeClr val="bg1"/>
                </a:solidFill>
                <a:latin typeface="Gill Sans MT" pitchFamily="34" charset="0"/>
              </a:rPr>
              <a:t>area</a:t>
            </a:r>
            <a:r>
              <a:rPr lang="pt-PT" sz="1100" dirty="0" smtClean="0">
                <a:solidFill>
                  <a:schemeClr val="bg1"/>
                </a:solidFill>
                <a:latin typeface="Gill Sans MT" pitchFamily="34" charset="0"/>
              </a:rPr>
              <a:t>: 17 186 m2</a:t>
            </a:r>
            <a:endParaRPr lang="pt-PT" sz="1100" dirty="0">
              <a:solidFill>
                <a:schemeClr val="bg1"/>
              </a:solidFill>
              <a:latin typeface="Gill Sans MT" pitchFamily="34" charset="0"/>
            </a:endParaRPr>
          </a:p>
        </p:txBody>
      </p:sp>
      <p:sp>
        <p:nvSpPr>
          <p:cNvPr id="17" name="TextBox 16"/>
          <p:cNvSpPr txBox="1"/>
          <p:nvPr/>
        </p:nvSpPr>
        <p:spPr>
          <a:xfrm>
            <a:off x="899592" y="5445224"/>
            <a:ext cx="4752528" cy="692497"/>
          </a:xfrm>
          <a:prstGeom prst="rect">
            <a:avLst/>
          </a:prstGeom>
          <a:noFill/>
        </p:spPr>
        <p:txBody>
          <a:bodyPr wrap="square" rtlCol="0">
            <a:spAutoFit/>
          </a:bodyPr>
          <a:lstStyle/>
          <a:p>
            <a:pPr algn="just"/>
            <a:r>
              <a:rPr lang="en-US" sz="1300" dirty="0" smtClean="0">
                <a:solidFill>
                  <a:schemeClr val="tx1">
                    <a:lumMod val="65000"/>
                    <a:lumOff val="35000"/>
                  </a:schemeClr>
                </a:solidFill>
                <a:latin typeface="Gill Sans MT" pitchFamily="34" charset="0"/>
              </a:rPr>
              <a:t>One of the most important technology parks in the country, mainly in the area of Nuclear Science. Incorporates the Portuguese Research Reactor and the Radiological Protection and Safety Unit. </a:t>
            </a:r>
            <a:endParaRPr lang="pt-PT" sz="1300" dirty="0">
              <a:solidFill>
                <a:schemeClr val="tx1">
                  <a:lumMod val="65000"/>
                  <a:lumOff val="35000"/>
                </a:schemeClr>
              </a:solidFill>
              <a:latin typeface="Gill Sans MT" pitchFamily="34" charset="0"/>
            </a:endParaRPr>
          </a:p>
        </p:txBody>
      </p:sp>
      <p:sp>
        <p:nvSpPr>
          <p:cNvPr id="18" name="TextBox 17"/>
          <p:cNvSpPr txBox="1"/>
          <p:nvPr/>
        </p:nvSpPr>
        <p:spPr>
          <a:xfrm>
            <a:off x="3563888" y="3717032"/>
            <a:ext cx="4896544" cy="692497"/>
          </a:xfrm>
          <a:prstGeom prst="rect">
            <a:avLst/>
          </a:prstGeom>
          <a:noFill/>
        </p:spPr>
        <p:txBody>
          <a:bodyPr wrap="square" rtlCol="0">
            <a:spAutoFit/>
          </a:bodyPr>
          <a:lstStyle/>
          <a:p>
            <a:pPr algn="just"/>
            <a:r>
              <a:rPr lang="en-US" sz="1300" dirty="0" smtClean="0">
                <a:solidFill>
                  <a:schemeClr val="tx1">
                    <a:lumMod val="65000"/>
                    <a:lumOff val="35000"/>
                  </a:schemeClr>
                </a:solidFill>
                <a:latin typeface="Gill Sans MT" pitchFamily="34" charset="0"/>
              </a:rPr>
              <a:t>Integrated into the Science and Technology Park, known as </a:t>
            </a:r>
            <a:r>
              <a:rPr lang="en-US" sz="1300" dirty="0" err="1" smtClean="0">
                <a:solidFill>
                  <a:schemeClr val="tx1">
                    <a:lumMod val="65000"/>
                    <a:lumOff val="35000"/>
                  </a:schemeClr>
                </a:solidFill>
                <a:latin typeface="Gill Sans MT" pitchFamily="34" charset="0"/>
              </a:rPr>
              <a:t>Taguspark</a:t>
            </a:r>
            <a:r>
              <a:rPr lang="en-US" sz="1300" dirty="0" smtClean="0">
                <a:solidFill>
                  <a:schemeClr val="tx1">
                    <a:lumMod val="65000"/>
                    <a:lumOff val="35000"/>
                  </a:schemeClr>
                </a:solidFill>
                <a:latin typeface="Gill Sans MT" pitchFamily="34" charset="0"/>
              </a:rPr>
              <a:t>, one of the biggest and most important technological parks across the country, mainly in the area of ICT.</a:t>
            </a:r>
            <a:endParaRPr lang="pt-PT" sz="1300" dirty="0">
              <a:solidFill>
                <a:schemeClr val="tx1">
                  <a:lumMod val="65000"/>
                  <a:lumOff val="35000"/>
                </a:schemeClr>
              </a:solidFill>
              <a:latin typeface="Gill Sans MT" pitchFamily="34" charset="0"/>
            </a:endParaRPr>
          </a:p>
        </p:txBody>
      </p:sp>
      <p:sp>
        <p:nvSpPr>
          <p:cNvPr id="20" name="Rectangle 19"/>
          <p:cNvSpPr/>
          <p:nvPr/>
        </p:nvSpPr>
        <p:spPr>
          <a:xfrm>
            <a:off x="501452" y="1666900"/>
            <a:ext cx="5222676" cy="892552"/>
          </a:xfrm>
          <a:prstGeom prst="rect">
            <a:avLst/>
          </a:prstGeom>
        </p:spPr>
        <p:txBody>
          <a:bodyPr wrap="square">
            <a:spAutoFit/>
          </a:bodyPr>
          <a:lstStyle/>
          <a:p>
            <a:pPr algn="just"/>
            <a:r>
              <a:rPr lang="en-US" sz="1300" dirty="0" smtClean="0">
                <a:solidFill>
                  <a:schemeClr val="tx1">
                    <a:lumMod val="65000"/>
                    <a:lumOff val="35000"/>
                  </a:schemeClr>
                </a:solidFill>
                <a:latin typeface="Gill Sans MT" pitchFamily="34" charset="0"/>
              </a:rPr>
              <a:t>Located in one of the central-most parts of Lisbon, the Alameda Campus benefits from a transport network that facilitates mobility to all the areas of the city. In its vicinity, there are many shopping, leisure, culture, entertaining and sports areas.</a:t>
            </a:r>
            <a:endParaRPr lang="pt-PT" sz="1300" dirty="0">
              <a:solidFill>
                <a:schemeClr val="tx1">
                  <a:lumMod val="65000"/>
                  <a:lumOff val="35000"/>
                </a:schemeClr>
              </a:solidFill>
              <a:latin typeface="Gill Sans MT"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9512" y="1268760"/>
            <a:ext cx="8748464" cy="576064"/>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TextBox 3"/>
          <p:cNvSpPr txBox="1"/>
          <p:nvPr/>
        </p:nvSpPr>
        <p:spPr>
          <a:xfrm>
            <a:off x="323528" y="1268760"/>
            <a:ext cx="7776864" cy="584775"/>
          </a:xfrm>
          <a:prstGeom prst="rect">
            <a:avLst/>
          </a:prstGeom>
          <a:noFill/>
        </p:spPr>
        <p:txBody>
          <a:bodyPr wrap="square" rtlCol="0">
            <a:spAutoFit/>
          </a:bodyPr>
          <a:lstStyle/>
          <a:p>
            <a:r>
              <a:rPr lang="pt-PT" sz="3200" b="1" i="1" dirty="0" err="1" smtClean="0">
                <a:solidFill>
                  <a:schemeClr val="bg1"/>
                </a:solidFill>
                <a:effectLst>
                  <a:outerShdw blurRad="38100" dist="38100" dir="2700000" algn="tl">
                    <a:srgbClr val="000000">
                      <a:alpha val="43137"/>
                    </a:srgbClr>
                  </a:outerShdw>
                </a:effectLst>
              </a:rPr>
              <a:t>Facts</a:t>
            </a:r>
            <a:r>
              <a:rPr lang="pt-PT" sz="3200" b="1" i="1" dirty="0" smtClean="0">
                <a:solidFill>
                  <a:schemeClr val="bg1"/>
                </a:solidFill>
                <a:effectLst>
                  <a:outerShdw blurRad="38100" dist="38100" dir="2700000" algn="tl">
                    <a:srgbClr val="000000">
                      <a:alpha val="43137"/>
                    </a:srgbClr>
                  </a:outerShdw>
                </a:effectLst>
              </a:rPr>
              <a:t> &amp; Figures</a:t>
            </a:r>
            <a:endParaRPr lang="pt-PT" sz="3200" b="1" i="1" dirty="0">
              <a:solidFill>
                <a:schemeClr val="bg1"/>
              </a:solidFill>
              <a:effectLst>
                <a:outerShdw blurRad="38100" dist="38100" dir="2700000" algn="tl">
                  <a:srgbClr val="000000">
                    <a:alpha val="43137"/>
                  </a:srgbClr>
                </a:outerShdw>
              </a:effectLst>
            </a:endParaRPr>
          </a:p>
        </p:txBody>
      </p:sp>
      <p:graphicFrame>
        <p:nvGraphicFramePr>
          <p:cNvPr id="30" name="Chart 29"/>
          <p:cNvGraphicFramePr/>
          <p:nvPr/>
        </p:nvGraphicFramePr>
        <p:xfrm>
          <a:off x="-324544" y="1772816"/>
          <a:ext cx="4248472" cy="5373216"/>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p:cNvSpPr txBox="1"/>
          <p:nvPr/>
        </p:nvSpPr>
        <p:spPr>
          <a:xfrm>
            <a:off x="2051720" y="4664169"/>
            <a:ext cx="1152128" cy="707886"/>
          </a:xfrm>
          <a:prstGeom prst="rect">
            <a:avLst/>
          </a:prstGeom>
          <a:noFill/>
        </p:spPr>
        <p:txBody>
          <a:bodyPr wrap="square" rtlCol="0">
            <a:spAutoFit/>
          </a:bodyPr>
          <a:lstStyle/>
          <a:p>
            <a:r>
              <a:rPr lang="pt-PT" sz="4000" b="1" i="1" dirty="0" smtClean="0">
                <a:solidFill>
                  <a:schemeClr val="bg1"/>
                </a:solidFill>
              </a:rPr>
              <a:t>56%</a:t>
            </a:r>
            <a:endParaRPr lang="pt-PT" sz="4000" b="1" i="1" dirty="0">
              <a:solidFill>
                <a:schemeClr val="bg1"/>
              </a:solidFill>
            </a:endParaRPr>
          </a:p>
        </p:txBody>
      </p:sp>
      <p:sp>
        <p:nvSpPr>
          <p:cNvPr id="32" name="TextBox 31"/>
          <p:cNvSpPr txBox="1"/>
          <p:nvPr/>
        </p:nvSpPr>
        <p:spPr>
          <a:xfrm>
            <a:off x="2123728" y="5168225"/>
            <a:ext cx="1296144" cy="276999"/>
          </a:xfrm>
          <a:prstGeom prst="rect">
            <a:avLst/>
          </a:prstGeom>
          <a:noFill/>
        </p:spPr>
        <p:txBody>
          <a:bodyPr wrap="square" rtlCol="0">
            <a:spAutoFit/>
          </a:bodyPr>
          <a:lstStyle/>
          <a:p>
            <a:r>
              <a:rPr lang="pt-PT" sz="1200" i="1" dirty="0" smtClean="0">
                <a:solidFill>
                  <a:schemeClr val="bg1"/>
                </a:solidFill>
              </a:rPr>
              <a:t>1st </a:t>
            </a:r>
            <a:r>
              <a:rPr lang="pt-PT" sz="1200" i="1" dirty="0" err="1" smtClean="0">
                <a:solidFill>
                  <a:schemeClr val="bg1"/>
                </a:solidFill>
              </a:rPr>
              <a:t>cycle</a:t>
            </a:r>
            <a:r>
              <a:rPr lang="pt-PT" sz="1200" i="1" dirty="0" smtClean="0">
                <a:solidFill>
                  <a:schemeClr val="bg1"/>
                </a:solidFill>
              </a:rPr>
              <a:t> </a:t>
            </a:r>
            <a:r>
              <a:rPr lang="pt-PT" sz="1200" i="1" dirty="0" err="1" smtClean="0">
                <a:solidFill>
                  <a:schemeClr val="bg1"/>
                </a:solidFill>
              </a:rPr>
              <a:t>students</a:t>
            </a:r>
            <a:endParaRPr lang="pt-PT" sz="1200" i="1" dirty="0">
              <a:solidFill>
                <a:schemeClr val="bg1"/>
              </a:solidFill>
            </a:endParaRPr>
          </a:p>
        </p:txBody>
      </p:sp>
      <p:sp>
        <p:nvSpPr>
          <p:cNvPr id="34" name="TextBox 33"/>
          <p:cNvSpPr txBox="1"/>
          <p:nvPr/>
        </p:nvSpPr>
        <p:spPr>
          <a:xfrm>
            <a:off x="611560" y="3068960"/>
            <a:ext cx="1152128" cy="646331"/>
          </a:xfrm>
          <a:prstGeom prst="rect">
            <a:avLst/>
          </a:prstGeom>
          <a:noFill/>
        </p:spPr>
        <p:txBody>
          <a:bodyPr wrap="square" rtlCol="0">
            <a:spAutoFit/>
          </a:bodyPr>
          <a:lstStyle/>
          <a:p>
            <a:r>
              <a:rPr lang="pt-PT" sz="3600" b="1" i="1" dirty="0" smtClean="0">
                <a:solidFill>
                  <a:schemeClr val="bg1"/>
                </a:solidFill>
              </a:rPr>
              <a:t>44%</a:t>
            </a:r>
            <a:endParaRPr lang="pt-PT" sz="3600" b="1" i="1" dirty="0">
              <a:solidFill>
                <a:schemeClr val="bg1"/>
              </a:solidFill>
            </a:endParaRPr>
          </a:p>
        </p:txBody>
      </p:sp>
      <p:sp>
        <p:nvSpPr>
          <p:cNvPr id="35" name="TextBox 34"/>
          <p:cNvSpPr txBox="1"/>
          <p:nvPr/>
        </p:nvSpPr>
        <p:spPr>
          <a:xfrm>
            <a:off x="539552" y="3501008"/>
            <a:ext cx="1296144" cy="400110"/>
          </a:xfrm>
          <a:prstGeom prst="rect">
            <a:avLst/>
          </a:prstGeom>
          <a:noFill/>
        </p:spPr>
        <p:txBody>
          <a:bodyPr wrap="square" rtlCol="0">
            <a:spAutoFit/>
          </a:bodyPr>
          <a:lstStyle/>
          <a:p>
            <a:r>
              <a:rPr lang="pt-PT" sz="1000" i="1" dirty="0" smtClean="0">
                <a:solidFill>
                  <a:schemeClr val="bg1"/>
                </a:solidFill>
              </a:rPr>
              <a:t>Master </a:t>
            </a:r>
            <a:r>
              <a:rPr lang="pt-PT" sz="1000" i="1" dirty="0" err="1" smtClean="0">
                <a:solidFill>
                  <a:schemeClr val="bg1"/>
                </a:solidFill>
              </a:rPr>
              <a:t>and</a:t>
            </a:r>
            <a:r>
              <a:rPr lang="pt-PT" sz="1000" i="1" dirty="0" smtClean="0">
                <a:solidFill>
                  <a:schemeClr val="bg1"/>
                </a:solidFill>
              </a:rPr>
              <a:t> </a:t>
            </a:r>
            <a:r>
              <a:rPr lang="pt-PT" sz="1000" i="1" dirty="0" err="1" smtClean="0">
                <a:solidFill>
                  <a:schemeClr val="bg1"/>
                </a:solidFill>
              </a:rPr>
              <a:t>PhD</a:t>
            </a:r>
            <a:r>
              <a:rPr lang="pt-PT" sz="1000" i="1" dirty="0" smtClean="0">
                <a:solidFill>
                  <a:schemeClr val="bg1"/>
                </a:solidFill>
              </a:rPr>
              <a:t> </a:t>
            </a:r>
            <a:r>
              <a:rPr lang="pt-PT" sz="1000" i="1" dirty="0" err="1" smtClean="0">
                <a:solidFill>
                  <a:schemeClr val="bg1"/>
                </a:solidFill>
              </a:rPr>
              <a:t>students</a:t>
            </a:r>
            <a:endParaRPr lang="pt-PT" sz="1000" i="1" dirty="0">
              <a:solidFill>
                <a:schemeClr val="bg1"/>
              </a:solidFill>
            </a:endParaRPr>
          </a:p>
        </p:txBody>
      </p:sp>
      <p:sp>
        <p:nvSpPr>
          <p:cNvPr id="10" name="TextBox 9"/>
          <p:cNvSpPr txBox="1"/>
          <p:nvPr/>
        </p:nvSpPr>
        <p:spPr>
          <a:xfrm>
            <a:off x="1511587" y="6115061"/>
            <a:ext cx="7437036" cy="646331"/>
          </a:xfrm>
          <a:prstGeom prst="rect">
            <a:avLst/>
          </a:prstGeom>
          <a:noFill/>
        </p:spPr>
        <p:txBody>
          <a:bodyPr wrap="none" rtlCol="0">
            <a:spAutoFit/>
          </a:bodyPr>
          <a:lstStyle/>
          <a:p>
            <a:r>
              <a:rPr lang="en-GB" b="1" dirty="0" smtClean="0">
                <a:solidFill>
                  <a:schemeClr val="accent6">
                    <a:lumMod val="50000"/>
                  </a:schemeClr>
                </a:solidFill>
              </a:rPr>
              <a:t>2014 Shanghai Ranking (engineering): top 100 worldwide, top 20 in Europe</a:t>
            </a:r>
          </a:p>
          <a:p>
            <a:r>
              <a:rPr lang="en-GB" b="1" smtClean="0">
                <a:solidFill>
                  <a:schemeClr val="accent6">
                    <a:lumMod val="50000"/>
                  </a:schemeClr>
                </a:solidFill>
              </a:rPr>
              <a:t>2014 US </a:t>
            </a:r>
            <a:r>
              <a:rPr lang="en-GB" b="1" dirty="0" smtClean="0">
                <a:solidFill>
                  <a:schemeClr val="accent6">
                    <a:lumMod val="50000"/>
                  </a:schemeClr>
                </a:solidFill>
              </a:rPr>
              <a:t>News Ranking (engineering): top 75 worldwide, top 15 in Europe</a:t>
            </a:r>
            <a:endParaRPr lang="en-GB" b="1" dirty="0">
              <a:solidFill>
                <a:schemeClr val="accent6">
                  <a:lumMod val="50000"/>
                </a:schemeClr>
              </a:solidFill>
            </a:endParaRPr>
          </a:p>
        </p:txBody>
      </p:sp>
      <p:graphicFrame>
        <p:nvGraphicFramePr>
          <p:cNvPr id="11" name="Table 10"/>
          <p:cNvGraphicFramePr>
            <a:graphicFrameLocks noGrp="1"/>
          </p:cNvGraphicFramePr>
          <p:nvPr/>
        </p:nvGraphicFramePr>
        <p:xfrm>
          <a:off x="4427984" y="2442592"/>
          <a:ext cx="3968886" cy="3512800"/>
        </p:xfrm>
        <a:graphic>
          <a:graphicData uri="http://schemas.openxmlformats.org/drawingml/2006/table">
            <a:tbl>
              <a:tblPr/>
              <a:tblGrid>
                <a:gridCol w="2952328"/>
                <a:gridCol w="1016558"/>
              </a:tblGrid>
              <a:tr h="288032">
                <a:tc>
                  <a:txBody>
                    <a:bodyPr/>
                    <a:lstStyle/>
                    <a:p>
                      <a:pPr algn="l" fontAlgn="b"/>
                      <a:r>
                        <a:rPr lang="pt-PT" sz="2000" b="1" i="0" u="none" strike="noStrike" dirty="0" smtClean="0">
                          <a:solidFill>
                            <a:srgbClr val="444444"/>
                          </a:solidFill>
                          <a:latin typeface="+mj-lt"/>
                        </a:rPr>
                        <a:t>Foundation</a:t>
                      </a:r>
                      <a:endParaRPr lang="pt-PT" sz="2000" b="1" i="0" u="none" strike="noStrike" dirty="0">
                        <a:solidFill>
                          <a:srgbClr val="444444"/>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smtClean="0">
                          <a:solidFill>
                            <a:schemeClr val="tx1"/>
                          </a:solidFill>
                          <a:latin typeface="+mj-lt"/>
                        </a:rPr>
                        <a:t>1911</a:t>
                      </a:r>
                      <a:endParaRPr lang="pt-PT" sz="1800" b="1" i="0" u="none" strike="noStrike" dirty="0">
                        <a:solidFill>
                          <a:schemeClr val="tx1"/>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endParaRPr lang="pt-PT" sz="1800" b="0" i="0" u="none" strike="noStrike" dirty="0">
                        <a:solidFill>
                          <a:srgbClr val="444444"/>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endParaRPr lang="pt-PT" sz="1800" b="0" i="0" u="none" strike="noStrike" dirty="0">
                        <a:solidFill>
                          <a:srgbClr val="999999"/>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r>
                        <a:rPr lang="pt-PT" sz="2000" b="1" i="0" u="none" strike="noStrike" dirty="0" err="1">
                          <a:solidFill>
                            <a:srgbClr val="000000"/>
                          </a:solidFill>
                          <a:latin typeface="+mj-lt"/>
                        </a:rPr>
                        <a:t>Students</a:t>
                      </a:r>
                      <a:endParaRPr lang="pt-PT" sz="2000" b="1" i="0" u="none" strike="noStrike" dirty="0">
                        <a:solidFill>
                          <a:srgbClr val="000000"/>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smtClean="0">
                          <a:solidFill>
                            <a:srgbClr val="000000"/>
                          </a:solidFill>
                          <a:latin typeface="+mj-lt"/>
                        </a:rPr>
                        <a:t>11,458</a:t>
                      </a:r>
                      <a:endParaRPr lang="pt-PT" sz="1800" b="1" i="0" u="none" strike="noStrike" dirty="0">
                        <a:solidFill>
                          <a:srgbClr val="000000"/>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r>
                        <a:rPr lang="pt-PT" sz="1800" b="0" i="0" u="none" strike="noStrike" dirty="0" smtClean="0">
                          <a:solidFill>
                            <a:srgbClr val="444444"/>
                          </a:solidFill>
                          <a:latin typeface="+mj-lt"/>
                        </a:rPr>
                        <a:t>   1st</a:t>
                      </a:r>
                      <a:r>
                        <a:rPr lang="pt-PT" sz="1800" b="0" i="0" u="none" strike="noStrike" dirty="0">
                          <a:solidFill>
                            <a:srgbClr val="444444"/>
                          </a:solidFill>
                          <a:latin typeface="+mj-lt"/>
                        </a:rPr>
                        <a:t> </a:t>
                      </a:r>
                      <a:r>
                        <a:rPr lang="pt-PT" sz="1800" b="0" i="0" u="none" strike="noStrike" dirty="0" smtClean="0">
                          <a:solidFill>
                            <a:srgbClr val="444444"/>
                          </a:solidFill>
                          <a:latin typeface="+mj-lt"/>
                        </a:rPr>
                        <a:t>cycle</a:t>
                      </a:r>
                      <a:endParaRPr lang="pt-PT" sz="1800" b="0" i="0" u="none" strike="noStrike" dirty="0">
                        <a:solidFill>
                          <a:srgbClr val="444444"/>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0" i="0" u="none" strike="noStrike" dirty="0" smtClean="0">
                          <a:solidFill>
                            <a:srgbClr val="999999"/>
                          </a:solidFill>
                          <a:latin typeface="+mj-lt"/>
                        </a:rPr>
                        <a:t>56%</a:t>
                      </a:r>
                      <a:endParaRPr lang="pt-PT" sz="1800" b="0" i="0" u="none" strike="noStrike" dirty="0">
                        <a:solidFill>
                          <a:srgbClr val="999999"/>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r>
                        <a:rPr lang="pt-PT" sz="1800" b="0" i="0" u="none" strike="noStrike" dirty="0" smtClean="0">
                          <a:solidFill>
                            <a:srgbClr val="444444"/>
                          </a:solidFill>
                          <a:latin typeface="+mj-lt"/>
                        </a:rPr>
                        <a:t>   Masters </a:t>
                      </a:r>
                      <a:r>
                        <a:rPr lang="pt-PT" sz="1800" b="0" i="0" u="none" strike="noStrike" dirty="0">
                          <a:solidFill>
                            <a:srgbClr val="444444"/>
                          </a:solidFill>
                          <a:latin typeface="+mj-lt"/>
                        </a:rPr>
                        <a:t>and </a:t>
                      </a:r>
                      <a:r>
                        <a:rPr lang="pt-PT" sz="1800" b="0" i="0" u="none" strike="noStrike" dirty="0" smtClean="0">
                          <a:solidFill>
                            <a:srgbClr val="444444"/>
                          </a:solidFill>
                          <a:latin typeface="+mj-lt"/>
                        </a:rPr>
                        <a:t>PhD</a:t>
                      </a:r>
                      <a:endParaRPr lang="pt-PT" sz="1800" b="0"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0" i="0" u="none" strike="noStrike" dirty="0" smtClean="0">
                          <a:solidFill>
                            <a:srgbClr val="999999"/>
                          </a:solidFill>
                          <a:latin typeface="+mj-lt"/>
                        </a:rPr>
                        <a:t>44%</a:t>
                      </a:r>
                      <a:endParaRPr lang="pt-PT" sz="1800" b="0" i="0" u="none" strike="noStrike" dirty="0">
                        <a:solidFill>
                          <a:srgbClr val="999999"/>
                        </a:solidFill>
                        <a:latin typeface="+mj-lt"/>
                      </a:endParaRPr>
                    </a:p>
                  </a:txBody>
                  <a:tcPr marL="0" marR="0" marT="0" marB="0" anchor="b">
                    <a:lnL>
                      <a:noFill/>
                    </a:lnL>
                    <a:lnR>
                      <a:noFill/>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r>
                        <a:rPr lang="pt-PT" sz="1800" b="0" i="0" u="none" strike="noStrike" dirty="0" smtClean="0">
                          <a:solidFill>
                            <a:srgbClr val="444444"/>
                          </a:solidFill>
                          <a:latin typeface="+mj-lt"/>
                        </a:rPr>
                        <a:t>   International (M.Sc)</a:t>
                      </a:r>
                      <a:endParaRPr lang="pt-PT" sz="1800" b="0" i="0" u="none" strike="noStrike" dirty="0">
                        <a:solidFill>
                          <a:srgbClr val="444444"/>
                        </a:solidFill>
                        <a:latin typeface="+mj-lt"/>
                      </a:endParaRP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a:solidFill>
                            <a:srgbClr val="999999"/>
                          </a:solidFill>
                          <a:latin typeface="+mj-lt"/>
                        </a:rPr>
                        <a:t>13%</a:t>
                      </a:r>
                    </a:p>
                  </a:txBody>
                  <a:tcPr marL="0" marR="0" marT="0" marB="0" anchor="b">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r>
                        <a:rPr lang="pt-PT" sz="1800" b="0" i="0" u="none" strike="noStrike" dirty="0" smtClean="0">
                          <a:solidFill>
                            <a:srgbClr val="444444"/>
                          </a:solidFill>
                          <a:latin typeface="+mj-lt"/>
                        </a:rPr>
                        <a:t>   International (PhD)</a:t>
                      </a:r>
                      <a:endParaRPr lang="pt-PT" sz="1800" b="0"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smtClean="0">
                          <a:solidFill>
                            <a:srgbClr val="999999"/>
                          </a:solidFill>
                          <a:latin typeface="+mj-lt"/>
                        </a:rPr>
                        <a:t>21%</a:t>
                      </a:r>
                      <a:endParaRPr lang="pt-PT" sz="1800" b="1" i="0" u="none" strike="noStrike" dirty="0">
                        <a:solidFill>
                          <a:srgbClr val="999999"/>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16026">
                <a:tc>
                  <a:txBody>
                    <a:bodyPr/>
                    <a:lstStyle/>
                    <a:p>
                      <a:pPr algn="l" fontAlgn="b"/>
                      <a:endParaRPr lang="pt-PT" sz="1800" b="0"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endParaRPr lang="pt-PT" sz="1800" b="1" i="0" u="none" strike="noStrike" dirty="0">
                        <a:solidFill>
                          <a:srgbClr val="999999"/>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16026">
                <a:tc>
                  <a:txBody>
                    <a:bodyPr/>
                    <a:lstStyle/>
                    <a:p>
                      <a:pPr algn="l" fontAlgn="b"/>
                      <a:r>
                        <a:rPr lang="pt-PT" sz="1800" b="1" i="0" u="none" strike="noStrike" baseline="0" dirty="0" smtClean="0">
                          <a:solidFill>
                            <a:srgbClr val="444444"/>
                          </a:solidFill>
                          <a:latin typeface="+mj-lt"/>
                        </a:rPr>
                        <a:t>Teaching Language</a:t>
                      </a:r>
                      <a:r>
                        <a:rPr lang="pt-PT" sz="1800" b="0" i="0" u="none" strike="noStrike" baseline="0" dirty="0" smtClean="0">
                          <a:solidFill>
                            <a:srgbClr val="444444"/>
                          </a:solidFill>
                          <a:latin typeface="+mj-lt"/>
                        </a:rPr>
                        <a:t> (M.Sc, PhD)</a:t>
                      </a:r>
                      <a:endParaRPr lang="pt-PT" sz="1800" b="0"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smtClean="0">
                          <a:solidFill>
                            <a:schemeClr val="tx1"/>
                          </a:solidFill>
                          <a:latin typeface="+mj-lt"/>
                        </a:rPr>
                        <a:t>Eng</a:t>
                      </a:r>
                      <a:endParaRPr lang="pt-PT" sz="1800" b="1" i="0" u="none" strike="noStrike" dirty="0">
                        <a:solidFill>
                          <a:schemeClr val="tx1"/>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188208">
                <a:tc>
                  <a:txBody>
                    <a:bodyPr/>
                    <a:lstStyle/>
                    <a:p>
                      <a:pPr algn="l" fontAlgn="b"/>
                      <a:endParaRPr lang="pt-PT" sz="2000" b="1"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endParaRPr lang="pt-PT" sz="1800" b="1" i="0" u="none" strike="noStrike" dirty="0">
                        <a:solidFill>
                          <a:srgbClr val="999999"/>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43448">
                <a:tc>
                  <a:txBody>
                    <a:bodyPr/>
                    <a:lstStyle/>
                    <a:p>
                      <a:pPr algn="l" fontAlgn="b"/>
                      <a:r>
                        <a:rPr lang="pt-PT" sz="2000" b="1" i="0" u="none" strike="noStrike" dirty="0" smtClean="0">
                          <a:solidFill>
                            <a:srgbClr val="444444"/>
                          </a:solidFill>
                          <a:latin typeface="+mj-lt"/>
                        </a:rPr>
                        <a:t>Faculty</a:t>
                      </a:r>
                      <a:endParaRPr lang="pt-PT" sz="2000" b="1"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smtClean="0">
                          <a:solidFill>
                            <a:srgbClr val="999999"/>
                          </a:solidFill>
                          <a:latin typeface="+mj-lt"/>
                        </a:rPr>
                        <a:t>871</a:t>
                      </a:r>
                      <a:endParaRPr lang="pt-PT" sz="1800" b="1" i="0" u="none" strike="noStrike" dirty="0">
                        <a:solidFill>
                          <a:srgbClr val="999999"/>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88032">
                <a:tc>
                  <a:txBody>
                    <a:bodyPr/>
                    <a:lstStyle/>
                    <a:p>
                      <a:pPr algn="l" fontAlgn="b"/>
                      <a:r>
                        <a:rPr lang="pt-PT" sz="2000" b="1" i="0" u="none" strike="noStrike" dirty="0" smtClean="0">
                          <a:solidFill>
                            <a:srgbClr val="444444"/>
                          </a:solidFill>
                          <a:latin typeface="+mj-lt"/>
                        </a:rPr>
                        <a:t>Staff</a:t>
                      </a:r>
                      <a:endParaRPr lang="pt-PT" sz="2000" b="1" i="0" u="none" strike="noStrike" dirty="0">
                        <a:solidFill>
                          <a:srgbClr val="444444"/>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b"/>
                      <a:r>
                        <a:rPr lang="pt-PT" sz="1800" b="1" i="0" u="none" strike="noStrike" dirty="0" smtClean="0">
                          <a:solidFill>
                            <a:srgbClr val="999999"/>
                          </a:solidFill>
                          <a:latin typeface="+mj-lt"/>
                        </a:rPr>
                        <a:t>718</a:t>
                      </a:r>
                      <a:endParaRPr lang="pt-PT" sz="1800" b="1" i="0" u="none" strike="noStrike" dirty="0">
                        <a:solidFill>
                          <a:srgbClr val="999999"/>
                        </a:solidFill>
                        <a:latin typeface="+mj-lt"/>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1000" tmFilter="0, 0; .2, .5; .8, .5; 1, 0"/>
                                        <p:tgtEl>
                                          <p:spTgt spid="30">
                                            <p:graphicEl>
                                              <a:chart seriesIdx="-3" categoryIdx="-3" bldStep="gridLegend"/>
                                            </p:graphicEl>
                                          </p:spTgt>
                                        </p:tgtEl>
                                      </p:cBhvr>
                                    </p:animEffect>
                                    <p:animScale>
                                      <p:cBhvr>
                                        <p:cTn id="7" dur="500" autoRev="1" fill="hold"/>
                                        <p:tgtEl>
                                          <p:spTgt spid="30">
                                            <p:graphicEl>
                                              <a:chart seriesIdx="-3" categoryIdx="-3" bldStep="gridLegend"/>
                                            </p:graphicEl>
                                          </p:spTgt>
                                        </p:tgtEl>
                                      </p:cBhvr>
                                      <p:by x="105000" y="105000"/>
                                    </p:animScale>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1000" tmFilter="0, 0; .2, .5; .8, .5; 1, 0"/>
                                        <p:tgtEl>
                                          <p:spTgt spid="30">
                                            <p:graphicEl>
                                              <a:chart seriesIdx="-4" categoryIdx="0" bldStep="category"/>
                                            </p:graphicEl>
                                          </p:spTgt>
                                        </p:tgtEl>
                                      </p:cBhvr>
                                    </p:animEffect>
                                    <p:animScale>
                                      <p:cBhvr>
                                        <p:cTn id="11" dur="500" autoRev="1" fill="hold"/>
                                        <p:tgtEl>
                                          <p:spTgt spid="30">
                                            <p:graphicEl>
                                              <a:chart seriesIdx="-4" categoryIdx="0" bldStep="category"/>
                                            </p:graphicEl>
                                          </p:spTgt>
                                        </p:tgtEl>
                                      </p:cBhvr>
                                      <p:by x="105000" y="105000"/>
                                    </p:animScale>
                                  </p:childTnLst>
                                </p:cTn>
                              </p:par>
                            </p:childTnLst>
                          </p:cTn>
                        </p:par>
                        <p:par>
                          <p:cTn id="12" fill="hold">
                            <p:stCondLst>
                              <p:cond delay="2000"/>
                            </p:stCondLst>
                            <p:childTnLst>
                              <p:par>
                                <p:cTn id="13" presetID="26" presetClass="emph" presetSubtype="0" fill="hold" grpId="0" nodeType="afterEffect">
                                  <p:stCondLst>
                                    <p:cond delay="0"/>
                                  </p:stCondLst>
                                  <p:childTnLst>
                                    <p:animEffect transition="out" filter="fade">
                                      <p:cBhvr>
                                        <p:cTn id="14" dur="1000" tmFilter="0, 0; .2, .5; .8, .5; 1, 0"/>
                                        <p:tgtEl>
                                          <p:spTgt spid="30">
                                            <p:graphicEl>
                                              <a:chart seriesIdx="-4" categoryIdx="1" bldStep="category"/>
                                            </p:graphicEl>
                                          </p:spTgt>
                                        </p:tgtEl>
                                      </p:cBhvr>
                                    </p:animEffect>
                                    <p:animScale>
                                      <p:cBhvr>
                                        <p:cTn id="15" dur="500" autoRev="1" fill="hold"/>
                                        <p:tgtEl>
                                          <p:spTgt spid="30">
                                            <p:graphicEl>
                                              <a:chart seriesIdx="-4" categoryIdx="1" bldStep="category"/>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Sub>
          <a:bldChart bld="category"/>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12" name="Oval 11"/>
          <p:cNvSpPr/>
          <p:nvPr/>
        </p:nvSpPr>
        <p:spPr>
          <a:xfrm>
            <a:off x="5292080" y="980728"/>
            <a:ext cx="3851920" cy="5877272"/>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Oval 7"/>
          <p:cNvSpPr/>
          <p:nvPr/>
        </p:nvSpPr>
        <p:spPr>
          <a:xfrm>
            <a:off x="-324544" y="2636912"/>
            <a:ext cx="4716016" cy="4032448"/>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p:cNvSpPr/>
          <p:nvPr/>
        </p:nvSpPr>
        <p:spPr>
          <a:xfrm>
            <a:off x="251520" y="1124744"/>
            <a:ext cx="4789040" cy="5400600"/>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 name="Picture 4"/>
          <p:cNvPicPr>
            <a:picLocks noChangeAspect="1" noChangeArrowheads="1"/>
          </p:cNvPicPr>
          <p:nvPr/>
        </p:nvPicPr>
        <p:blipFill>
          <a:blip r:embed="rId4" cstate="print"/>
          <a:srcRect t="6905" b="21300"/>
          <a:stretch>
            <a:fillRect/>
          </a:stretch>
        </p:blipFill>
        <p:spPr bwMode="auto">
          <a:xfrm>
            <a:off x="1223120" y="1772816"/>
            <a:ext cx="1258888" cy="1460500"/>
          </a:xfrm>
          <a:prstGeom prst="ellipse">
            <a:avLst/>
          </a:prstGeom>
          <a:noFill/>
          <a:ln w="38100" algn="ctr">
            <a:noFill/>
            <a:miter lim="800000"/>
            <a:headEnd/>
            <a:tailEnd/>
          </a:ln>
        </p:spPr>
      </p:pic>
      <p:pic>
        <p:nvPicPr>
          <p:cNvPr id="3" name="Picture 6"/>
          <p:cNvPicPr>
            <a:picLocks noChangeAspect="1" noChangeArrowheads="1"/>
          </p:cNvPicPr>
          <p:nvPr/>
        </p:nvPicPr>
        <p:blipFill>
          <a:blip r:embed="rId5" cstate="print"/>
          <a:srcRect/>
          <a:stretch>
            <a:fillRect/>
          </a:stretch>
        </p:blipFill>
        <p:spPr bwMode="auto">
          <a:xfrm>
            <a:off x="3311352" y="4869160"/>
            <a:ext cx="864096" cy="1020222"/>
          </a:xfrm>
          <a:prstGeom prst="ellipse">
            <a:avLst/>
          </a:prstGeom>
          <a:noFill/>
          <a:ln w="38100" algn="ctr">
            <a:noFill/>
            <a:miter lim="800000"/>
            <a:headEnd/>
            <a:tailEnd/>
          </a:ln>
        </p:spPr>
      </p:pic>
      <p:pic>
        <p:nvPicPr>
          <p:cNvPr id="4" name="Picture 7"/>
          <p:cNvPicPr>
            <a:picLocks noChangeAspect="1" noChangeArrowheads="1"/>
          </p:cNvPicPr>
          <p:nvPr/>
        </p:nvPicPr>
        <p:blipFill>
          <a:blip r:embed="rId6" cstate="print"/>
          <a:srcRect l="5040" b="16307"/>
          <a:stretch>
            <a:fillRect/>
          </a:stretch>
        </p:blipFill>
        <p:spPr bwMode="auto">
          <a:xfrm>
            <a:off x="2519264" y="2492896"/>
            <a:ext cx="1082827" cy="1328614"/>
          </a:xfrm>
          <a:prstGeom prst="ellipse">
            <a:avLst/>
          </a:prstGeom>
          <a:noFill/>
          <a:ln w="38100" algn="ctr">
            <a:noFill/>
            <a:miter lim="800000"/>
            <a:headEnd/>
            <a:tailEnd/>
          </a:ln>
        </p:spPr>
      </p:pic>
      <p:pic>
        <p:nvPicPr>
          <p:cNvPr id="5" name="Picture 8"/>
          <p:cNvPicPr>
            <a:picLocks noChangeAspect="1" noChangeArrowheads="1"/>
          </p:cNvPicPr>
          <p:nvPr/>
        </p:nvPicPr>
        <p:blipFill>
          <a:blip r:embed="rId7" cstate="print"/>
          <a:srcRect b="27556"/>
          <a:stretch>
            <a:fillRect/>
          </a:stretch>
        </p:blipFill>
        <p:spPr bwMode="auto">
          <a:xfrm>
            <a:off x="3311352" y="3573016"/>
            <a:ext cx="1080120" cy="1224136"/>
          </a:xfrm>
          <a:prstGeom prst="ellipse">
            <a:avLst/>
          </a:prstGeom>
          <a:noFill/>
          <a:ln w="38100" algn="ctr">
            <a:noFill/>
            <a:miter lim="800000"/>
            <a:headEnd/>
            <a:tailEnd/>
          </a:ln>
        </p:spPr>
      </p:pic>
      <p:sp>
        <p:nvSpPr>
          <p:cNvPr id="6" name="Text Box 5"/>
          <p:cNvSpPr txBox="1">
            <a:spLocks noChangeArrowheads="1"/>
          </p:cNvSpPr>
          <p:nvPr/>
        </p:nvSpPr>
        <p:spPr bwMode="auto">
          <a:xfrm>
            <a:off x="179512" y="3356992"/>
            <a:ext cx="3646487" cy="2754600"/>
          </a:xfrm>
          <a:prstGeom prst="rect">
            <a:avLst/>
          </a:prstGeom>
          <a:noFill/>
          <a:ln w="38100" algn="ctr">
            <a:noFill/>
            <a:miter lim="800000"/>
            <a:headEnd/>
            <a:tailEnd/>
          </a:ln>
        </p:spPr>
        <p:txBody>
          <a:bodyPr wrap="square">
            <a:spAutoFit/>
          </a:bodyPr>
          <a:lstStyle/>
          <a:p>
            <a:r>
              <a:rPr lang="en-US" sz="1100" b="1" dirty="0" err="1" smtClean="0">
                <a:solidFill>
                  <a:srgbClr val="000000"/>
                </a:solidFill>
                <a:latin typeface="Gill Sans"/>
              </a:rPr>
              <a:t>António</a:t>
            </a:r>
            <a:r>
              <a:rPr lang="en-US" sz="1100" b="1" dirty="0" smtClean="0">
                <a:solidFill>
                  <a:srgbClr val="000000"/>
                </a:solidFill>
                <a:latin typeface="Gill Sans"/>
              </a:rPr>
              <a:t> </a:t>
            </a:r>
            <a:r>
              <a:rPr lang="en-US" sz="1100" b="1" dirty="0" err="1" smtClean="0">
                <a:solidFill>
                  <a:srgbClr val="000000"/>
                </a:solidFill>
                <a:latin typeface="Gill Sans"/>
              </a:rPr>
              <a:t>Guterres</a:t>
            </a:r>
            <a:endParaRPr lang="en-US" sz="1100" b="1" dirty="0" smtClean="0">
              <a:solidFill>
                <a:srgbClr val="000000"/>
              </a:solidFill>
              <a:latin typeface="Gill Sans"/>
            </a:endParaRPr>
          </a:p>
          <a:p>
            <a:r>
              <a:rPr lang="en-US" sz="1000" dirty="0" smtClean="0">
                <a:solidFill>
                  <a:srgbClr val="000000"/>
                </a:solidFill>
                <a:latin typeface="Gill Sans"/>
              </a:rPr>
              <a:t>Prime Minister of Portugal (1995-2002),</a:t>
            </a:r>
          </a:p>
          <a:p>
            <a:r>
              <a:rPr lang="en-US" sz="1000" dirty="0" smtClean="0">
                <a:solidFill>
                  <a:srgbClr val="000000"/>
                </a:solidFill>
                <a:latin typeface="Gill Sans"/>
              </a:rPr>
              <a:t>UN High-Commissioner for the Refugees.</a:t>
            </a:r>
          </a:p>
          <a:p>
            <a:pPr marL="228600" indent="-228600" algn="l"/>
            <a:endParaRPr lang="pt-BR" sz="1050" b="1" dirty="0" smtClean="0">
              <a:solidFill>
                <a:srgbClr val="000000"/>
              </a:solidFill>
              <a:latin typeface="Gill Sans"/>
            </a:endParaRPr>
          </a:p>
          <a:p>
            <a:r>
              <a:rPr lang="pt-BR" sz="1100" b="1" dirty="0" smtClean="0">
                <a:solidFill>
                  <a:srgbClr val="000000"/>
                </a:solidFill>
                <a:latin typeface="Gill Sans"/>
              </a:rPr>
              <a:t>Maria de Lurdes Pintassilgo </a:t>
            </a:r>
          </a:p>
          <a:p>
            <a:r>
              <a:rPr lang="pt-BR" sz="1000" dirty="0" smtClean="0">
                <a:solidFill>
                  <a:srgbClr val="000000"/>
                </a:solidFill>
                <a:latin typeface="Gill Sans"/>
              </a:rPr>
              <a:t>Prime </a:t>
            </a:r>
            <a:r>
              <a:rPr lang="pt-BR" sz="1000" dirty="0" err="1" smtClean="0">
                <a:solidFill>
                  <a:srgbClr val="000000"/>
                </a:solidFill>
                <a:latin typeface="Gill Sans"/>
              </a:rPr>
              <a:t>Minister</a:t>
            </a:r>
            <a:r>
              <a:rPr lang="pt-BR" sz="1000" dirty="0" smtClean="0">
                <a:solidFill>
                  <a:srgbClr val="000000"/>
                </a:solidFill>
                <a:latin typeface="Gill Sans"/>
              </a:rPr>
              <a:t> </a:t>
            </a:r>
            <a:r>
              <a:rPr lang="pt-BR" sz="1000" dirty="0" err="1" smtClean="0">
                <a:solidFill>
                  <a:srgbClr val="000000"/>
                </a:solidFill>
                <a:latin typeface="Gill Sans"/>
              </a:rPr>
              <a:t>of</a:t>
            </a:r>
            <a:r>
              <a:rPr lang="pt-BR" sz="1000" dirty="0" smtClean="0">
                <a:solidFill>
                  <a:srgbClr val="000000"/>
                </a:solidFill>
                <a:latin typeface="Gill Sans"/>
              </a:rPr>
              <a:t> Portugal (1979-80)</a:t>
            </a:r>
          </a:p>
          <a:p>
            <a:pPr marL="228600" indent="-228600" algn="l"/>
            <a:endParaRPr lang="pt-BR" sz="1100" b="1" dirty="0" smtClean="0">
              <a:solidFill>
                <a:srgbClr val="000000"/>
              </a:solidFill>
              <a:latin typeface="Gill Sans"/>
            </a:endParaRPr>
          </a:p>
          <a:p>
            <a:pPr marL="228600" indent="-228600" algn="l"/>
            <a:r>
              <a:rPr lang="pt-BR" sz="1100" b="1" dirty="0" smtClean="0">
                <a:solidFill>
                  <a:srgbClr val="000000"/>
                </a:solidFill>
                <a:latin typeface="Gill Sans"/>
              </a:rPr>
              <a:t>A. Nobre </a:t>
            </a:r>
            <a:r>
              <a:rPr lang="pt-BR" sz="1100" b="1" dirty="0">
                <a:solidFill>
                  <a:srgbClr val="000000"/>
                </a:solidFill>
                <a:latin typeface="Gill Sans"/>
              </a:rPr>
              <a:t>da </a:t>
            </a:r>
            <a:r>
              <a:rPr lang="pt-BR" sz="1100" b="1" dirty="0" smtClean="0">
                <a:solidFill>
                  <a:srgbClr val="000000"/>
                </a:solidFill>
                <a:latin typeface="Gill Sans"/>
              </a:rPr>
              <a:t>Costa</a:t>
            </a:r>
          </a:p>
          <a:p>
            <a:pPr marL="228600" indent="-228600" algn="l"/>
            <a:r>
              <a:rPr lang="pt-BR" sz="1000" b="0" dirty="0" smtClean="0">
                <a:solidFill>
                  <a:srgbClr val="000000"/>
                </a:solidFill>
                <a:latin typeface="Gill Sans"/>
              </a:rPr>
              <a:t>Prime </a:t>
            </a:r>
            <a:r>
              <a:rPr lang="pt-BR" sz="1000" b="0" dirty="0" err="1">
                <a:solidFill>
                  <a:srgbClr val="000000"/>
                </a:solidFill>
                <a:latin typeface="Gill Sans"/>
              </a:rPr>
              <a:t>Minister</a:t>
            </a:r>
            <a:r>
              <a:rPr lang="pt-BR" sz="1000" b="0" dirty="0">
                <a:solidFill>
                  <a:srgbClr val="000000"/>
                </a:solidFill>
                <a:latin typeface="Gill Sans"/>
              </a:rPr>
              <a:t> </a:t>
            </a:r>
            <a:r>
              <a:rPr lang="pt-BR" sz="1000" b="0" dirty="0" err="1">
                <a:solidFill>
                  <a:srgbClr val="000000"/>
                </a:solidFill>
                <a:latin typeface="Gill Sans"/>
              </a:rPr>
              <a:t>of</a:t>
            </a:r>
            <a:r>
              <a:rPr lang="pt-BR" sz="1000" b="0" dirty="0">
                <a:solidFill>
                  <a:srgbClr val="000000"/>
                </a:solidFill>
                <a:latin typeface="Gill Sans"/>
              </a:rPr>
              <a:t> Portugal (1978</a:t>
            </a:r>
            <a:r>
              <a:rPr lang="pt-BR" sz="1000" b="0" dirty="0" smtClean="0">
                <a:solidFill>
                  <a:srgbClr val="000000"/>
                </a:solidFill>
                <a:latin typeface="Gill Sans"/>
              </a:rPr>
              <a:t>)</a:t>
            </a:r>
          </a:p>
          <a:p>
            <a:pPr marL="228600" indent="-228600" algn="l"/>
            <a:r>
              <a:rPr lang="pt-BR" sz="1000" b="0" dirty="0" err="1" smtClean="0">
                <a:solidFill>
                  <a:srgbClr val="000000"/>
                </a:solidFill>
                <a:latin typeface="Gill Sans"/>
              </a:rPr>
              <a:t>Minister</a:t>
            </a:r>
            <a:r>
              <a:rPr lang="pt-BR" sz="1000" b="0" dirty="0" smtClean="0">
                <a:solidFill>
                  <a:srgbClr val="000000"/>
                </a:solidFill>
                <a:latin typeface="Gill Sans"/>
              </a:rPr>
              <a:t> </a:t>
            </a:r>
            <a:r>
              <a:rPr lang="pt-BR" sz="1000" b="0" dirty="0">
                <a:solidFill>
                  <a:srgbClr val="000000"/>
                </a:solidFill>
                <a:latin typeface="Gill Sans"/>
              </a:rPr>
              <a:t>for </a:t>
            </a:r>
            <a:r>
              <a:rPr lang="pt-BR" sz="1000" b="0" dirty="0" err="1">
                <a:solidFill>
                  <a:srgbClr val="000000"/>
                </a:solidFill>
                <a:latin typeface="Gill Sans"/>
              </a:rPr>
              <a:t>Industry</a:t>
            </a:r>
            <a:r>
              <a:rPr lang="pt-BR" sz="1000" b="0" dirty="0">
                <a:solidFill>
                  <a:srgbClr val="000000"/>
                </a:solidFill>
                <a:latin typeface="Gill Sans"/>
              </a:rPr>
              <a:t> </a:t>
            </a:r>
            <a:r>
              <a:rPr lang="pt-BR" sz="1000" dirty="0" smtClean="0">
                <a:solidFill>
                  <a:srgbClr val="000000"/>
                </a:solidFill>
                <a:latin typeface="Gill Sans"/>
              </a:rPr>
              <a:t>&amp; </a:t>
            </a:r>
            <a:r>
              <a:rPr lang="pt-BR" sz="1000" b="0" dirty="0" err="1" smtClean="0">
                <a:solidFill>
                  <a:srgbClr val="000000"/>
                </a:solidFill>
                <a:latin typeface="Gill Sans"/>
              </a:rPr>
              <a:t>Technology</a:t>
            </a:r>
            <a:r>
              <a:rPr lang="pt-BR" sz="1000" b="0" dirty="0" smtClean="0">
                <a:solidFill>
                  <a:srgbClr val="000000"/>
                </a:solidFill>
                <a:latin typeface="Gill Sans"/>
              </a:rPr>
              <a:t> </a:t>
            </a:r>
            <a:r>
              <a:rPr lang="pt-BR" sz="1000" b="0" dirty="0">
                <a:solidFill>
                  <a:srgbClr val="000000"/>
                </a:solidFill>
                <a:latin typeface="Gill Sans"/>
              </a:rPr>
              <a:t>(1975-76)</a:t>
            </a:r>
          </a:p>
          <a:p>
            <a:pPr algn="l"/>
            <a:endParaRPr lang="en-US" sz="1100" dirty="0">
              <a:solidFill>
                <a:srgbClr val="000000"/>
              </a:solidFill>
              <a:latin typeface="Gill Sans"/>
            </a:endParaRPr>
          </a:p>
          <a:p>
            <a:pPr algn="l"/>
            <a:r>
              <a:rPr lang="en-US" sz="1100" b="1" dirty="0" smtClean="0">
                <a:solidFill>
                  <a:srgbClr val="000000"/>
                </a:solidFill>
                <a:latin typeface="Gill Sans"/>
              </a:rPr>
              <a:t>Duarte Pacheco</a:t>
            </a:r>
          </a:p>
          <a:p>
            <a:pPr algn="l"/>
            <a:r>
              <a:rPr lang="en-US" sz="1000" b="0" dirty="0" smtClean="0">
                <a:solidFill>
                  <a:srgbClr val="000000"/>
                </a:solidFill>
                <a:latin typeface="Gill Sans"/>
              </a:rPr>
              <a:t>Mayor </a:t>
            </a:r>
            <a:r>
              <a:rPr lang="en-US" sz="1000" b="0" dirty="0">
                <a:solidFill>
                  <a:srgbClr val="000000"/>
                </a:solidFill>
                <a:latin typeface="Gill Sans"/>
              </a:rPr>
              <a:t>of Lisbon (</a:t>
            </a:r>
            <a:r>
              <a:rPr lang="en-US" sz="1000" b="0" dirty="0" smtClean="0">
                <a:solidFill>
                  <a:srgbClr val="000000"/>
                </a:solidFill>
                <a:latin typeface="Gill Sans"/>
              </a:rPr>
              <a:t>1938)</a:t>
            </a:r>
          </a:p>
          <a:p>
            <a:pPr algn="l"/>
            <a:r>
              <a:rPr lang="en-US" sz="1000" b="0" dirty="0" smtClean="0">
                <a:solidFill>
                  <a:srgbClr val="000000"/>
                </a:solidFill>
                <a:latin typeface="Gill Sans"/>
              </a:rPr>
              <a:t>Minister </a:t>
            </a:r>
            <a:r>
              <a:rPr lang="en-US" sz="1000" b="0" dirty="0">
                <a:solidFill>
                  <a:srgbClr val="000000"/>
                </a:solidFill>
                <a:latin typeface="Gill Sans"/>
              </a:rPr>
              <a:t>for Public Instruction (</a:t>
            </a:r>
            <a:r>
              <a:rPr lang="en-US" sz="1000" b="0" dirty="0" smtClean="0">
                <a:solidFill>
                  <a:srgbClr val="000000"/>
                </a:solidFill>
                <a:latin typeface="Gill Sans"/>
              </a:rPr>
              <a:t>1928)</a:t>
            </a:r>
          </a:p>
          <a:p>
            <a:pPr algn="l"/>
            <a:r>
              <a:rPr lang="en-US" sz="1000" b="0" dirty="0" smtClean="0">
                <a:solidFill>
                  <a:srgbClr val="000000"/>
                </a:solidFill>
                <a:latin typeface="Gill Sans"/>
              </a:rPr>
              <a:t>Public </a:t>
            </a:r>
            <a:r>
              <a:rPr lang="en-US" sz="1000" b="0" dirty="0">
                <a:solidFill>
                  <a:srgbClr val="000000"/>
                </a:solidFill>
                <a:latin typeface="Gill Sans"/>
              </a:rPr>
              <a:t>Works and Communications (1932-36, </a:t>
            </a:r>
            <a:r>
              <a:rPr lang="en-US" sz="1000" b="0" dirty="0" smtClean="0">
                <a:solidFill>
                  <a:srgbClr val="000000"/>
                </a:solidFill>
                <a:latin typeface="Gill Sans"/>
              </a:rPr>
              <a:t>1938-43)</a:t>
            </a:r>
          </a:p>
          <a:p>
            <a:pPr algn="l"/>
            <a:r>
              <a:rPr lang="en-US" sz="1000" b="0" dirty="0" smtClean="0">
                <a:solidFill>
                  <a:srgbClr val="000000"/>
                </a:solidFill>
                <a:latin typeface="Gill Sans"/>
              </a:rPr>
              <a:t>President </a:t>
            </a:r>
            <a:r>
              <a:rPr lang="en-US" sz="1000" b="0" dirty="0">
                <a:solidFill>
                  <a:srgbClr val="000000"/>
                </a:solidFill>
                <a:latin typeface="Gill Sans"/>
              </a:rPr>
              <a:t>of IST (1927-28, 1936-38</a:t>
            </a:r>
            <a:r>
              <a:rPr lang="en-US" sz="1000" b="0" dirty="0" smtClean="0">
                <a:solidFill>
                  <a:srgbClr val="000000"/>
                </a:solidFill>
                <a:latin typeface="Gill Sans"/>
              </a:rPr>
              <a:t>)</a:t>
            </a:r>
            <a:endParaRPr lang="en-US" sz="1050" dirty="0">
              <a:latin typeface="Gill Sans"/>
            </a:endParaRPr>
          </a:p>
        </p:txBody>
      </p:sp>
      <p:sp>
        <p:nvSpPr>
          <p:cNvPr id="9" name="Oval 8"/>
          <p:cNvSpPr/>
          <p:nvPr/>
        </p:nvSpPr>
        <p:spPr>
          <a:xfrm>
            <a:off x="2519264" y="980728"/>
            <a:ext cx="2160240" cy="1368152"/>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extBox 9"/>
          <p:cNvSpPr txBox="1"/>
          <p:nvPr/>
        </p:nvSpPr>
        <p:spPr>
          <a:xfrm>
            <a:off x="2879304" y="1124744"/>
            <a:ext cx="1944216" cy="954107"/>
          </a:xfrm>
          <a:prstGeom prst="rect">
            <a:avLst/>
          </a:prstGeom>
          <a:noFill/>
        </p:spPr>
        <p:txBody>
          <a:bodyPr wrap="square" rtlCol="0">
            <a:spAutoFit/>
          </a:bodyPr>
          <a:lstStyle/>
          <a:p>
            <a:r>
              <a:rPr lang="pt-PT" sz="2800" b="1" i="1" dirty="0" smtClean="0">
                <a:solidFill>
                  <a:schemeClr val="tx1">
                    <a:lumMod val="65000"/>
                    <a:lumOff val="35000"/>
                  </a:schemeClr>
                </a:solidFill>
                <a:latin typeface="+mj-lt"/>
              </a:rPr>
              <a:t>Prime </a:t>
            </a:r>
          </a:p>
          <a:p>
            <a:r>
              <a:rPr lang="pt-PT" sz="2800" b="1" i="1" dirty="0" err="1" smtClean="0">
                <a:solidFill>
                  <a:schemeClr val="tx1">
                    <a:lumMod val="65000"/>
                    <a:lumOff val="35000"/>
                  </a:schemeClr>
                </a:solidFill>
                <a:latin typeface="+mj-lt"/>
              </a:rPr>
              <a:t>Ministers</a:t>
            </a:r>
            <a:endParaRPr lang="pt-PT" sz="2800" b="1" i="1" dirty="0">
              <a:solidFill>
                <a:schemeClr val="tx1">
                  <a:lumMod val="65000"/>
                  <a:lumOff val="35000"/>
                </a:schemeClr>
              </a:solidFill>
              <a:latin typeface="+mj-lt"/>
            </a:endParaRPr>
          </a:p>
        </p:txBody>
      </p:sp>
      <p:sp>
        <p:nvSpPr>
          <p:cNvPr id="11" name="Oval 10"/>
          <p:cNvSpPr/>
          <p:nvPr/>
        </p:nvSpPr>
        <p:spPr>
          <a:xfrm rot="364960">
            <a:off x="6349831" y="2842851"/>
            <a:ext cx="2520280" cy="3789040"/>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Oval 17"/>
          <p:cNvSpPr/>
          <p:nvPr/>
        </p:nvSpPr>
        <p:spPr>
          <a:xfrm>
            <a:off x="4932040" y="1268760"/>
            <a:ext cx="2160240" cy="1368152"/>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Box 18"/>
          <p:cNvSpPr txBox="1"/>
          <p:nvPr/>
        </p:nvSpPr>
        <p:spPr>
          <a:xfrm>
            <a:off x="5220072" y="1445875"/>
            <a:ext cx="1944216" cy="830997"/>
          </a:xfrm>
          <a:prstGeom prst="rect">
            <a:avLst/>
          </a:prstGeom>
          <a:noFill/>
        </p:spPr>
        <p:txBody>
          <a:bodyPr wrap="square" rtlCol="0">
            <a:spAutoFit/>
          </a:bodyPr>
          <a:lstStyle/>
          <a:p>
            <a:r>
              <a:rPr lang="pt-PT" sz="2400" b="1" i="1" dirty="0" err="1" smtClean="0">
                <a:solidFill>
                  <a:schemeClr val="tx1">
                    <a:lumMod val="65000"/>
                    <a:lumOff val="35000"/>
                  </a:schemeClr>
                </a:solidFill>
                <a:latin typeface="+mj-lt"/>
              </a:rPr>
              <a:t>Ministers</a:t>
            </a:r>
            <a:endParaRPr lang="pt-PT" sz="2400" b="1" i="1" dirty="0" smtClean="0">
              <a:solidFill>
                <a:schemeClr val="tx1">
                  <a:lumMod val="65000"/>
                  <a:lumOff val="35000"/>
                </a:schemeClr>
              </a:solidFill>
              <a:latin typeface="+mj-lt"/>
            </a:endParaRPr>
          </a:p>
          <a:p>
            <a:r>
              <a:rPr lang="pt-PT" sz="1600" b="1" i="1" dirty="0" smtClean="0">
                <a:solidFill>
                  <a:schemeClr val="tx1">
                    <a:lumMod val="65000"/>
                    <a:lumOff val="35000"/>
                  </a:schemeClr>
                </a:solidFill>
                <a:latin typeface="+mj-lt"/>
              </a:rPr>
              <a:t>for </a:t>
            </a:r>
            <a:r>
              <a:rPr lang="pt-PT" sz="2400" b="1" i="1" dirty="0" err="1" smtClean="0">
                <a:solidFill>
                  <a:schemeClr val="tx1">
                    <a:lumMod val="65000"/>
                    <a:lumOff val="35000"/>
                  </a:schemeClr>
                </a:solidFill>
                <a:latin typeface="+mj-lt"/>
              </a:rPr>
              <a:t>Education</a:t>
            </a:r>
            <a:endParaRPr lang="pt-PT" sz="2400" b="1" i="1" dirty="0">
              <a:solidFill>
                <a:schemeClr val="tx1">
                  <a:lumMod val="65000"/>
                  <a:lumOff val="35000"/>
                </a:schemeClr>
              </a:solidFill>
              <a:latin typeface="+mj-lt"/>
            </a:endParaRPr>
          </a:p>
        </p:txBody>
      </p:sp>
      <p:sp>
        <p:nvSpPr>
          <p:cNvPr id="20" name="Rectangle 2"/>
          <p:cNvSpPr>
            <a:spLocks noChangeArrowheads="1"/>
          </p:cNvSpPr>
          <p:nvPr/>
        </p:nvSpPr>
        <p:spPr bwMode="auto">
          <a:xfrm>
            <a:off x="5868144" y="2708920"/>
            <a:ext cx="2592288" cy="3400931"/>
          </a:xfrm>
          <a:prstGeom prst="rect">
            <a:avLst/>
          </a:prstGeom>
          <a:noFill/>
          <a:ln w="38100" algn="ctr">
            <a:noFill/>
            <a:miter lim="800000"/>
            <a:headEnd/>
            <a:tailEnd/>
          </a:ln>
        </p:spPr>
        <p:txBody>
          <a:bodyPr wrap="square">
            <a:spAutoFit/>
          </a:bodyPr>
          <a:lstStyle/>
          <a:p>
            <a:pPr algn="l"/>
            <a:r>
              <a:rPr lang="en-US" sz="1100" b="1" dirty="0">
                <a:solidFill>
                  <a:srgbClr val="000000"/>
                </a:solidFill>
                <a:latin typeface="Arial" pitchFamily="34" charset="0"/>
                <a:cs typeface="Arial" pitchFamily="34" charset="0"/>
              </a:rPr>
              <a:t>Luis </a:t>
            </a:r>
            <a:r>
              <a:rPr lang="en-US" sz="1100" b="1" dirty="0" err="1">
                <a:solidFill>
                  <a:srgbClr val="000000"/>
                </a:solidFill>
                <a:latin typeface="Arial" pitchFamily="34" charset="0"/>
                <a:cs typeface="Arial" pitchFamily="34" charset="0"/>
              </a:rPr>
              <a:t>Veiga</a:t>
            </a:r>
            <a:r>
              <a:rPr lang="en-US" sz="1100" b="1" dirty="0">
                <a:solidFill>
                  <a:srgbClr val="000000"/>
                </a:solidFill>
                <a:latin typeface="Arial" pitchFamily="34" charset="0"/>
                <a:cs typeface="Arial" pitchFamily="34" charset="0"/>
              </a:rPr>
              <a:t> </a:t>
            </a:r>
            <a:r>
              <a:rPr lang="en-US" sz="1100" b="1" dirty="0" err="1">
                <a:solidFill>
                  <a:srgbClr val="000000"/>
                </a:solidFill>
                <a:latin typeface="Arial" pitchFamily="34" charset="0"/>
                <a:cs typeface="Arial" pitchFamily="34" charset="0"/>
              </a:rPr>
              <a:t>da</a:t>
            </a:r>
            <a:r>
              <a:rPr lang="en-US" sz="1100" b="1" dirty="0">
                <a:solidFill>
                  <a:srgbClr val="000000"/>
                </a:solidFill>
                <a:latin typeface="Arial" pitchFamily="34" charset="0"/>
                <a:cs typeface="Arial" pitchFamily="34" charset="0"/>
              </a:rPr>
              <a:t> </a:t>
            </a:r>
            <a:r>
              <a:rPr lang="en-US" sz="1100" b="1" dirty="0" smtClean="0">
                <a:solidFill>
                  <a:srgbClr val="000000"/>
                </a:solidFill>
                <a:latin typeface="Arial" pitchFamily="34" charset="0"/>
                <a:cs typeface="Arial" pitchFamily="34" charset="0"/>
              </a:rPr>
              <a:t>Cunha</a:t>
            </a:r>
          </a:p>
          <a:p>
            <a:pPr algn="l"/>
            <a:r>
              <a:rPr lang="en-US" sz="1000" b="0" dirty="0" smtClean="0">
                <a:solidFill>
                  <a:srgbClr val="000000"/>
                </a:solidFill>
                <a:latin typeface="Arial" pitchFamily="34" charset="0"/>
                <a:cs typeface="Arial" pitchFamily="34" charset="0"/>
              </a:rPr>
              <a:t>Minister </a:t>
            </a:r>
            <a:r>
              <a:rPr lang="en-US" sz="1000" b="0" dirty="0">
                <a:solidFill>
                  <a:srgbClr val="000000"/>
                </a:solidFill>
                <a:latin typeface="Arial" pitchFamily="34" charset="0"/>
                <a:cs typeface="Arial" pitchFamily="34" charset="0"/>
              </a:rPr>
              <a:t>for Education, (1979-80)</a:t>
            </a:r>
          </a:p>
          <a:p>
            <a:pPr algn="l"/>
            <a:endParaRPr lang="en-US" sz="900" dirty="0">
              <a:solidFill>
                <a:srgbClr val="000000"/>
              </a:solidFill>
              <a:latin typeface="Arial" pitchFamily="34" charset="0"/>
              <a:cs typeface="Arial" pitchFamily="34" charset="0"/>
            </a:endParaRPr>
          </a:p>
          <a:p>
            <a:pPr algn="l"/>
            <a:r>
              <a:rPr lang="en-US" sz="1100" b="1" dirty="0" err="1" smtClean="0">
                <a:solidFill>
                  <a:srgbClr val="000000"/>
                </a:solidFill>
                <a:latin typeface="Arial" pitchFamily="34" charset="0"/>
                <a:cs typeface="Arial" pitchFamily="34" charset="0"/>
              </a:rPr>
              <a:t>Fraústo</a:t>
            </a:r>
            <a:r>
              <a:rPr lang="en-US" sz="1100" b="1" dirty="0" smtClean="0">
                <a:solidFill>
                  <a:srgbClr val="000000"/>
                </a:solidFill>
                <a:latin typeface="Arial" pitchFamily="34" charset="0"/>
                <a:cs typeface="Arial" pitchFamily="34" charset="0"/>
              </a:rPr>
              <a:t> </a:t>
            </a:r>
            <a:r>
              <a:rPr lang="en-US" sz="1100" b="1" dirty="0" err="1">
                <a:solidFill>
                  <a:srgbClr val="000000"/>
                </a:solidFill>
                <a:latin typeface="Arial" pitchFamily="34" charset="0"/>
                <a:cs typeface="Arial" pitchFamily="34" charset="0"/>
              </a:rPr>
              <a:t>da</a:t>
            </a:r>
            <a:r>
              <a:rPr lang="en-US" sz="1100" b="1" dirty="0">
                <a:solidFill>
                  <a:srgbClr val="000000"/>
                </a:solidFill>
                <a:latin typeface="Arial" pitchFamily="34" charset="0"/>
                <a:cs typeface="Arial" pitchFamily="34" charset="0"/>
              </a:rPr>
              <a:t> </a:t>
            </a:r>
            <a:r>
              <a:rPr lang="en-US" sz="1100" b="1" dirty="0" smtClean="0">
                <a:solidFill>
                  <a:srgbClr val="000000"/>
                </a:solidFill>
                <a:latin typeface="Arial" pitchFamily="34" charset="0"/>
                <a:cs typeface="Arial" pitchFamily="34" charset="0"/>
              </a:rPr>
              <a:t>Silva</a:t>
            </a:r>
          </a:p>
          <a:p>
            <a:pPr algn="l"/>
            <a:r>
              <a:rPr lang="en-US" sz="1000" b="0" dirty="0" smtClean="0">
                <a:solidFill>
                  <a:srgbClr val="000000"/>
                </a:solidFill>
                <a:latin typeface="Arial" pitchFamily="34" charset="0"/>
                <a:cs typeface="Arial" pitchFamily="34" charset="0"/>
              </a:rPr>
              <a:t>Minister </a:t>
            </a:r>
            <a:r>
              <a:rPr lang="en-US" sz="1000" b="0" dirty="0">
                <a:solidFill>
                  <a:srgbClr val="000000"/>
                </a:solidFill>
                <a:latin typeface="Arial" pitchFamily="34" charset="0"/>
                <a:cs typeface="Arial" pitchFamily="34" charset="0"/>
              </a:rPr>
              <a:t>for Education (1982-83)</a:t>
            </a:r>
          </a:p>
          <a:p>
            <a:pPr algn="l"/>
            <a:endParaRPr lang="pt-BR" sz="900" b="1" dirty="0">
              <a:solidFill>
                <a:srgbClr val="000000"/>
              </a:solidFill>
              <a:latin typeface="Arial" pitchFamily="34" charset="0"/>
              <a:cs typeface="Arial" pitchFamily="34" charset="0"/>
            </a:endParaRPr>
          </a:p>
          <a:p>
            <a:pPr algn="l"/>
            <a:r>
              <a:rPr lang="pt-BR" sz="1100" b="1" dirty="0">
                <a:solidFill>
                  <a:srgbClr val="000000"/>
                </a:solidFill>
                <a:latin typeface="Arial" pitchFamily="34" charset="0"/>
                <a:cs typeface="Arial" pitchFamily="34" charset="0"/>
              </a:rPr>
              <a:t>Roberto </a:t>
            </a:r>
            <a:r>
              <a:rPr lang="pt-BR" sz="1100" b="1" dirty="0" smtClean="0">
                <a:solidFill>
                  <a:srgbClr val="000000"/>
                </a:solidFill>
                <a:latin typeface="Arial" pitchFamily="34" charset="0"/>
                <a:cs typeface="Arial" pitchFamily="34" charset="0"/>
              </a:rPr>
              <a:t>Carneiro</a:t>
            </a:r>
          </a:p>
          <a:p>
            <a:pPr algn="l"/>
            <a:r>
              <a:rPr lang="pt-BR" sz="1000" b="0" dirty="0" err="1" smtClean="0">
                <a:solidFill>
                  <a:srgbClr val="000000"/>
                </a:solidFill>
                <a:latin typeface="Arial" pitchFamily="34" charset="0"/>
                <a:cs typeface="Arial" pitchFamily="34" charset="0"/>
              </a:rPr>
              <a:t>Minister</a:t>
            </a:r>
            <a:r>
              <a:rPr lang="pt-BR" sz="1000" b="0" dirty="0" smtClean="0">
                <a:solidFill>
                  <a:srgbClr val="000000"/>
                </a:solidFill>
                <a:latin typeface="Arial" pitchFamily="34" charset="0"/>
                <a:cs typeface="Arial" pitchFamily="34" charset="0"/>
              </a:rPr>
              <a:t> </a:t>
            </a:r>
            <a:r>
              <a:rPr lang="pt-BR" sz="1000" b="0" dirty="0">
                <a:solidFill>
                  <a:srgbClr val="000000"/>
                </a:solidFill>
                <a:latin typeface="Arial" pitchFamily="34" charset="0"/>
                <a:cs typeface="Arial" pitchFamily="34" charset="0"/>
              </a:rPr>
              <a:t>for </a:t>
            </a:r>
            <a:r>
              <a:rPr lang="pt-BR" sz="1000" b="0" dirty="0" err="1">
                <a:solidFill>
                  <a:srgbClr val="000000"/>
                </a:solidFill>
                <a:latin typeface="Arial" pitchFamily="34" charset="0"/>
                <a:cs typeface="Arial" pitchFamily="34" charset="0"/>
              </a:rPr>
              <a:t>Education</a:t>
            </a:r>
            <a:r>
              <a:rPr lang="pt-BR" sz="1000" b="0" dirty="0">
                <a:solidFill>
                  <a:srgbClr val="000000"/>
                </a:solidFill>
                <a:latin typeface="Arial" pitchFamily="34" charset="0"/>
                <a:cs typeface="Arial" pitchFamily="34" charset="0"/>
              </a:rPr>
              <a:t> (1987-91)</a:t>
            </a:r>
            <a:endParaRPr lang="en-US" sz="1000" b="0" dirty="0">
              <a:solidFill>
                <a:srgbClr val="000000"/>
              </a:solidFill>
              <a:latin typeface="Arial" pitchFamily="34" charset="0"/>
              <a:cs typeface="Arial" pitchFamily="34" charset="0"/>
            </a:endParaRPr>
          </a:p>
          <a:p>
            <a:pPr algn="l"/>
            <a:endParaRPr lang="en-US" sz="900" dirty="0">
              <a:solidFill>
                <a:srgbClr val="000000"/>
              </a:solidFill>
              <a:latin typeface="Arial" pitchFamily="34" charset="0"/>
              <a:cs typeface="Arial" pitchFamily="34" charset="0"/>
            </a:endParaRPr>
          </a:p>
          <a:p>
            <a:pPr algn="l"/>
            <a:r>
              <a:rPr lang="pt-BR" sz="1100" b="1" dirty="0" smtClean="0">
                <a:solidFill>
                  <a:srgbClr val="000000"/>
                </a:solidFill>
                <a:latin typeface="Arial" pitchFamily="34" charset="0"/>
                <a:cs typeface="Arial" pitchFamily="34" charset="0"/>
              </a:rPr>
              <a:t>Diamantino Durão</a:t>
            </a:r>
          </a:p>
          <a:p>
            <a:pPr algn="l"/>
            <a:r>
              <a:rPr lang="pt-BR" sz="1000" b="0" dirty="0" err="1" smtClean="0">
                <a:solidFill>
                  <a:srgbClr val="000000"/>
                </a:solidFill>
                <a:latin typeface="Arial" pitchFamily="34" charset="0"/>
                <a:cs typeface="Arial" pitchFamily="34" charset="0"/>
              </a:rPr>
              <a:t>Minister</a:t>
            </a:r>
            <a:r>
              <a:rPr lang="pt-BR" sz="1000" b="0" dirty="0" smtClean="0">
                <a:solidFill>
                  <a:srgbClr val="000000"/>
                </a:solidFill>
                <a:latin typeface="Arial" pitchFamily="34" charset="0"/>
                <a:cs typeface="Arial" pitchFamily="34" charset="0"/>
              </a:rPr>
              <a:t> </a:t>
            </a:r>
            <a:r>
              <a:rPr lang="pt-BR" sz="1000" b="0" dirty="0">
                <a:solidFill>
                  <a:srgbClr val="000000"/>
                </a:solidFill>
                <a:latin typeface="Arial" pitchFamily="34" charset="0"/>
                <a:cs typeface="Arial" pitchFamily="34" charset="0"/>
              </a:rPr>
              <a:t>for </a:t>
            </a:r>
            <a:r>
              <a:rPr lang="pt-BR" sz="1000" b="0" dirty="0" err="1">
                <a:solidFill>
                  <a:srgbClr val="000000"/>
                </a:solidFill>
                <a:latin typeface="Arial" pitchFamily="34" charset="0"/>
                <a:cs typeface="Arial" pitchFamily="34" charset="0"/>
              </a:rPr>
              <a:t>Education</a:t>
            </a:r>
            <a:r>
              <a:rPr lang="pt-BR" sz="1000" b="0" dirty="0">
                <a:solidFill>
                  <a:srgbClr val="000000"/>
                </a:solidFill>
                <a:latin typeface="Arial" pitchFamily="34" charset="0"/>
                <a:cs typeface="Arial" pitchFamily="34" charset="0"/>
              </a:rPr>
              <a:t> (1991-92),</a:t>
            </a:r>
          </a:p>
          <a:p>
            <a:pPr algn="l"/>
            <a:r>
              <a:rPr lang="pt-BR" sz="1000" b="0" dirty="0" err="1">
                <a:solidFill>
                  <a:srgbClr val="000000"/>
                </a:solidFill>
                <a:latin typeface="Arial" pitchFamily="34" charset="0"/>
                <a:cs typeface="Arial" pitchFamily="34" charset="0"/>
              </a:rPr>
              <a:t>President</a:t>
            </a:r>
            <a:r>
              <a:rPr lang="pt-BR" sz="1000" b="0" dirty="0">
                <a:solidFill>
                  <a:srgbClr val="000000"/>
                </a:solidFill>
                <a:latin typeface="Arial" pitchFamily="34" charset="0"/>
                <a:cs typeface="Arial" pitchFamily="34" charset="0"/>
              </a:rPr>
              <a:t> </a:t>
            </a:r>
            <a:r>
              <a:rPr lang="pt-BR" sz="1000" b="0" dirty="0" err="1">
                <a:solidFill>
                  <a:srgbClr val="000000"/>
                </a:solidFill>
                <a:latin typeface="Arial" pitchFamily="34" charset="0"/>
                <a:cs typeface="Arial" pitchFamily="34" charset="0"/>
              </a:rPr>
              <a:t>of</a:t>
            </a:r>
            <a:r>
              <a:rPr lang="pt-BR" sz="1000" b="0" dirty="0">
                <a:solidFill>
                  <a:srgbClr val="000000"/>
                </a:solidFill>
                <a:latin typeface="Arial" pitchFamily="34" charset="0"/>
                <a:cs typeface="Arial" pitchFamily="34" charset="0"/>
              </a:rPr>
              <a:t> IST (1984-91, 1993-2000)</a:t>
            </a:r>
          </a:p>
          <a:p>
            <a:pPr algn="l"/>
            <a:endParaRPr lang="pt-BR" sz="1100" b="1" dirty="0">
              <a:solidFill>
                <a:srgbClr val="000000"/>
              </a:solidFill>
              <a:latin typeface="Arial" pitchFamily="34" charset="0"/>
              <a:cs typeface="Arial" pitchFamily="34" charset="0"/>
            </a:endParaRPr>
          </a:p>
          <a:p>
            <a:pPr algn="l"/>
            <a:r>
              <a:rPr lang="pt-BR" sz="1100" b="1" dirty="0">
                <a:solidFill>
                  <a:srgbClr val="000000"/>
                </a:solidFill>
                <a:latin typeface="Arial" pitchFamily="34" charset="0"/>
                <a:cs typeface="Arial" pitchFamily="34" charset="0"/>
              </a:rPr>
              <a:t>António Couto dos </a:t>
            </a:r>
            <a:r>
              <a:rPr lang="pt-BR" sz="1100" b="1" dirty="0" smtClean="0">
                <a:solidFill>
                  <a:srgbClr val="000000"/>
                </a:solidFill>
                <a:latin typeface="Arial" pitchFamily="34" charset="0"/>
                <a:cs typeface="Arial" pitchFamily="34" charset="0"/>
              </a:rPr>
              <a:t>Santos</a:t>
            </a:r>
          </a:p>
          <a:p>
            <a:pPr algn="l"/>
            <a:r>
              <a:rPr lang="pt-BR" sz="1000" b="0" dirty="0" err="1" smtClean="0">
                <a:solidFill>
                  <a:srgbClr val="000000"/>
                </a:solidFill>
                <a:latin typeface="Arial" pitchFamily="34" charset="0"/>
                <a:cs typeface="Arial" pitchFamily="34" charset="0"/>
              </a:rPr>
              <a:t>Minister</a:t>
            </a:r>
            <a:r>
              <a:rPr lang="pt-BR" sz="1000" b="0" dirty="0" smtClean="0">
                <a:solidFill>
                  <a:srgbClr val="000000"/>
                </a:solidFill>
                <a:latin typeface="Arial" pitchFamily="34" charset="0"/>
                <a:cs typeface="Arial" pitchFamily="34" charset="0"/>
              </a:rPr>
              <a:t> </a:t>
            </a:r>
            <a:r>
              <a:rPr lang="pt-BR" sz="1000" b="0" dirty="0">
                <a:solidFill>
                  <a:srgbClr val="000000"/>
                </a:solidFill>
                <a:latin typeface="Arial" pitchFamily="34" charset="0"/>
                <a:cs typeface="Arial" pitchFamily="34" charset="0"/>
              </a:rPr>
              <a:t>for </a:t>
            </a:r>
            <a:r>
              <a:rPr lang="pt-BR" sz="1000" b="0" dirty="0" err="1">
                <a:solidFill>
                  <a:srgbClr val="000000"/>
                </a:solidFill>
                <a:latin typeface="Arial" pitchFamily="34" charset="0"/>
                <a:cs typeface="Arial" pitchFamily="34" charset="0"/>
              </a:rPr>
              <a:t>Youth</a:t>
            </a:r>
            <a:r>
              <a:rPr lang="pt-BR" sz="1000" b="0" dirty="0">
                <a:solidFill>
                  <a:srgbClr val="000000"/>
                </a:solidFill>
                <a:latin typeface="Arial" pitchFamily="34" charset="0"/>
                <a:cs typeface="Arial" pitchFamily="34" charset="0"/>
              </a:rPr>
              <a:t> (</a:t>
            </a:r>
            <a:r>
              <a:rPr lang="pt-BR" sz="1000" b="0" dirty="0" smtClean="0">
                <a:solidFill>
                  <a:srgbClr val="000000"/>
                </a:solidFill>
                <a:latin typeface="Arial" pitchFamily="34" charset="0"/>
                <a:cs typeface="Arial" pitchFamily="34" charset="0"/>
              </a:rPr>
              <a:t>1987-91)</a:t>
            </a:r>
          </a:p>
          <a:p>
            <a:pPr algn="l"/>
            <a:r>
              <a:rPr lang="pt-BR" sz="1000" b="0" dirty="0" err="1" smtClean="0">
                <a:solidFill>
                  <a:srgbClr val="000000"/>
                </a:solidFill>
                <a:latin typeface="Arial" pitchFamily="34" charset="0"/>
                <a:cs typeface="Arial" pitchFamily="34" charset="0"/>
              </a:rPr>
              <a:t>Parliamentary</a:t>
            </a:r>
            <a:r>
              <a:rPr lang="pt-BR" sz="1000" b="0" dirty="0" smtClean="0">
                <a:solidFill>
                  <a:srgbClr val="000000"/>
                </a:solidFill>
                <a:latin typeface="Arial" pitchFamily="34" charset="0"/>
                <a:cs typeface="Arial" pitchFamily="34" charset="0"/>
              </a:rPr>
              <a:t> </a:t>
            </a:r>
            <a:r>
              <a:rPr lang="pt-BR" sz="1000" b="0" dirty="0" err="1">
                <a:solidFill>
                  <a:srgbClr val="000000"/>
                </a:solidFill>
                <a:latin typeface="Arial" pitchFamily="34" charset="0"/>
                <a:cs typeface="Arial" pitchFamily="34" charset="0"/>
              </a:rPr>
              <a:t>Affairs</a:t>
            </a:r>
            <a:r>
              <a:rPr lang="pt-BR" sz="1000" b="0" dirty="0">
                <a:solidFill>
                  <a:srgbClr val="000000"/>
                </a:solidFill>
                <a:latin typeface="Arial" pitchFamily="34" charset="0"/>
                <a:cs typeface="Arial" pitchFamily="34" charset="0"/>
              </a:rPr>
              <a:t> (</a:t>
            </a:r>
            <a:r>
              <a:rPr lang="pt-BR" sz="1000" b="0" dirty="0" smtClean="0">
                <a:solidFill>
                  <a:srgbClr val="000000"/>
                </a:solidFill>
                <a:latin typeface="Arial" pitchFamily="34" charset="0"/>
                <a:cs typeface="Arial" pitchFamily="34" charset="0"/>
              </a:rPr>
              <a:t>1991-92)</a:t>
            </a:r>
          </a:p>
          <a:p>
            <a:pPr algn="l"/>
            <a:r>
              <a:rPr lang="pt-BR" sz="1000" dirty="0" err="1" smtClean="0">
                <a:solidFill>
                  <a:srgbClr val="000000"/>
                </a:solidFill>
                <a:latin typeface="Arial" pitchFamily="34" charset="0"/>
                <a:cs typeface="Arial" pitchFamily="34" charset="0"/>
              </a:rPr>
              <a:t>Minister</a:t>
            </a:r>
            <a:r>
              <a:rPr lang="pt-BR" sz="1000" dirty="0" smtClean="0">
                <a:solidFill>
                  <a:srgbClr val="000000"/>
                </a:solidFill>
                <a:latin typeface="Arial" pitchFamily="34" charset="0"/>
                <a:cs typeface="Arial" pitchFamily="34" charset="0"/>
              </a:rPr>
              <a:t> for </a:t>
            </a:r>
            <a:r>
              <a:rPr lang="pt-BR" sz="1000" b="0" dirty="0" err="1" smtClean="0">
                <a:solidFill>
                  <a:srgbClr val="000000"/>
                </a:solidFill>
                <a:latin typeface="Arial" pitchFamily="34" charset="0"/>
                <a:cs typeface="Arial" pitchFamily="34" charset="0"/>
              </a:rPr>
              <a:t>Education</a:t>
            </a:r>
            <a:r>
              <a:rPr lang="pt-BR" sz="1000" b="0" dirty="0" smtClean="0">
                <a:solidFill>
                  <a:srgbClr val="000000"/>
                </a:solidFill>
                <a:latin typeface="Arial" pitchFamily="34" charset="0"/>
                <a:cs typeface="Arial" pitchFamily="34" charset="0"/>
              </a:rPr>
              <a:t> </a:t>
            </a:r>
            <a:r>
              <a:rPr lang="pt-BR" sz="1000" b="0" dirty="0">
                <a:solidFill>
                  <a:srgbClr val="000000"/>
                </a:solidFill>
                <a:latin typeface="Arial" pitchFamily="34" charset="0"/>
                <a:cs typeface="Arial" pitchFamily="34" charset="0"/>
              </a:rPr>
              <a:t>(1993-95)</a:t>
            </a:r>
          </a:p>
          <a:p>
            <a:pPr algn="l"/>
            <a:endParaRPr lang="pt-BR" sz="1100" b="0" dirty="0">
              <a:solidFill>
                <a:srgbClr val="000000"/>
              </a:solidFill>
              <a:latin typeface="Arial" pitchFamily="34" charset="0"/>
              <a:cs typeface="Arial" pitchFamily="34" charset="0"/>
            </a:endParaRPr>
          </a:p>
          <a:p>
            <a:pPr algn="l"/>
            <a:r>
              <a:rPr lang="en-US" sz="1100" b="1" dirty="0">
                <a:solidFill>
                  <a:srgbClr val="000000"/>
                </a:solidFill>
                <a:latin typeface="Arial" pitchFamily="34" charset="0"/>
                <a:cs typeface="Arial" pitchFamily="34" charset="0"/>
              </a:rPr>
              <a:t>Eduardo </a:t>
            </a:r>
            <a:r>
              <a:rPr lang="en-US" sz="1100" b="1" dirty="0" err="1">
                <a:solidFill>
                  <a:srgbClr val="000000"/>
                </a:solidFill>
                <a:latin typeface="Arial" pitchFamily="34" charset="0"/>
                <a:cs typeface="Arial" pitchFamily="34" charset="0"/>
              </a:rPr>
              <a:t>Marçal</a:t>
            </a:r>
            <a:r>
              <a:rPr lang="en-US" sz="1100" b="1" dirty="0">
                <a:solidFill>
                  <a:srgbClr val="000000"/>
                </a:solidFill>
                <a:latin typeface="Arial" pitchFamily="34" charset="0"/>
                <a:cs typeface="Arial" pitchFamily="34" charset="0"/>
              </a:rPr>
              <a:t> </a:t>
            </a:r>
            <a:r>
              <a:rPr lang="en-US" sz="1100" b="1" dirty="0" err="1" smtClean="0">
                <a:solidFill>
                  <a:srgbClr val="000000"/>
                </a:solidFill>
                <a:latin typeface="Arial" pitchFamily="34" charset="0"/>
                <a:cs typeface="Arial" pitchFamily="34" charset="0"/>
              </a:rPr>
              <a:t>Grilo</a:t>
            </a:r>
            <a:endParaRPr lang="en-US" sz="1100" b="1" dirty="0" smtClean="0">
              <a:solidFill>
                <a:srgbClr val="000000"/>
              </a:solidFill>
              <a:latin typeface="Arial" pitchFamily="34" charset="0"/>
              <a:cs typeface="Arial" pitchFamily="34" charset="0"/>
            </a:endParaRPr>
          </a:p>
          <a:p>
            <a:pPr algn="l"/>
            <a:r>
              <a:rPr lang="en-US" sz="1000" b="0" dirty="0" smtClean="0">
                <a:solidFill>
                  <a:srgbClr val="000000"/>
                </a:solidFill>
                <a:latin typeface="Arial" pitchFamily="34" charset="0"/>
                <a:cs typeface="Arial" pitchFamily="34" charset="0"/>
              </a:rPr>
              <a:t>Minister </a:t>
            </a:r>
            <a:r>
              <a:rPr lang="en-US" sz="1000" b="0" dirty="0">
                <a:solidFill>
                  <a:srgbClr val="000000"/>
                </a:solidFill>
                <a:latin typeface="Arial" pitchFamily="34" charset="0"/>
                <a:cs typeface="Arial" pitchFamily="34" charset="0"/>
              </a:rPr>
              <a:t>for Education (</a:t>
            </a:r>
            <a:r>
              <a:rPr lang="en-US" sz="1000" b="0" dirty="0" smtClean="0">
                <a:solidFill>
                  <a:srgbClr val="000000"/>
                </a:solidFill>
                <a:latin typeface="Arial" pitchFamily="34" charset="0"/>
                <a:cs typeface="Arial" pitchFamily="34" charset="0"/>
              </a:rPr>
              <a:t>1995-99)</a:t>
            </a:r>
          </a:p>
          <a:p>
            <a:pPr algn="l"/>
            <a:r>
              <a:rPr lang="en-US" sz="1000" b="0" dirty="0" smtClean="0">
                <a:solidFill>
                  <a:srgbClr val="000000"/>
                </a:solidFill>
                <a:latin typeface="Arial" pitchFamily="34" charset="0"/>
                <a:cs typeface="Arial" pitchFamily="34" charset="0"/>
              </a:rPr>
              <a:t>Administrator</a:t>
            </a:r>
            <a:r>
              <a:rPr lang="en-US" sz="1000" b="0" dirty="0">
                <a:solidFill>
                  <a:srgbClr val="000000"/>
                </a:solidFill>
                <a:latin typeface="Arial" pitchFamily="34" charset="0"/>
                <a:cs typeface="Arial" pitchFamily="34" charset="0"/>
              </a:rPr>
              <a:t>, </a:t>
            </a:r>
            <a:r>
              <a:rPr lang="en-US" sz="1000" b="0" dirty="0" err="1">
                <a:solidFill>
                  <a:srgbClr val="000000"/>
                </a:solidFill>
                <a:latin typeface="Arial" pitchFamily="34" charset="0"/>
                <a:cs typeface="Arial" pitchFamily="34" charset="0"/>
              </a:rPr>
              <a:t>Gulbenkian</a:t>
            </a:r>
            <a:r>
              <a:rPr lang="en-US" sz="1000" b="0" dirty="0">
                <a:solidFill>
                  <a:srgbClr val="000000"/>
                </a:solidFill>
                <a:latin typeface="Arial" pitchFamily="34" charset="0"/>
                <a:cs typeface="Arial" pitchFamily="34" charset="0"/>
              </a:rPr>
              <a:t> Foundation</a:t>
            </a:r>
          </a:p>
        </p:txBody>
      </p:sp>
      <p:pic>
        <p:nvPicPr>
          <p:cNvPr id="21" name="Picture 5"/>
          <p:cNvPicPr>
            <a:picLocks noChangeAspect="1" noChangeArrowheads="1"/>
          </p:cNvPicPr>
          <p:nvPr/>
        </p:nvPicPr>
        <p:blipFill>
          <a:blip r:embed="rId8" cstate="print"/>
          <a:srcRect l="30594" t="7811" r="26814" b="56676"/>
          <a:stretch>
            <a:fillRect/>
          </a:stretch>
        </p:blipFill>
        <p:spPr bwMode="auto">
          <a:xfrm>
            <a:off x="8244408" y="2730922"/>
            <a:ext cx="720080" cy="801359"/>
          </a:xfrm>
          <a:prstGeom prst="ellipse">
            <a:avLst/>
          </a:prstGeom>
          <a:noFill/>
          <a:ln w="38100" algn="ctr">
            <a:noFill/>
            <a:miter lim="800000"/>
            <a:headEnd/>
            <a:tailEnd/>
          </a:ln>
        </p:spPr>
      </p:pic>
      <p:pic>
        <p:nvPicPr>
          <p:cNvPr id="22" name="Picture 6"/>
          <p:cNvPicPr>
            <a:picLocks noChangeAspect="1" noChangeArrowheads="1"/>
          </p:cNvPicPr>
          <p:nvPr/>
        </p:nvPicPr>
        <p:blipFill>
          <a:blip r:embed="rId9" cstate="print"/>
          <a:srcRect l="30046" r="23541" b="47171"/>
          <a:stretch>
            <a:fillRect/>
          </a:stretch>
        </p:blipFill>
        <p:spPr bwMode="auto">
          <a:xfrm>
            <a:off x="8100392" y="1650802"/>
            <a:ext cx="705072" cy="780926"/>
          </a:xfrm>
          <a:prstGeom prst="ellipse">
            <a:avLst/>
          </a:prstGeom>
          <a:noFill/>
          <a:ln w="38100" algn="ctr">
            <a:noFill/>
            <a:miter lim="800000"/>
            <a:headEnd/>
            <a:tailEnd/>
          </a:ln>
        </p:spPr>
      </p:pic>
      <p:pic>
        <p:nvPicPr>
          <p:cNvPr id="23" name="Picture 7"/>
          <p:cNvPicPr>
            <a:picLocks noChangeAspect="1" noChangeArrowheads="1"/>
          </p:cNvPicPr>
          <p:nvPr/>
        </p:nvPicPr>
        <p:blipFill>
          <a:blip r:embed="rId10" cstate="print"/>
          <a:srcRect/>
          <a:stretch>
            <a:fillRect/>
          </a:stretch>
        </p:blipFill>
        <p:spPr bwMode="auto">
          <a:xfrm>
            <a:off x="8028384" y="4819154"/>
            <a:ext cx="770086" cy="770086"/>
          </a:xfrm>
          <a:prstGeom prst="ellipse">
            <a:avLst/>
          </a:prstGeom>
          <a:noFill/>
          <a:ln w="38100" algn="ctr">
            <a:noFill/>
            <a:miter lim="800000"/>
            <a:headEnd/>
            <a:tailEnd/>
          </a:ln>
        </p:spPr>
      </p:pic>
      <p:pic>
        <p:nvPicPr>
          <p:cNvPr id="24" name="Picture 8"/>
          <p:cNvPicPr>
            <a:picLocks noChangeAspect="1" noChangeArrowheads="1"/>
          </p:cNvPicPr>
          <p:nvPr/>
        </p:nvPicPr>
        <p:blipFill>
          <a:blip r:embed="rId11" cstate="print"/>
          <a:srcRect l="24564" r="24564" b="21867"/>
          <a:stretch>
            <a:fillRect/>
          </a:stretch>
        </p:blipFill>
        <p:spPr bwMode="auto">
          <a:xfrm>
            <a:off x="7956376" y="3378994"/>
            <a:ext cx="755576" cy="769201"/>
          </a:xfrm>
          <a:prstGeom prst="ellipse">
            <a:avLst/>
          </a:prstGeom>
          <a:noFill/>
          <a:ln w="38100" algn="ctr">
            <a:noFill/>
            <a:miter lim="800000"/>
            <a:headEnd/>
            <a:tailEnd/>
          </a:ln>
        </p:spPr>
      </p:pic>
      <p:pic>
        <p:nvPicPr>
          <p:cNvPr id="25" name="Picture 9"/>
          <p:cNvPicPr>
            <a:picLocks noChangeAspect="1" noChangeArrowheads="1"/>
          </p:cNvPicPr>
          <p:nvPr/>
        </p:nvPicPr>
        <p:blipFill>
          <a:blip r:embed="rId12" cstate="print"/>
          <a:srcRect l="9070" t="7698" r="13982" b="20714"/>
          <a:stretch>
            <a:fillRect/>
          </a:stretch>
        </p:blipFill>
        <p:spPr bwMode="auto">
          <a:xfrm>
            <a:off x="8244408" y="4027066"/>
            <a:ext cx="686837" cy="862484"/>
          </a:xfrm>
          <a:prstGeom prst="ellipse">
            <a:avLst/>
          </a:prstGeom>
          <a:noFill/>
          <a:ln w="38100" algn="ctr">
            <a:noFill/>
            <a:miter lim="800000"/>
            <a:headEnd/>
            <a:tailEnd/>
          </a:ln>
        </p:spPr>
      </p:pic>
      <p:pic>
        <p:nvPicPr>
          <p:cNvPr id="26" name="Picture 10"/>
          <p:cNvPicPr>
            <a:picLocks noChangeAspect="1" noChangeArrowheads="1"/>
          </p:cNvPicPr>
          <p:nvPr/>
        </p:nvPicPr>
        <p:blipFill>
          <a:blip r:embed="rId13" cstate="print"/>
          <a:srcRect l="29002" t="8632" r="25291" b="40274"/>
          <a:stretch>
            <a:fillRect/>
          </a:stretch>
        </p:blipFill>
        <p:spPr bwMode="auto">
          <a:xfrm>
            <a:off x="7812360" y="2290365"/>
            <a:ext cx="651592" cy="728589"/>
          </a:xfrm>
          <a:prstGeom prst="ellipse">
            <a:avLst/>
          </a:prstGeom>
          <a:noFill/>
          <a:ln w="38100" algn="ctr">
            <a:noFill/>
            <a:miter lim="800000"/>
            <a:headEnd/>
            <a:tailEnd/>
          </a:ln>
        </p:spPr>
      </p:pic>
      <p:sp>
        <p:nvSpPr>
          <p:cNvPr id="27" name="Rounded Rectangle 26"/>
          <p:cNvSpPr/>
          <p:nvPr/>
        </p:nvSpPr>
        <p:spPr>
          <a:xfrm>
            <a:off x="3960440" y="332656"/>
            <a:ext cx="5076056" cy="360040"/>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TextBox 27"/>
          <p:cNvSpPr txBox="1"/>
          <p:nvPr/>
        </p:nvSpPr>
        <p:spPr>
          <a:xfrm>
            <a:off x="4044416" y="262095"/>
            <a:ext cx="493204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Outstanding Alumni</a:t>
            </a:r>
            <a:endParaRPr lang="pt-PT" sz="24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9" name="Oval 8"/>
          <p:cNvSpPr/>
          <p:nvPr/>
        </p:nvSpPr>
        <p:spPr>
          <a:xfrm>
            <a:off x="395536" y="4365104"/>
            <a:ext cx="4788024" cy="2232248"/>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251520" y="1052736"/>
            <a:ext cx="4789040" cy="5400600"/>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Oval 10"/>
          <p:cNvSpPr/>
          <p:nvPr/>
        </p:nvSpPr>
        <p:spPr>
          <a:xfrm>
            <a:off x="2519264" y="908720"/>
            <a:ext cx="2160240" cy="1368152"/>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2" name="Picture 6"/>
          <p:cNvPicPr>
            <a:picLocks noChangeAspect="1" noChangeArrowheads="1"/>
          </p:cNvPicPr>
          <p:nvPr/>
        </p:nvPicPr>
        <p:blipFill>
          <a:blip r:embed="rId4" cstate="print"/>
          <a:srcRect/>
          <a:stretch>
            <a:fillRect/>
          </a:stretch>
        </p:blipFill>
        <p:spPr bwMode="auto">
          <a:xfrm>
            <a:off x="3347864" y="2204864"/>
            <a:ext cx="924016" cy="864096"/>
          </a:xfrm>
          <a:prstGeom prst="ellipse">
            <a:avLst/>
          </a:prstGeom>
          <a:noFill/>
          <a:ln w="38100" algn="ctr">
            <a:noFill/>
            <a:miter lim="800000"/>
            <a:headEnd/>
            <a:tailEnd/>
          </a:ln>
        </p:spPr>
      </p:pic>
      <p:pic>
        <p:nvPicPr>
          <p:cNvPr id="13" name="Picture 7"/>
          <p:cNvPicPr>
            <a:picLocks noChangeAspect="1" noChangeArrowheads="1"/>
          </p:cNvPicPr>
          <p:nvPr/>
        </p:nvPicPr>
        <p:blipFill>
          <a:blip r:embed="rId5" cstate="print"/>
          <a:srcRect/>
          <a:stretch>
            <a:fillRect/>
          </a:stretch>
        </p:blipFill>
        <p:spPr bwMode="auto">
          <a:xfrm>
            <a:off x="3923928" y="2564904"/>
            <a:ext cx="707829" cy="987465"/>
          </a:xfrm>
          <a:prstGeom prst="ellipse">
            <a:avLst/>
          </a:prstGeom>
          <a:noFill/>
          <a:ln w="38100" algn="ctr">
            <a:noFill/>
            <a:miter lim="800000"/>
            <a:headEnd/>
            <a:tailEnd/>
          </a:ln>
        </p:spPr>
      </p:pic>
      <p:pic>
        <p:nvPicPr>
          <p:cNvPr id="14" name="Picture 8"/>
          <p:cNvPicPr>
            <a:picLocks noChangeAspect="1" noChangeArrowheads="1"/>
          </p:cNvPicPr>
          <p:nvPr/>
        </p:nvPicPr>
        <p:blipFill>
          <a:blip r:embed="rId6" cstate="print"/>
          <a:srcRect/>
          <a:stretch>
            <a:fillRect/>
          </a:stretch>
        </p:blipFill>
        <p:spPr bwMode="auto">
          <a:xfrm>
            <a:off x="3563888" y="5085184"/>
            <a:ext cx="786226" cy="994222"/>
          </a:xfrm>
          <a:prstGeom prst="ellipse">
            <a:avLst/>
          </a:prstGeom>
          <a:noFill/>
          <a:ln w="38100" algn="ctr">
            <a:noFill/>
            <a:miter lim="800000"/>
            <a:headEnd/>
            <a:tailEnd/>
          </a:ln>
        </p:spPr>
      </p:pic>
      <p:pic>
        <p:nvPicPr>
          <p:cNvPr id="15" name="Picture 9"/>
          <p:cNvPicPr>
            <a:picLocks noChangeAspect="1" noChangeArrowheads="1"/>
          </p:cNvPicPr>
          <p:nvPr/>
        </p:nvPicPr>
        <p:blipFill>
          <a:blip r:embed="rId7" cstate="print"/>
          <a:srcRect/>
          <a:stretch>
            <a:fillRect/>
          </a:stretch>
        </p:blipFill>
        <p:spPr bwMode="auto">
          <a:xfrm>
            <a:off x="3995936" y="4653136"/>
            <a:ext cx="818233" cy="818233"/>
          </a:xfrm>
          <a:prstGeom prst="ellipse">
            <a:avLst/>
          </a:prstGeom>
          <a:noFill/>
          <a:ln w="38100" algn="ctr">
            <a:noFill/>
            <a:miter lim="800000"/>
            <a:headEnd/>
            <a:tailEnd/>
          </a:ln>
        </p:spPr>
      </p:pic>
      <p:sp>
        <p:nvSpPr>
          <p:cNvPr id="17" name="Rectangle 5"/>
          <p:cNvSpPr>
            <a:spLocks noChangeArrowheads="1"/>
          </p:cNvSpPr>
          <p:nvPr/>
        </p:nvSpPr>
        <p:spPr bwMode="auto">
          <a:xfrm>
            <a:off x="683568" y="2276872"/>
            <a:ext cx="3528392" cy="2185214"/>
          </a:xfrm>
          <a:prstGeom prst="rect">
            <a:avLst/>
          </a:prstGeom>
          <a:noFill/>
          <a:ln w="38100" algn="ctr">
            <a:noFill/>
            <a:miter lim="800000"/>
            <a:headEnd/>
            <a:tailEnd/>
          </a:ln>
        </p:spPr>
        <p:txBody>
          <a:bodyPr wrap="square">
            <a:spAutoFit/>
          </a:bodyPr>
          <a:lstStyle/>
          <a:p>
            <a:pPr algn="l"/>
            <a:r>
              <a:rPr lang="en-US" sz="1100" b="1" dirty="0">
                <a:latin typeface="Arial" pitchFamily="34" charset="0"/>
                <a:cs typeface="Arial" pitchFamily="34" charset="0"/>
              </a:rPr>
              <a:t>Maria </a:t>
            </a:r>
            <a:r>
              <a:rPr lang="en-US" sz="1100" b="1" dirty="0" err="1">
                <a:latin typeface="Arial" pitchFamily="34" charset="0"/>
                <a:cs typeface="Arial" pitchFamily="34" charset="0"/>
              </a:rPr>
              <a:t>Graça</a:t>
            </a:r>
            <a:r>
              <a:rPr lang="en-US" sz="1100" b="1" dirty="0">
                <a:latin typeface="Arial" pitchFamily="34" charset="0"/>
                <a:cs typeface="Arial" pitchFamily="34" charset="0"/>
              </a:rPr>
              <a:t> </a:t>
            </a:r>
            <a:r>
              <a:rPr lang="en-US" sz="1100" b="1" dirty="0" err="1" smtClean="0">
                <a:latin typeface="Arial" pitchFamily="34" charset="0"/>
                <a:cs typeface="Arial" pitchFamily="34" charset="0"/>
              </a:rPr>
              <a:t>Carvalho</a:t>
            </a:r>
            <a:endParaRPr lang="en-US" sz="1100" b="1" dirty="0" smtClean="0">
              <a:latin typeface="Arial" pitchFamily="34" charset="0"/>
              <a:cs typeface="Arial" pitchFamily="34" charset="0"/>
            </a:endParaRPr>
          </a:p>
          <a:p>
            <a:pPr algn="l"/>
            <a:r>
              <a:rPr lang="en-US" sz="1000" b="0" dirty="0" smtClean="0">
                <a:latin typeface="Arial" pitchFamily="34" charset="0"/>
                <a:cs typeface="Arial" pitchFamily="34" charset="0"/>
              </a:rPr>
              <a:t>Minister </a:t>
            </a:r>
            <a:r>
              <a:rPr lang="en-US" sz="1000" b="0" dirty="0">
                <a:latin typeface="Arial" pitchFamily="34" charset="0"/>
                <a:cs typeface="Arial" pitchFamily="34" charset="0"/>
              </a:rPr>
              <a:t>for Science and Education, (</a:t>
            </a:r>
            <a:r>
              <a:rPr lang="en-US" sz="1000" b="0" dirty="0" smtClean="0">
                <a:latin typeface="Arial" pitchFamily="34" charset="0"/>
                <a:cs typeface="Arial" pitchFamily="34" charset="0"/>
              </a:rPr>
              <a:t>2004)</a:t>
            </a:r>
          </a:p>
          <a:p>
            <a:pPr algn="l"/>
            <a:r>
              <a:rPr lang="en-US" sz="1000" b="0" dirty="0" smtClean="0">
                <a:latin typeface="Arial" pitchFamily="34" charset="0"/>
                <a:cs typeface="Arial" pitchFamily="34" charset="0"/>
              </a:rPr>
              <a:t>Principal </a:t>
            </a:r>
            <a:r>
              <a:rPr lang="en-US" sz="1000" b="0" dirty="0">
                <a:latin typeface="Arial" pitchFamily="34" charset="0"/>
                <a:cs typeface="Arial" pitchFamily="34" charset="0"/>
              </a:rPr>
              <a:t>Adviser </a:t>
            </a:r>
            <a:r>
              <a:rPr lang="en-US" sz="1000" b="0" dirty="0" smtClean="0">
                <a:latin typeface="Arial" pitchFamily="34" charset="0"/>
                <a:cs typeface="Arial" pitchFamily="34" charset="0"/>
              </a:rPr>
              <a:t>EC </a:t>
            </a:r>
            <a:r>
              <a:rPr lang="en-US" sz="1000" b="0" dirty="0">
                <a:latin typeface="Arial" pitchFamily="34" charset="0"/>
                <a:cs typeface="Arial" pitchFamily="34" charset="0"/>
              </a:rPr>
              <a:t>President </a:t>
            </a:r>
            <a:r>
              <a:rPr lang="en-US" sz="1000" b="0" dirty="0" err="1" smtClean="0">
                <a:latin typeface="Arial" pitchFamily="34" charset="0"/>
                <a:cs typeface="Arial" pitchFamily="34" charset="0"/>
              </a:rPr>
              <a:t>Barroso</a:t>
            </a:r>
            <a:endParaRPr lang="en-US" sz="1000" b="0" dirty="0" smtClean="0">
              <a:latin typeface="Arial" pitchFamily="34" charset="0"/>
              <a:cs typeface="Arial" pitchFamily="34" charset="0"/>
            </a:endParaRPr>
          </a:p>
          <a:p>
            <a:pPr algn="l"/>
            <a:endParaRPr lang="en-US" sz="1100" b="0" dirty="0">
              <a:latin typeface="Arial" pitchFamily="34" charset="0"/>
              <a:cs typeface="Arial" pitchFamily="34" charset="0"/>
            </a:endParaRPr>
          </a:p>
          <a:p>
            <a:pPr algn="l"/>
            <a:r>
              <a:rPr lang="en-US" sz="1100" b="1" dirty="0">
                <a:latin typeface="Arial" pitchFamily="34" charset="0"/>
                <a:cs typeface="Arial" pitchFamily="34" charset="0"/>
              </a:rPr>
              <a:t>José Mariano </a:t>
            </a:r>
            <a:r>
              <a:rPr lang="en-US" sz="1100" b="1" dirty="0" err="1" smtClean="0">
                <a:latin typeface="Arial" pitchFamily="34" charset="0"/>
                <a:cs typeface="Arial" pitchFamily="34" charset="0"/>
              </a:rPr>
              <a:t>Gago</a:t>
            </a:r>
            <a:endParaRPr lang="en-US" sz="1100" b="1" dirty="0" smtClean="0">
              <a:latin typeface="Arial" pitchFamily="34" charset="0"/>
              <a:cs typeface="Arial" pitchFamily="34" charset="0"/>
            </a:endParaRPr>
          </a:p>
          <a:p>
            <a:pPr algn="l"/>
            <a:r>
              <a:rPr lang="en-US" sz="1000" b="0" dirty="0" smtClean="0">
                <a:latin typeface="Arial" pitchFamily="34" charset="0"/>
                <a:cs typeface="Arial" pitchFamily="34" charset="0"/>
              </a:rPr>
              <a:t>Minister </a:t>
            </a:r>
            <a:r>
              <a:rPr lang="en-US" sz="1000" b="0" dirty="0">
                <a:latin typeface="Arial" pitchFamily="34" charset="0"/>
                <a:cs typeface="Arial" pitchFamily="34" charset="0"/>
              </a:rPr>
              <a:t>for Science </a:t>
            </a:r>
            <a:r>
              <a:rPr lang="en-US" sz="1000" b="0" dirty="0" smtClean="0">
                <a:latin typeface="Arial" pitchFamily="34" charset="0"/>
                <a:cs typeface="Arial" pitchFamily="34" charset="0"/>
              </a:rPr>
              <a:t>&amp; Technology </a:t>
            </a:r>
            <a:r>
              <a:rPr lang="en-US" sz="1000" b="0" dirty="0">
                <a:latin typeface="Arial" pitchFamily="34" charset="0"/>
                <a:cs typeface="Arial" pitchFamily="34" charset="0"/>
              </a:rPr>
              <a:t>(</a:t>
            </a:r>
            <a:r>
              <a:rPr lang="en-US" sz="1000" b="0" dirty="0" smtClean="0">
                <a:latin typeface="Arial" pitchFamily="34" charset="0"/>
                <a:cs typeface="Arial" pitchFamily="34" charset="0"/>
              </a:rPr>
              <a:t>1995-2002)</a:t>
            </a:r>
          </a:p>
          <a:p>
            <a:pPr algn="l"/>
            <a:r>
              <a:rPr lang="en-US" sz="1000" b="0" dirty="0" smtClean="0">
                <a:latin typeface="Arial" pitchFamily="34" charset="0"/>
                <a:cs typeface="Arial" pitchFamily="34" charset="0"/>
              </a:rPr>
              <a:t>Minister </a:t>
            </a:r>
            <a:r>
              <a:rPr lang="en-US" sz="1000" b="0" dirty="0">
                <a:latin typeface="Arial" pitchFamily="34" charset="0"/>
                <a:cs typeface="Arial" pitchFamily="34" charset="0"/>
              </a:rPr>
              <a:t>for Science, Technology </a:t>
            </a:r>
            <a:r>
              <a:rPr lang="en-US" sz="1000" b="0" dirty="0" smtClean="0">
                <a:latin typeface="Arial" pitchFamily="34" charset="0"/>
                <a:cs typeface="Arial" pitchFamily="34" charset="0"/>
              </a:rPr>
              <a:t>&amp;Higher </a:t>
            </a:r>
            <a:r>
              <a:rPr lang="en-US" sz="1000" b="0" dirty="0">
                <a:latin typeface="Arial" pitchFamily="34" charset="0"/>
                <a:cs typeface="Arial" pitchFamily="34" charset="0"/>
              </a:rPr>
              <a:t>Education </a:t>
            </a:r>
            <a:endParaRPr lang="en-US" sz="1000" b="0" dirty="0" smtClean="0">
              <a:latin typeface="Arial" pitchFamily="34" charset="0"/>
              <a:cs typeface="Arial" pitchFamily="34" charset="0"/>
            </a:endParaRPr>
          </a:p>
          <a:p>
            <a:pPr algn="l"/>
            <a:r>
              <a:rPr lang="en-US" sz="1000" b="0" dirty="0" smtClean="0">
                <a:latin typeface="Arial" pitchFamily="34" charset="0"/>
                <a:cs typeface="Arial" pitchFamily="34" charset="0"/>
              </a:rPr>
              <a:t>(2005-09, 2009-11)</a:t>
            </a:r>
            <a:endParaRPr lang="en-US" sz="1000" b="0" dirty="0">
              <a:latin typeface="Arial" pitchFamily="34" charset="0"/>
              <a:cs typeface="Arial" pitchFamily="34" charset="0"/>
            </a:endParaRPr>
          </a:p>
          <a:p>
            <a:pPr algn="l"/>
            <a:endParaRPr lang="en-US" sz="1100" b="0" dirty="0">
              <a:latin typeface="Arial" pitchFamily="34" charset="0"/>
              <a:cs typeface="Arial" pitchFamily="34" charset="0"/>
            </a:endParaRPr>
          </a:p>
          <a:p>
            <a:pPr algn="l"/>
            <a:r>
              <a:rPr lang="pt-BR" sz="1100" b="1" dirty="0" smtClean="0">
                <a:latin typeface="Arial" pitchFamily="34" charset="0"/>
                <a:cs typeface="Arial" pitchFamily="34" charset="0"/>
              </a:rPr>
              <a:t>Eduardo Pereira </a:t>
            </a:r>
          </a:p>
          <a:p>
            <a:pPr algn="l"/>
            <a:r>
              <a:rPr lang="pt-BR" sz="1000" b="0" dirty="0" err="1" smtClean="0">
                <a:latin typeface="Arial" pitchFamily="34" charset="0"/>
                <a:cs typeface="Arial" pitchFamily="34" charset="0"/>
              </a:rPr>
              <a:t>Minister</a:t>
            </a:r>
            <a:r>
              <a:rPr lang="pt-BR" sz="1000" b="0" dirty="0" smtClean="0">
                <a:latin typeface="Arial" pitchFamily="34" charset="0"/>
                <a:cs typeface="Arial" pitchFamily="34" charset="0"/>
              </a:rPr>
              <a:t> for Housing, Urban </a:t>
            </a:r>
            <a:r>
              <a:rPr lang="pt-BR" sz="1000" b="0" dirty="0" err="1" smtClean="0">
                <a:latin typeface="Arial" pitchFamily="34" charset="0"/>
                <a:cs typeface="Arial" pitchFamily="34" charset="0"/>
              </a:rPr>
              <a:t>Planning</a:t>
            </a:r>
            <a:r>
              <a:rPr lang="pt-BR" sz="1000" b="0" dirty="0" smtClean="0">
                <a:latin typeface="Arial" pitchFamily="34" charset="0"/>
                <a:cs typeface="Arial" pitchFamily="34" charset="0"/>
              </a:rPr>
              <a:t> &amp; </a:t>
            </a:r>
            <a:r>
              <a:rPr lang="pt-BR" sz="1000" b="0" dirty="0" err="1" smtClean="0">
                <a:latin typeface="Arial" pitchFamily="34" charset="0"/>
                <a:cs typeface="Arial" pitchFamily="34" charset="0"/>
              </a:rPr>
              <a:t>Construction</a:t>
            </a:r>
            <a:r>
              <a:rPr lang="pt-BR" sz="1000" b="0" dirty="0" smtClean="0">
                <a:latin typeface="Arial" pitchFamily="34" charset="0"/>
                <a:cs typeface="Arial" pitchFamily="34" charset="0"/>
              </a:rPr>
              <a:t> (1976), </a:t>
            </a:r>
            <a:r>
              <a:rPr lang="pt-BR" sz="1000" b="0" dirty="0" err="1" smtClean="0">
                <a:latin typeface="Arial" pitchFamily="34" charset="0"/>
                <a:cs typeface="Arial" pitchFamily="34" charset="0"/>
              </a:rPr>
              <a:t>Minister</a:t>
            </a:r>
            <a:r>
              <a:rPr lang="pt-BR" sz="1000" b="0" dirty="0" smtClean="0">
                <a:latin typeface="Arial" pitchFamily="34" charset="0"/>
                <a:cs typeface="Arial" pitchFamily="34" charset="0"/>
              </a:rPr>
              <a:t> Internal Affairs (1983)</a:t>
            </a:r>
            <a:endParaRPr lang="pt-BR" sz="1000" b="0" dirty="0">
              <a:latin typeface="Arial" pitchFamily="34" charset="0"/>
              <a:cs typeface="Arial" pitchFamily="34" charset="0"/>
            </a:endParaRPr>
          </a:p>
          <a:p>
            <a:pPr algn="l"/>
            <a:endParaRPr lang="en-US" sz="1100" b="0" dirty="0">
              <a:latin typeface="Arial" pitchFamily="34" charset="0"/>
              <a:cs typeface="Arial" pitchFamily="34" charset="0"/>
            </a:endParaRPr>
          </a:p>
        </p:txBody>
      </p:sp>
      <p:pic>
        <p:nvPicPr>
          <p:cNvPr id="16" name="Picture 1"/>
          <p:cNvPicPr>
            <a:picLocks noChangeAspect="1" noChangeArrowheads="1"/>
          </p:cNvPicPr>
          <p:nvPr/>
        </p:nvPicPr>
        <p:blipFill>
          <a:blip r:embed="rId8" cstate="print"/>
          <a:srcRect/>
          <a:stretch>
            <a:fillRect/>
          </a:stretch>
        </p:blipFill>
        <p:spPr bwMode="auto">
          <a:xfrm>
            <a:off x="4139952" y="3284984"/>
            <a:ext cx="900113" cy="1081268"/>
          </a:xfrm>
          <a:prstGeom prst="ellipse">
            <a:avLst/>
          </a:prstGeom>
          <a:noFill/>
          <a:ln w="9525">
            <a:noFill/>
            <a:miter lim="800000"/>
            <a:headEnd/>
            <a:tailEnd/>
          </a:ln>
        </p:spPr>
      </p:pic>
      <p:sp>
        <p:nvSpPr>
          <p:cNvPr id="18" name="TextBox 17"/>
          <p:cNvSpPr txBox="1"/>
          <p:nvPr/>
        </p:nvSpPr>
        <p:spPr>
          <a:xfrm>
            <a:off x="2411760" y="1052736"/>
            <a:ext cx="2412776" cy="1015663"/>
          </a:xfrm>
          <a:prstGeom prst="rect">
            <a:avLst/>
          </a:prstGeom>
          <a:noFill/>
        </p:spPr>
        <p:txBody>
          <a:bodyPr wrap="square" rtlCol="0">
            <a:spAutoFit/>
          </a:bodyPr>
          <a:lstStyle/>
          <a:p>
            <a:pPr algn="ctr"/>
            <a:r>
              <a:rPr lang="pt-PT" sz="2000" b="1" i="1" dirty="0" err="1" smtClean="0">
                <a:solidFill>
                  <a:schemeClr val="tx1">
                    <a:lumMod val="65000"/>
                    <a:lumOff val="35000"/>
                  </a:schemeClr>
                </a:solidFill>
                <a:latin typeface="+mj-lt"/>
              </a:rPr>
              <a:t>Ministers</a:t>
            </a:r>
            <a:r>
              <a:rPr lang="pt-PT" sz="2000" b="1" i="1" dirty="0" smtClean="0">
                <a:solidFill>
                  <a:schemeClr val="tx1">
                    <a:lumMod val="65000"/>
                    <a:lumOff val="35000"/>
                  </a:schemeClr>
                </a:solidFill>
                <a:latin typeface="+mj-lt"/>
              </a:rPr>
              <a:t> </a:t>
            </a:r>
            <a:r>
              <a:rPr lang="pt-PT" sz="1600" b="1" i="1" dirty="0" smtClean="0">
                <a:solidFill>
                  <a:schemeClr val="tx1">
                    <a:lumMod val="65000"/>
                    <a:lumOff val="35000"/>
                  </a:schemeClr>
                </a:solidFill>
                <a:latin typeface="+mj-lt"/>
              </a:rPr>
              <a:t>for </a:t>
            </a:r>
            <a:br>
              <a:rPr lang="pt-PT" sz="1600" b="1" i="1" dirty="0" smtClean="0">
                <a:solidFill>
                  <a:schemeClr val="tx1">
                    <a:lumMod val="65000"/>
                    <a:lumOff val="35000"/>
                  </a:schemeClr>
                </a:solidFill>
                <a:latin typeface="+mj-lt"/>
              </a:rPr>
            </a:br>
            <a:r>
              <a:rPr lang="pt-PT" sz="2000" b="1" i="1" dirty="0" err="1" smtClean="0">
                <a:solidFill>
                  <a:schemeClr val="tx1">
                    <a:lumMod val="65000"/>
                    <a:lumOff val="35000"/>
                  </a:schemeClr>
                </a:solidFill>
                <a:latin typeface="+mj-lt"/>
              </a:rPr>
              <a:t>Science</a:t>
            </a:r>
            <a:r>
              <a:rPr lang="pt-PT" sz="2000" b="1" i="1" dirty="0" smtClean="0">
                <a:solidFill>
                  <a:schemeClr val="tx1">
                    <a:lumMod val="65000"/>
                    <a:lumOff val="35000"/>
                  </a:schemeClr>
                </a:solidFill>
                <a:latin typeface="+mj-lt"/>
              </a:rPr>
              <a:t> &amp; </a:t>
            </a:r>
            <a:r>
              <a:rPr lang="pt-PT" sz="2000" b="1" i="1" dirty="0" err="1" smtClean="0">
                <a:solidFill>
                  <a:schemeClr val="tx1">
                    <a:lumMod val="65000"/>
                    <a:lumOff val="35000"/>
                  </a:schemeClr>
                </a:solidFill>
                <a:latin typeface="+mj-lt"/>
              </a:rPr>
              <a:t>Technology</a:t>
            </a:r>
            <a:endParaRPr lang="pt-PT" sz="2000" b="1" i="1" dirty="0">
              <a:solidFill>
                <a:schemeClr val="tx1">
                  <a:lumMod val="65000"/>
                  <a:lumOff val="35000"/>
                </a:schemeClr>
              </a:solidFill>
              <a:latin typeface="+mj-lt"/>
            </a:endParaRPr>
          </a:p>
        </p:txBody>
      </p:sp>
      <p:sp>
        <p:nvSpPr>
          <p:cNvPr id="19" name="Oval 18"/>
          <p:cNvSpPr/>
          <p:nvPr/>
        </p:nvSpPr>
        <p:spPr>
          <a:xfrm>
            <a:off x="5076056" y="908720"/>
            <a:ext cx="4067944" cy="4608512"/>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Oval 19"/>
          <p:cNvSpPr/>
          <p:nvPr/>
        </p:nvSpPr>
        <p:spPr>
          <a:xfrm rot="4972738">
            <a:off x="5695084" y="3592000"/>
            <a:ext cx="3259997" cy="3657233"/>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Oval 20"/>
          <p:cNvSpPr/>
          <p:nvPr/>
        </p:nvSpPr>
        <p:spPr>
          <a:xfrm>
            <a:off x="4932040" y="980728"/>
            <a:ext cx="2160240" cy="1368152"/>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TextBox 21"/>
          <p:cNvSpPr txBox="1"/>
          <p:nvPr/>
        </p:nvSpPr>
        <p:spPr>
          <a:xfrm>
            <a:off x="5220072" y="1196752"/>
            <a:ext cx="1944216" cy="707886"/>
          </a:xfrm>
          <a:prstGeom prst="rect">
            <a:avLst/>
          </a:prstGeom>
          <a:noFill/>
        </p:spPr>
        <p:txBody>
          <a:bodyPr wrap="square" rtlCol="0">
            <a:spAutoFit/>
          </a:bodyPr>
          <a:lstStyle/>
          <a:p>
            <a:r>
              <a:rPr lang="pt-PT" sz="2400" b="1" i="1" dirty="0" err="1" smtClean="0">
                <a:solidFill>
                  <a:schemeClr val="tx1">
                    <a:lumMod val="65000"/>
                    <a:lumOff val="35000"/>
                  </a:schemeClr>
                </a:solidFill>
                <a:latin typeface="+mj-lt"/>
              </a:rPr>
              <a:t>Ministers</a:t>
            </a:r>
            <a:endParaRPr lang="pt-PT" sz="2400" b="1" i="1" dirty="0" smtClean="0">
              <a:solidFill>
                <a:schemeClr val="tx1">
                  <a:lumMod val="65000"/>
                  <a:lumOff val="35000"/>
                </a:schemeClr>
              </a:solidFill>
              <a:latin typeface="+mj-lt"/>
            </a:endParaRPr>
          </a:p>
          <a:p>
            <a:r>
              <a:rPr lang="pt-PT" sz="1600" b="1" i="1" dirty="0" smtClean="0">
                <a:solidFill>
                  <a:schemeClr val="tx1">
                    <a:lumMod val="65000"/>
                    <a:lumOff val="35000"/>
                  </a:schemeClr>
                </a:solidFill>
                <a:latin typeface="+mj-lt"/>
              </a:rPr>
              <a:t>for other areas</a:t>
            </a:r>
            <a:endParaRPr lang="pt-PT" sz="2400" b="1" i="1" dirty="0">
              <a:solidFill>
                <a:schemeClr val="tx1">
                  <a:lumMod val="65000"/>
                  <a:lumOff val="35000"/>
                </a:schemeClr>
              </a:solidFill>
              <a:latin typeface="+mj-lt"/>
            </a:endParaRPr>
          </a:p>
        </p:txBody>
      </p:sp>
      <p:pic>
        <p:nvPicPr>
          <p:cNvPr id="30" name="Picture 4"/>
          <p:cNvPicPr>
            <a:picLocks noChangeAspect="1" noChangeArrowheads="1"/>
          </p:cNvPicPr>
          <p:nvPr/>
        </p:nvPicPr>
        <p:blipFill>
          <a:blip r:embed="rId9" cstate="print"/>
          <a:srcRect/>
          <a:stretch>
            <a:fillRect/>
          </a:stretch>
        </p:blipFill>
        <p:spPr bwMode="auto">
          <a:xfrm>
            <a:off x="8209984" y="2636911"/>
            <a:ext cx="898520" cy="1006277"/>
          </a:xfrm>
          <a:prstGeom prst="ellipse">
            <a:avLst/>
          </a:prstGeom>
          <a:noFill/>
          <a:ln w="38100" algn="ctr">
            <a:noFill/>
            <a:miter lim="800000"/>
            <a:headEnd/>
            <a:tailEnd/>
          </a:ln>
        </p:spPr>
      </p:pic>
      <p:pic>
        <p:nvPicPr>
          <p:cNvPr id="31" name="Picture 5"/>
          <p:cNvPicPr>
            <a:picLocks noChangeAspect="1" noChangeArrowheads="1"/>
          </p:cNvPicPr>
          <p:nvPr/>
        </p:nvPicPr>
        <p:blipFill>
          <a:blip r:embed="rId10" cstate="print"/>
          <a:srcRect/>
          <a:stretch>
            <a:fillRect/>
          </a:stretch>
        </p:blipFill>
        <p:spPr bwMode="auto">
          <a:xfrm>
            <a:off x="8137976" y="3499173"/>
            <a:ext cx="866324" cy="1009947"/>
          </a:xfrm>
          <a:prstGeom prst="ellipse">
            <a:avLst/>
          </a:prstGeom>
          <a:noFill/>
          <a:ln w="38100" algn="ctr">
            <a:noFill/>
            <a:miter lim="800000"/>
            <a:headEnd/>
            <a:tailEnd/>
          </a:ln>
        </p:spPr>
      </p:pic>
      <p:pic>
        <p:nvPicPr>
          <p:cNvPr id="32" name="Picture 7"/>
          <p:cNvPicPr>
            <a:picLocks noChangeAspect="1" noChangeArrowheads="1"/>
          </p:cNvPicPr>
          <p:nvPr/>
        </p:nvPicPr>
        <p:blipFill>
          <a:blip r:embed="rId11" cstate="print"/>
          <a:srcRect r="27252"/>
          <a:stretch>
            <a:fillRect/>
          </a:stretch>
        </p:blipFill>
        <p:spPr bwMode="auto">
          <a:xfrm>
            <a:off x="7993960" y="1770981"/>
            <a:ext cx="900113" cy="927100"/>
          </a:xfrm>
          <a:prstGeom prst="ellipse">
            <a:avLst/>
          </a:prstGeom>
          <a:noFill/>
          <a:ln w="38100" algn="ctr">
            <a:noFill/>
            <a:miter lim="800000"/>
            <a:headEnd/>
            <a:tailEnd/>
          </a:ln>
        </p:spPr>
      </p:pic>
      <p:pic>
        <p:nvPicPr>
          <p:cNvPr id="33" name="Picture 8"/>
          <p:cNvPicPr>
            <a:picLocks noChangeAspect="1" noChangeArrowheads="1"/>
          </p:cNvPicPr>
          <p:nvPr/>
        </p:nvPicPr>
        <p:blipFill>
          <a:blip r:embed="rId12" cstate="print"/>
          <a:srcRect/>
          <a:stretch>
            <a:fillRect/>
          </a:stretch>
        </p:blipFill>
        <p:spPr bwMode="auto">
          <a:xfrm>
            <a:off x="7380312" y="1196752"/>
            <a:ext cx="900112" cy="1128712"/>
          </a:xfrm>
          <a:prstGeom prst="ellipse">
            <a:avLst/>
          </a:prstGeom>
          <a:noFill/>
          <a:ln w="38100" algn="ctr">
            <a:noFill/>
            <a:miter lim="800000"/>
            <a:headEnd/>
            <a:tailEnd/>
          </a:ln>
        </p:spPr>
      </p:pic>
      <p:sp>
        <p:nvSpPr>
          <p:cNvPr id="35" name="Text Box 2"/>
          <p:cNvSpPr txBox="1">
            <a:spLocks noChangeArrowheads="1"/>
          </p:cNvSpPr>
          <p:nvPr/>
        </p:nvSpPr>
        <p:spPr bwMode="auto">
          <a:xfrm>
            <a:off x="5508104" y="2204864"/>
            <a:ext cx="2952328" cy="2862322"/>
          </a:xfrm>
          <a:prstGeom prst="rect">
            <a:avLst/>
          </a:prstGeom>
          <a:noFill/>
          <a:ln w="38100" algn="ctr">
            <a:noFill/>
            <a:miter lim="800000"/>
            <a:headEnd/>
            <a:tailEnd/>
          </a:ln>
        </p:spPr>
        <p:txBody>
          <a:bodyPr wrap="square">
            <a:spAutoFit/>
          </a:bodyPr>
          <a:lstStyle/>
          <a:p>
            <a:pPr algn="l"/>
            <a:endParaRPr lang="pt-BR" sz="1100" dirty="0">
              <a:latin typeface="Arial" pitchFamily="34" charset="0"/>
              <a:cs typeface="Arial" pitchFamily="34" charset="0"/>
            </a:endParaRPr>
          </a:p>
          <a:p>
            <a:pPr algn="l"/>
            <a:r>
              <a:rPr lang="pt-BR" sz="1100" b="1" dirty="0">
                <a:latin typeface="Arial" pitchFamily="34" charset="0"/>
                <a:cs typeface="Arial" pitchFamily="34" charset="0"/>
              </a:rPr>
              <a:t>Fernando Faria </a:t>
            </a:r>
            <a:r>
              <a:rPr lang="pt-BR" sz="1100" b="1" dirty="0" smtClean="0">
                <a:latin typeface="Arial" pitchFamily="34" charset="0"/>
                <a:cs typeface="Arial" pitchFamily="34" charset="0"/>
              </a:rPr>
              <a:t>de Oliveira</a:t>
            </a:r>
          </a:p>
          <a:p>
            <a:pPr algn="l"/>
            <a:r>
              <a:rPr lang="pt-BR" sz="1000" b="0" dirty="0" err="1" smtClean="0">
                <a:latin typeface="Arial" pitchFamily="34" charset="0"/>
                <a:cs typeface="Arial" pitchFamily="34" charset="0"/>
              </a:rPr>
              <a:t>Minister</a:t>
            </a:r>
            <a:r>
              <a:rPr lang="pt-BR" sz="1000" b="0" dirty="0" smtClean="0">
                <a:latin typeface="Arial" pitchFamily="34" charset="0"/>
                <a:cs typeface="Arial" pitchFamily="34" charset="0"/>
              </a:rPr>
              <a:t> </a:t>
            </a:r>
            <a:r>
              <a:rPr lang="pt-BR" sz="1000" b="0" dirty="0">
                <a:latin typeface="Arial" pitchFamily="34" charset="0"/>
                <a:cs typeface="Arial" pitchFamily="34" charset="0"/>
              </a:rPr>
              <a:t>for Commerce and Tourism (1990-91</a:t>
            </a:r>
            <a:r>
              <a:rPr lang="pt-BR" sz="1000" b="0" dirty="0" smtClean="0">
                <a:latin typeface="Arial" pitchFamily="34" charset="0"/>
                <a:cs typeface="Arial" pitchFamily="34" charset="0"/>
              </a:rPr>
              <a:t>)</a:t>
            </a:r>
            <a:endParaRPr lang="pt-BR" sz="1000" dirty="0">
              <a:latin typeface="Arial" pitchFamily="34" charset="0"/>
              <a:cs typeface="Arial" pitchFamily="34" charset="0"/>
            </a:endParaRPr>
          </a:p>
          <a:p>
            <a:pPr algn="l"/>
            <a:endParaRPr lang="pt-BR" sz="1100" dirty="0">
              <a:latin typeface="Arial" pitchFamily="34" charset="0"/>
              <a:cs typeface="Arial" pitchFamily="34" charset="0"/>
            </a:endParaRPr>
          </a:p>
          <a:p>
            <a:pPr algn="l"/>
            <a:r>
              <a:rPr lang="pt-BR" sz="1100" b="1" dirty="0">
                <a:latin typeface="Arial" pitchFamily="34" charset="0"/>
                <a:cs typeface="Arial" pitchFamily="34" charset="0"/>
              </a:rPr>
              <a:t>J.Ferreira do </a:t>
            </a:r>
            <a:r>
              <a:rPr lang="pt-BR" sz="1100" b="1" dirty="0" smtClean="0">
                <a:latin typeface="Arial" pitchFamily="34" charset="0"/>
                <a:cs typeface="Arial" pitchFamily="34" charset="0"/>
              </a:rPr>
              <a:t>Amaral</a:t>
            </a:r>
          </a:p>
          <a:p>
            <a:pPr algn="l"/>
            <a:r>
              <a:rPr lang="pt-BR" sz="1000" b="0" dirty="0" err="1" smtClean="0">
                <a:latin typeface="Arial" pitchFamily="34" charset="0"/>
                <a:cs typeface="Arial" pitchFamily="34" charset="0"/>
              </a:rPr>
              <a:t>Minister</a:t>
            </a:r>
            <a:r>
              <a:rPr lang="pt-BR" sz="1000" b="0" dirty="0" smtClean="0">
                <a:latin typeface="Arial" pitchFamily="34" charset="0"/>
                <a:cs typeface="Arial" pitchFamily="34" charset="0"/>
              </a:rPr>
              <a:t> </a:t>
            </a:r>
            <a:r>
              <a:rPr lang="pt-BR" sz="1000" b="0" dirty="0">
                <a:latin typeface="Arial" pitchFamily="34" charset="0"/>
                <a:cs typeface="Arial" pitchFamily="34" charset="0"/>
              </a:rPr>
              <a:t>for Commerce and Tourism (1985-90) </a:t>
            </a:r>
            <a:endParaRPr lang="pt-BR" sz="1000" b="0" dirty="0" smtClean="0">
              <a:latin typeface="Arial" pitchFamily="34" charset="0"/>
              <a:cs typeface="Arial" pitchFamily="34" charset="0"/>
            </a:endParaRPr>
          </a:p>
          <a:p>
            <a:pPr algn="l"/>
            <a:r>
              <a:rPr lang="pt-BR" sz="1000" b="0" dirty="0" err="1" smtClean="0">
                <a:latin typeface="Arial" pitchFamily="34" charset="0"/>
                <a:cs typeface="Arial" pitchFamily="34" charset="0"/>
              </a:rPr>
              <a:t>Public</a:t>
            </a:r>
            <a:r>
              <a:rPr lang="pt-BR" sz="1000" b="0" dirty="0" smtClean="0">
                <a:latin typeface="Arial" pitchFamily="34" charset="0"/>
                <a:cs typeface="Arial" pitchFamily="34" charset="0"/>
              </a:rPr>
              <a:t> </a:t>
            </a:r>
            <a:r>
              <a:rPr lang="pt-BR" sz="1000" b="0" dirty="0">
                <a:latin typeface="Arial" pitchFamily="34" charset="0"/>
                <a:cs typeface="Arial" pitchFamily="34" charset="0"/>
              </a:rPr>
              <a:t>Works and Communications (1990-95)</a:t>
            </a:r>
          </a:p>
          <a:p>
            <a:pPr algn="l"/>
            <a:endParaRPr lang="pt-BR" sz="1100" dirty="0">
              <a:latin typeface="Arial" pitchFamily="34" charset="0"/>
              <a:cs typeface="Arial" pitchFamily="34" charset="0"/>
            </a:endParaRPr>
          </a:p>
          <a:p>
            <a:pPr algn="l"/>
            <a:r>
              <a:rPr lang="pt-BR" sz="1100" b="1" dirty="0">
                <a:latin typeface="Arial" pitchFamily="34" charset="0"/>
                <a:cs typeface="Arial" pitchFamily="34" charset="0"/>
              </a:rPr>
              <a:t>Mário Lino </a:t>
            </a:r>
            <a:r>
              <a:rPr lang="pt-BR" sz="1100" b="1" dirty="0" smtClean="0">
                <a:latin typeface="Arial" pitchFamily="34" charset="0"/>
                <a:cs typeface="Arial" pitchFamily="34" charset="0"/>
              </a:rPr>
              <a:t>Correia</a:t>
            </a:r>
          </a:p>
          <a:p>
            <a:pPr algn="l"/>
            <a:r>
              <a:rPr lang="pt-BR" sz="1000" b="0" dirty="0" err="1" smtClean="0">
                <a:latin typeface="Arial" pitchFamily="34" charset="0"/>
                <a:cs typeface="Arial" pitchFamily="34" charset="0"/>
              </a:rPr>
              <a:t>Minister</a:t>
            </a:r>
            <a:r>
              <a:rPr lang="pt-BR" sz="1000" b="0" dirty="0" smtClean="0">
                <a:latin typeface="Arial" pitchFamily="34" charset="0"/>
                <a:cs typeface="Arial" pitchFamily="34" charset="0"/>
              </a:rPr>
              <a:t> </a:t>
            </a:r>
            <a:r>
              <a:rPr lang="pt-BR" sz="1000" b="0" dirty="0">
                <a:latin typeface="Arial" pitchFamily="34" charset="0"/>
                <a:cs typeface="Arial" pitchFamily="34" charset="0"/>
              </a:rPr>
              <a:t>for Public Works, Transports and Communications (</a:t>
            </a:r>
            <a:r>
              <a:rPr lang="pt-BR" sz="1000" b="0" dirty="0" smtClean="0">
                <a:latin typeface="Arial" pitchFamily="34" charset="0"/>
                <a:cs typeface="Arial" pitchFamily="34" charset="0"/>
              </a:rPr>
              <a:t>2005-2009)</a:t>
            </a:r>
            <a:endParaRPr lang="en-US" sz="1000" b="0" dirty="0">
              <a:latin typeface="Arial" pitchFamily="34" charset="0"/>
              <a:cs typeface="Arial" pitchFamily="34" charset="0"/>
            </a:endParaRPr>
          </a:p>
          <a:p>
            <a:pPr algn="l"/>
            <a:endParaRPr lang="en-US" sz="1100" b="0" dirty="0">
              <a:latin typeface="Arial" pitchFamily="34" charset="0"/>
              <a:cs typeface="Arial" pitchFamily="34" charset="0"/>
            </a:endParaRPr>
          </a:p>
          <a:p>
            <a:pPr algn="l"/>
            <a:r>
              <a:rPr lang="pt-BR" sz="1100" b="1" dirty="0">
                <a:latin typeface="Arial" pitchFamily="34" charset="0"/>
                <a:cs typeface="Arial" pitchFamily="34" charset="0"/>
              </a:rPr>
              <a:t>Nunes </a:t>
            </a:r>
            <a:r>
              <a:rPr lang="pt-BR" sz="1100" b="1" dirty="0" smtClean="0">
                <a:latin typeface="Arial" pitchFamily="34" charset="0"/>
                <a:cs typeface="Arial" pitchFamily="34" charset="0"/>
              </a:rPr>
              <a:t>Correia</a:t>
            </a:r>
          </a:p>
          <a:p>
            <a:pPr algn="l"/>
            <a:r>
              <a:rPr lang="pt-BR" sz="1000" b="0" dirty="0" err="1" smtClean="0">
                <a:latin typeface="Arial" pitchFamily="34" charset="0"/>
                <a:cs typeface="Arial" pitchFamily="34" charset="0"/>
              </a:rPr>
              <a:t>Minister</a:t>
            </a:r>
            <a:r>
              <a:rPr lang="pt-BR" sz="1000" b="0" dirty="0" smtClean="0">
                <a:latin typeface="Arial" pitchFamily="34" charset="0"/>
                <a:cs typeface="Arial" pitchFamily="34" charset="0"/>
              </a:rPr>
              <a:t> </a:t>
            </a:r>
            <a:r>
              <a:rPr lang="pt-BR" sz="1000" b="0" dirty="0">
                <a:latin typeface="Arial" pitchFamily="34" charset="0"/>
                <a:cs typeface="Arial" pitchFamily="34" charset="0"/>
              </a:rPr>
              <a:t>for the Environment, Territory and Regional Development (</a:t>
            </a:r>
            <a:r>
              <a:rPr lang="pt-BR" sz="1000" b="0" dirty="0" smtClean="0">
                <a:latin typeface="Arial" pitchFamily="34" charset="0"/>
                <a:cs typeface="Arial" pitchFamily="34" charset="0"/>
              </a:rPr>
              <a:t>2005-2009)</a:t>
            </a:r>
            <a:r>
              <a:rPr lang="en-US" sz="1000" b="0" dirty="0">
                <a:latin typeface="Arial" pitchFamily="34" charset="0"/>
                <a:cs typeface="Arial" pitchFamily="34" charset="0"/>
              </a:rPr>
              <a:t>.</a:t>
            </a:r>
          </a:p>
          <a:p>
            <a:pPr algn="l"/>
            <a:endParaRPr lang="en-US" sz="1100" b="0" dirty="0">
              <a:latin typeface="Arial" pitchFamily="34" charset="0"/>
              <a:cs typeface="Arial" pitchFamily="34" charset="0"/>
            </a:endParaRPr>
          </a:p>
          <a:p>
            <a:pPr algn="l"/>
            <a:endParaRPr lang="en-US" sz="1100" b="0" dirty="0">
              <a:latin typeface="Arial" pitchFamily="34" charset="0"/>
              <a:cs typeface="Arial" pitchFamily="34" charset="0"/>
            </a:endParaRPr>
          </a:p>
        </p:txBody>
      </p:sp>
      <p:sp>
        <p:nvSpPr>
          <p:cNvPr id="36" name="Oval 35"/>
          <p:cNvSpPr/>
          <p:nvPr/>
        </p:nvSpPr>
        <p:spPr>
          <a:xfrm>
            <a:off x="4355976" y="5517232"/>
            <a:ext cx="1944216" cy="1080120"/>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7" name="TextBox 36"/>
          <p:cNvSpPr txBox="1"/>
          <p:nvPr/>
        </p:nvSpPr>
        <p:spPr>
          <a:xfrm>
            <a:off x="4657656" y="5673442"/>
            <a:ext cx="1498520" cy="707886"/>
          </a:xfrm>
          <a:prstGeom prst="rect">
            <a:avLst/>
          </a:prstGeom>
          <a:noFill/>
        </p:spPr>
        <p:txBody>
          <a:bodyPr wrap="square" rtlCol="0">
            <a:spAutoFit/>
          </a:bodyPr>
          <a:lstStyle/>
          <a:p>
            <a:r>
              <a:rPr lang="pt-PT" sz="2000" b="1" i="1" dirty="0" err="1" smtClean="0">
                <a:solidFill>
                  <a:schemeClr val="tx1">
                    <a:lumMod val="65000"/>
                    <a:lumOff val="35000"/>
                  </a:schemeClr>
                </a:solidFill>
                <a:latin typeface="+mj-lt"/>
              </a:rPr>
              <a:t>European</a:t>
            </a:r>
            <a:r>
              <a:rPr lang="pt-PT" sz="2000" b="1" i="1" dirty="0" smtClean="0">
                <a:solidFill>
                  <a:schemeClr val="tx1">
                    <a:lumMod val="65000"/>
                    <a:lumOff val="35000"/>
                  </a:schemeClr>
                </a:solidFill>
                <a:latin typeface="+mj-lt"/>
              </a:rPr>
              <a:t> </a:t>
            </a:r>
            <a:r>
              <a:rPr lang="pt-PT" sz="2000" b="1" i="1" dirty="0" err="1" smtClean="0">
                <a:solidFill>
                  <a:schemeClr val="tx1">
                    <a:lumMod val="65000"/>
                    <a:lumOff val="35000"/>
                  </a:schemeClr>
                </a:solidFill>
                <a:latin typeface="+mj-lt"/>
              </a:rPr>
              <a:t>Governance</a:t>
            </a:r>
            <a:endParaRPr lang="pt-PT" sz="2000" b="1" i="1" dirty="0">
              <a:solidFill>
                <a:schemeClr val="tx1">
                  <a:lumMod val="65000"/>
                  <a:lumOff val="35000"/>
                </a:schemeClr>
              </a:solidFill>
              <a:latin typeface="+mj-lt"/>
            </a:endParaRPr>
          </a:p>
        </p:txBody>
      </p:sp>
      <p:pic>
        <p:nvPicPr>
          <p:cNvPr id="122882" name="Picture 2" descr="http://www.eitawards.eu/images/carvalho_180.jpg"/>
          <p:cNvPicPr>
            <a:picLocks noChangeAspect="1" noChangeArrowheads="1"/>
          </p:cNvPicPr>
          <p:nvPr/>
        </p:nvPicPr>
        <p:blipFill>
          <a:blip r:embed="rId13" cstate="print"/>
          <a:srcRect/>
          <a:stretch>
            <a:fillRect/>
          </a:stretch>
        </p:blipFill>
        <p:spPr bwMode="auto">
          <a:xfrm>
            <a:off x="5940152" y="4725144"/>
            <a:ext cx="1080120" cy="1080120"/>
          </a:xfrm>
          <a:prstGeom prst="ellipse">
            <a:avLst/>
          </a:prstGeom>
          <a:noFill/>
        </p:spPr>
      </p:pic>
      <p:sp>
        <p:nvSpPr>
          <p:cNvPr id="39" name="Rectangle 38"/>
          <p:cNvSpPr/>
          <p:nvPr/>
        </p:nvSpPr>
        <p:spPr>
          <a:xfrm>
            <a:off x="6963595" y="4941168"/>
            <a:ext cx="2180405" cy="446276"/>
          </a:xfrm>
          <a:prstGeom prst="rect">
            <a:avLst/>
          </a:prstGeom>
        </p:spPr>
        <p:txBody>
          <a:bodyPr wrap="none">
            <a:spAutoFit/>
          </a:bodyPr>
          <a:lstStyle/>
          <a:p>
            <a:r>
              <a:rPr lang="en-US" sz="1200" b="1" dirty="0" smtClean="0">
                <a:latin typeface="Arial" pitchFamily="34" charset="0"/>
                <a:cs typeface="Arial" pitchFamily="34" charset="0"/>
              </a:rPr>
              <a:t>Maria </a:t>
            </a:r>
            <a:r>
              <a:rPr lang="en-US" sz="1200" b="1" dirty="0" err="1" smtClean="0">
                <a:latin typeface="Arial" pitchFamily="34" charset="0"/>
                <a:cs typeface="Arial" pitchFamily="34" charset="0"/>
              </a:rPr>
              <a:t>Graça</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Carvalho</a:t>
            </a:r>
            <a:endParaRPr lang="en-US" sz="1200" b="1" dirty="0" smtClean="0">
              <a:latin typeface="Arial" pitchFamily="34" charset="0"/>
              <a:cs typeface="Arial" pitchFamily="34" charset="0"/>
            </a:endParaRPr>
          </a:p>
          <a:p>
            <a:r>
              <a:rPr lang="en-US" sz="1100" dirty="0" smtClean="0">
                <a:latin typeface="Arial" pitchFamily="34" charset="0"/>
                <a:cs typeface="Arial" pitchFamily="34" charset="0"/>
              </a:rPr>
              <a:t>Member EU Parliament (2009- )</a:t>
            </a:r>
            <a:endParaRPr lang="en-US" sz="1100" dirty="0">
              <a:latin typeface="Arial" pitchFamily="34" charset="0"/>
              <a:cs typeface="Arial" pitchFamily="34" charset="0"/>
            </a:endParaRPr>
          </a:p>
        </p:txBody>
      </p:sp>
      <p:pic>
        <p:nvPicPr>
          <p:cNvPr id="40" name="Picture 10"/>
          <p:cNvPicPr>
            <a:picLocks noChangeAspect="1" noChangeArrowheads="1"/>
          </p:cNvPicPr>
          <p:nvPr/>
        </p:nvPicPr>
        <p:blipFill>
          <a:blip r:embed="rId14" cstate="print"/>
          <a:srcRect/>
          <a:stretch>
            <a:fillRect/>
          </a:stretch>
        </p:blipFill>
        <p:spPr bwMode="auto">
          <a:xfrm>
            <a:off x="8028384" y="5373216"/>
            <a:ext cx="900112" cy="890588"/>
          </a:xfrm>
          <a:prstGeom prst="ellipse">
            <a:avLst/>
          </a:prstGeom>
          <a:noFill/>
          <a:ln w="38100" algn="ctr">
            <a:noFill/>
            <a:miter lim="800000"/>
            <a:headEnd/>
            <a:tailEnd/>
          </a:ln>
        </p:spPr>
      </p:pic>
      <p:sp>
        <p:nvSpPr>
          <p:cNvPr id="41" name="Rectangle 40"/>
          <p:cNvSpPr/>
          <p:nvPr/>
        </p:nvSpPr>
        <p:spPr>
          <a:xfrm>
            <a:off x="6228184" y="6063679"/>
            <a:ext cx="2304256" cy="461665"/>
          </a:xfrm>
          <a:prstGeom prst="rect">
            <a:avLst/>
          </a:prstGeom>
        </p:spPr>
        <p:txBody>
          <a:bodyPr wrap="square">
            <a:spAutoFit/>
          </a:bodyPr>
          <a:lstStyle/>
          <a:p>
            <a:r>
              <a:rPr lang="en-US" sz="1200" b="1" dirty="0" err="1" smtClean="0">
                <a:latin typeface="Arial" pitchFamily="34" charset="0"/>
                <a:cs typeface="Arial" pitchFamily="34" charset="0"/>
              </a:rPr>
              <a:t>João</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Caraça</a:t>
            </a:r>
            <a:endParaRPr lang="en-US" sz="1200" b="1" dirty="0" smtClean="0">
              <a:latin typeface="Arial" pitchFamily="34" charset="0"/>
              <a:cs typeface="Arial" pitchFamily="34" charset="0"/>
            </a:endParaRPr>
          </a:p>
          <a:p>
            <a:r>
              <a:rPr lang="en-US" sz="1100" dirty="0" smtClean="0">
                <a:latin typeface="Arial" pitchFamily="34" charset="0"/>
                <a:cs typeface="Arial" pitchFamily="34" charset="0"/>
              </a:rPr>
              <a:t>Member of the Board of the EIT</a:t>
            </a:r>
            <a:endParaRPr lang="en-US" sz="1100" dirty="0">
              <a:latin typeface="Arial" pitchFamily="34" charset="0"/>
              <a:cs typeface="Arial" pitchFamily="34" charset="0"/>
            </a:endParaRPr>
          </a:p>
        </p:txBody>
      </p:sp>
      <p:sp>
        <p:nvSpPr>
          <p:cNvPr id="27" name="Rounded Rectangle 26"/>
          <p:cNvSpPr/>
          <p:nvPr/>
        </p:nvSpPr>
        <p:spPr>
          <a:xfrm>
            <a:off x="3960440" y="332656"/>
            <a:ext cx="5076056" cy="360040"/>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TextBox 27"/>
          <p:cNvSpPr txBox="1"/>
          <p:nvPr/>
        </p:nvSpPr>
        <p:spPr>
          <a:xfrm>
            <a:off x="4044416" y="262095"/>
            <a:ext cx="493204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Outstanding Alumni</a:t>
            </a:r>
            <a:endParaRPr lang="pt-PT" sz="2400" b="1" i="1"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1403648" y="4725144"/>
            <a:ext cx="2304256" cy="1408078"/>
          </a:xfrm>
          <a:prstGeom prst="rect">
            <a:avLst/>
          </a:prstGeom>
        </p:spPr>
        <p:txBody>
          <a:bodyPr wrap="square">
            <a:spAutoFit/>
          </a:bodyPr>
          <a:lstStyle/>
          <a:p>
            <a:r>
              <a:rPr lang="en-US" sz="1050" b="1" dirty="0" err="1" smtClean="0">
                <a:latin typeface="Arial" pitchFamily="34" charset="0"/>
                <a:cs typeface="Arial" pitchFamily="34" charset="0"/>
              </a:rPr>
              <a:t>Bayão</a:t>
            </a:r>
            <a:r>
              <a:rPr lang="en-US" sz="1050" b="1" dirty="0" smtClean="0">
                <a:latin typeface="Arial" pitchFamily="34" charset="0"/>
                <a:cs typeface="Arial" pitchFamily="34" charset="0"/>
              </a:rPr>
              <a:t> </a:t>
            </a:r>
            <a:r>
              <a:rPr lang="en-US" sz="1050" b="1" dirty="0" err="1" smtClean="0">
                <a:latin typeface="Arial" pitchFamily="34" charset="0"/>
                <a:cs typeface="Arial" pitchFamily="34" charset="0"/>
              </a:rPr>
              <a:t>Horta</a:t>
            </a:r>
            <a:endParaRPr lang="en-US" sz="1050" b="1" dirty="0" smtClean="0">
              <a:latin typeface="Arial" pitchFamily="34" charset="0"/>
              <a:cs typeface="Arial" pitchFamily="34" charset="0"/>
            </a:endParaRPr>
          </a:p>
          <a:p>
            <a:r>
              <a:rPr lang="en-US" sz="900" dirty="0" smtClean="0">
                <a:latin typeface="Arial" pitchFamily="34" charset="0"/>
                <a:cs typeface="Arial" pitchFamily="34" charset="0"/>
              </a:rPr>
              <a:t>Defense Minister (1982)</a:t>
            </a:r>
          </a:p>
          <a:p>
            <a:r>
              <a:rPr lang="pt-BR" sz="900" dirty="0" err="1" smtClean="0">
                <a:latin typeface="Arial" pitchFamily="34" charset="0"/>
                <a:cs typeface="Arial" pitchFamily="34" charset="0"/>
              </a:rPr>
              <a:t>Minister</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of</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Industry</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Energy</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and</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Exports</a:t>
            </a:r>
            <a:r>
              <a:rPr lang="pt-BR" sz="900" dirty="0" smtClean="0">
                <a:latin typeface="Arial" pitchFamily="34" charset="0"/>
                <a:cs typeface="Arial" pitchFamily="34" charset="0"/>
              </a:rPr>
              <a:t> (1981,1982)</a:t>
            </a:r>
          </a:p>
          <a:p>
            <a:endParaRPr lang="pt-BR" sz="1050" dirty="0" smtClean="0">
              <a:latin typeface="Arial" pitchFamily="34" charset="0"/>
              <a:cs typeface="Arial" pitchFamily="34" charset="0"/>
            </a:endParaRPr>
          </a:p>
          <a:p>
            <a:r>
              <a:rPr lang="pt-BR" sz="1050" b="1" dirty="0" smtClean="0">
                <a:latin typeface="Arial" pitchFamily="34" charset="0"/>
                <a:cs typeface="Arial" pitchFamily="34" charset="0"/>
              </a:rPr>
              <a:t>Luís Mira Amaral</a:t>
            </a:r>
          </a:p>
          <a:p>
            <a:r>
              <a:rPr lang="pt-BR" sz="900" dirty="0" err="1" smtClean="0">
                <a:latin typeface="Arial" pitchFamily="34" charset="0"/>
                <a:cs typeface="Arial" pitchFamily="34" charset="0"/>
              </a:rPr>
              <a:t>Minister</a:t>
            </a:r>
            <a:r>
              <a:rPr lang="pt-BR" sz="900" dirty="0" smtClean="0">
                <a:latin typeface="Arial" pitchFamily="34" charset="0"/>
                <a:cs typeface="Arial" pitchFamily="34" charset="0"/>
              </a:rPr>
              <a:t> for </a:t>
            </a:r>
            <a:r>
              <a:rPr lang="pt-BR" sz="900" dirty="0" err="1" smtClean="0">
                <a:latin typeface="Arial" pitchFamily="34" charset="0"/>
                <a:cs typeface="Arial" pitchFamily="34" charset="0"/>
              </a:rPr>
              <a:t>Industry</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and</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Energy</a:t>
            </a:r>
            <a:r>
              <a:rPr lang="pt-BR" sz="900" dirty="0" smtClean="0">
                <a:latin typeface="Arial" pitchFamily="34" charset="0"/>
                <a:cs typeface="Arial" pitchFamily="34" charset="0"/>
              </a:rPr>
              <a:t> (1985-87), </a:t>
            </a:r>
            <a:r>
              <a:rPr lang="pt-BR" sz="900" dirty="0" err="1" smtClean="0">
                <a:latin typeface="Arial" pitchFamily="34" charset="0"/>
                <a:cs typeface="Arial" pitchFamily="34" charset="0"/>
              </a:rPr>
              <a:t>Minister</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of</a:t>
            </a:r>
            <a:r>
              <a:rPr lang="pt-BR" sz="900" dirty="0" smtClean="0">
                <a:latin typeface="Arial" pitchFamily="34" charset="0"/>
                <a:cs typeface="Arial" pitchFamily="34" charset="0"/>
              </a:rPr>
              <a:t> </a:t>
            </a:r>
            <a:r>
              <a:rPr lang="pt-BR" sz="900" dirty="0" err="1" smtClean="0">
                <a:latin typeface="Arial" pitchFamily="34" charset="0"/>
                <a:cs typeface="Arial" pitchFamily="34" charset="0"/>
              </a:rPr>
              <a:t>Labour</a:t>
            </a:r>
            <a:r>
              <a:rPr lang="pt-BR" sz="900" dirty="0" smtClean="0">
                <a:latin typeface="Arial" pitchFamily="34" charset="0"/>
                <a:cs typeface="Arial" pitchFamily="34" charset="0"/>
              </a:rPr>
              <a:t> &amp; Social </a:t>
            </a:r>
            <a:r>
              <a:rPr lang="pt-BR" sz="900" dirty="0" err="1" smtClean="0">
                <a:latin typeface="Arial" pitchFamily="34" charset="0"/>
                <a:cs typeface="Arial" pitchFamily="34" charset="0"/>
              </a:rPr>
              <a:t>Security</a:t>
            </a:r>
            <a:r>
              <a:rPr lang="pt-BR" sz="900" dirty="0" smtClean="0">
                <a:latin typeface="Arial" pitchFamily="34" charset="0"/>
                <a:cs typeface="Arial" pitchFamily="34" charset="0"/>
              </a:rPr>
              <a:t> (1987-1995)</a:t>
            </a:r>
            <a:endParaRPr lang="pt-PT" sz="900" dirty="0"/>
          </a:p>
        </p:txBody>
      </p:sp>
      <p:sp>
        <p:nvSpPr>
          <p:cNvPr id="34" name="Oval 33"/>
          <p:cNvSpPr/>
          <p:nvPr/>
        </p:nvSpPr>
        <p:spPr>
          <a:xfrm>
            <a:off x="72008" y="5013176"/>
            <a:ext cx="1331640" cy="1440160"/>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8" name="TextBox 37"/>
          <p:cNvSpPr txBox="1"/>
          <p:nvPr/>
        </p:nvSpPr>
        <p:spPr>
          <a:xfrm>
            <a:off x="80208" y="5334307"/>
            <a:ext cx="1331640" cy="830997"/>
          </a:xfrm>
          <a:prstGeom prst="rect">
            <a:avLst/>
          </a:prstGeom>
          <a:noFill/>
        </p:spPr>
        <p:txBody>
          <a:bodyPr wrap="square" rtlCol="0">
            <a:spAutoFit/>
          </a:bodyPr>
          <a:lstStyle/>
          <a:p>
            <a:pPr algn="ctr"/>
            <a:r>
              <a:rPr lang="pt-PT" sz="1600" b="1" i="1" dirty="0" err="1" smtClean="0">
                <a:solidFill>
                  <a:schemeClr val="tx1">
                    <a:lumMod val="65000"/>
                    <a:lumOff val="35000"/>
                  </a:schemeClr>
                </a:solidFill>
                <a:latin typeface="+mj-lt"/>
              </a:rPr>
              <a:t>Ministers</a:t>
            </a:r>
            <a:r>
              <a:rPr lang="pt-PT" sz="1600" b="1" i="1" dirty="0" smtClean="0">
                <a:solidFill>
                  <a:schemeClr val="tx1">
                    <a:lumMod val="65000"/>
                    <a:lumOff val="35000"/>
                  </a:schemeClr>
                </a:solidFill>
                <a:latin typeface="+mj-lt"/>
              </a:rPr>
              <a:t> </a:t>
            </a:r>
            <a:r>
              <a:rPr lang="pt-PT" sz="1200" b="1" i="1" dirty="0" smtClean="0">
                <a:solidFill>
                  <a:schemeClr val="tx1">
                    <a:lumMod val="65000"/>
                    <a:lumOff val="35000"/>
                  </a:schemeClr>
                </a:solidFill>
                <a:latin typeface="+mj-lt"/>
              </a:rPr>
              <a:t>for </a:t>
            </a:r>
            <a:br>
              <a:rPr lang="pt-PT" sz="1200" b="1" i="1" dirty="0" smtClean="0">
                <a:solidFill>
                  <a:schemeClr val="tx1">
                    <a:lumMod val="65000"/>
                    <a:lumOff val="35000"/>
                  </a:schemeClr>
                </a:solidFill>
                <a:latin typeface="+mj-lt"/>
              </a:rPr>
            </a:br>
            <a:r>
              <a:rPr lang="pt-PT" sz="1600" b="1" i="1" dirty="0" err="1" smtClean="0">
                <a:solidFill>
                  <a:schemeClr val="tx1">
                    <a:lumMod val="65000"/>
                    <a:lumOff val="35000"/>
                  </a:schemeClr>
                </a:solidFill>
                <a:latin typeface="+mj-lt"/>
              </a:rPr>
              <a:t>Industry</a:t>
            </a:r>
            <a:r>
              <a:rPr lang="pt-PT" sz="1600" b="1" i="1" dirty="0" smtClean="0">
                <a:solidFill>
                  <a:schemeClr val="tx1">
                    <a:lumMod val="65000"/>
                    <a:lumOff val="35000"/>
                  </a:schemeClr>
                </a:solidFill>
                <a:latin typeface="+mj-lt"/>
              </a:rPr>
              <a:t> &amp; </a:t>
            </a:r>
            <a:r>
              <a:rPr lang="pt-PT" sz="1600" b="1" i="1" dirty="0" err="1" smtClean="0">
                <a:solidFill>
                  <a:schemeClr val="tx1">
                    <a:lumMod val="65000"/>
                    <a:lumOff val="35000"/>
                  </a:schemeClr>
                </a:solidFill>
                <a:latin typeface="+mj-lt"/>
              </a:rPr>
              <a:t>Energy</a:t>
            </a:r>
            <a:endParaRPr lang="pt-PT" sz="1600" b="1" i="1" dirty="0">
              <a:solidFill>
                <a:schemeClr val="tx1">
                  <a:lumMod val="65000"/>
                  <a:lumOff val="35000"/>
                </a:schemeClr>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le 11"/>
          <p:cNvSpPr/>
          <p:nvPr/>
        </p:nvSpPr>
        <p:spPr>
          <a:xfrm>
            <a:off x="3960440" y="332656"/>
            <a:ext cx="5076056" cy="360040"/>
          </a:xfrm>
          <a:prstGeom prst="roundRect">
            <a:avLst>
              <a:gd name="adj" fmla="val 33045"/>
            </a:avLst>
          </a:prstGeom>
          <a:solidFill>
            <a:srgbClr val="00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 name="Picture 2" descr="http://observador.pt/wp-content/uploads/2014/07/19950100_PINHEIRO_Joao_32.jpg"/>
          <p:cNvPicPr>
            <a:picLocks noChangeAspect="1" noChangeArrowheads="1"/>
          </p:cNvPicPr>
          <p:nvPr/>
        </p:nvPicPr>
        <p:blipFill>
          <a:blip r:embed="rId2" cstate="print"/>
          <a:srcRect l="27526" r="31332" b="17532"/>
          <a:stretch>
            <a:fillRect/>
          </a:stretch>
        </p:blipFill>
        <p:spPr bwMode="auto">
          <a:xfrm>
            <a:off x="2162340" y="1292567"/>
            <a:ext cx="1080120" cy="1440160"/>
          </a:xfrm>
          <a:prstGeom prst="ellipse">
            <a:avLst/>
          </a:prstGeom>
          <a:noFill/>
        </p:spPr>
      </p:pic>
      <p:pic>
        <p:nvPicPr>
          <p:cNvPr id="1028" name="Picture 4" descr="Carlos Moedas será comissário da Investigação"/>
          <p:cNvPicPr>
            <a:picLocks noChangeAspect="1" noChangeArrowheads="1"/>
          </p:cNvPicPr>
          <p:nvPr/>
        </p:nvPicPr>
        <p:blipFill>
          <a:blip r:embed="rId3" cstate="print"/>
          <a:srcRect l="34292" r="26739"/>
          <a:stretch>
            <a:fillRect/>
          </a:stretch>
        </p:blipFill>
        <p:spPr bwMode="auto">
          <a:xfrm>
            <a:off x="2162340" y="4437112"/>
            <a:ext cx="1224136" cy="1586866"/>
          </a:xfrm>
          <a:prstGeom prst="ellipse">
            <a:avLst/>
          </a:prstGeom>
          <a:noFill/>
        </p:spPr>
      </p:pic>
      <p:sp>
        <p:nvSpPr>
          <p:cNvPr id="6" name="TextBox 5"/>
          <p:cNvSpPr txBox="1"/>
          <p:nvPr/>
        </p:nvSpPr>
        <p:spPr>
          <a:xfrm>
            <a:off x="3386476" y="1388382"/>
            <a:ext cx="3096344" cy="954107"/>
          </a:xfrm>
          <a:prstGeom prst="rect">
            <a:avLst/>
          </a:prstGeom>
          <a:noFill/>
        </p:spPr>
        <p:txBody>
          <a:bodyPr wrap="square" rtlCol="0">
            <a:spAutoFit/>
          </a:bodyPr>
          <a:lstStyle/>
          <a:p>
            <a:r>
              <a:rPr lang="en-GB" sz="1400" dirty="0" err="1" smtClean="0"/>
              <a:t>João</a:t>
            </a:r>
            <a:r>
              <a:rPr lang="en-GB" sz="1400" dirty="0" smtClean="0"/>
              <a:t> de Deus </a:t>
            </a:r>
            <a:r>
              <a:rPr lang="en-GB" sz="1400" dirty="0" err="1" smtClean="0"/>
              <a:t>Pinheiro</a:t>
            </a:r>
            <a:endParaRPr lang="en-GB" sz="1400" dirty="0" smtClean="0"/>
          </a:p>
          <a:p>
            <a:r>
              <a:rPr lang="en-GB" sz="1400" dirty="0" smtClean="0"/>
              <a:t>EU Commissioner </a:t>
            </a:r>
          </a:p>
          <a:p>
            <a:r>
              <a:rPr lang="pt-BR" sz="1400" dirty="0" smtClean="0"/>
              <a:t>1993-95 Culture &amp; communication</a:t>
            </a:r>
          </a:p>
          <a:p>
            <a:r>
              <a:rPr lang="pt-BR" sz="1400" dirty="0" smtClean="0"/>
              <a:t>1995-1999 Relations with ACP Countries</a:t>
            </a:r>
            <a:endParaRPr lang="en-GB" sz="1400" dirty="0"/>
          </a:p>
        </p:txBody>
      </p:sp>
      <p:sp>
        <p:nvSpPr>
          <p:cNvPr id="8" name="TextBox 7"/>
          <p:cNvSpPr txBox="1"/>
          <p:nvPr/>
        </p:nvSpPr>
        <p:spPr>
          <a:xfrm>
            <a:off x="3386476" y="4869160"/>
            <a:ext cx="3528392" cy="738664"/>
          </a:xfrm>
          <a:prstGeom prst="rect">
            <a:avLst/>
          </a:prstGeom>
          <a:noFill/>
        </p:spPr>
        <p:txBody>
          <a:bodyPr wrap="square" rtlCol="0">
            <a:spAutoFit/>
          </a:bodyPr>
          <a:lstStyle/>
          <a:p>
            <a:r>
              <a:rPr lang="en-GB" sz="1400" dirty="0" smtClean="0"/>
              <a:t>Carlos </a:t>
            </a:r>
            <a:r>
              <a:rPr lang="en-GB" sz="1400" dirty="0" err="1" smtClean="0"/>
              <a:t>Moedas</a:t>
            </a:r>
            <a:endParaRPr lang="en-GB" sz="1400" dirty="0" smtClean="0"/>
          </a:p>
          <a:p>
            <a:r>
              <a:rPr lang="en-GB" sz="1400" dirty="0" smtClean="0"/>
              <a:t>EU Commissioner </a:t>
            </a:r>
          </a:p>
          <a:p>
            <a:r>
              <a:rPr lang="pt-BR" sz="1400" dirty="0" smtClean="0"/>
              <a:t>Research and innovation 2014-2020</a:t>
            </a:r>
          </a:p>
        </p:txBody>
      </p:sp>
      <p:sp>
        <p:nvSpPr>
          <p:cNvPr id="9" name="Rectangle 8"/>
          <p:cNvSpPr/>
          <p:nvPr/>
        </p:nvSpPr>
        <p:spPr>
          <a:xfrm>
            <a:off x="2843808" y="3289351"/>
            <a:ext cx="4824535" cy="954107"/>
          </a:xfrm>
          <a:prstGeom prst="rect">
            <a:avLst/>
          </a:prstGeom>
        </p:spPr>
        <p:txBody>
          <a:bodyPr wrap="square">
            <a:spAutoFit/>
          </a:bodyPr>
          <a:lstStyle/>
          <a:p>
            <a:pPr algn="r"/>
            <a:r>
              <a:rPr lang="pt-BR" sz="1400" i="1" dirty="0" smtClean="0"/>
              <a:t>Antonio Cardoso e Cunha</a:t>
            </a:r>
            <a:r>
              <a:rPr lang="pt-BR" sz="1400" dirty="0" smtClean="0"/>
              <a:t>, Portugal, 1989–1993</a:t>
            </a:r>
          </a:p>
          <a:p>
            <a:pPr algn="r"/>
            <a:r>
              <a:rPr lang="en-GB" sz="1400" dirty="0" smtClean="0"/>
              <a:t>1986, Commissioner of Fishing and Marine Subjects. </a:t>
            </a:r>
          </a:p>
          <a:p>
            <a:pPr algn="r"/>
            <a:r>
              <a:rPr lang="en-GB" sz="1400" dirty="0" smtClean="0"/>
              <a:t>1989 Commissioner of Energy, companies, industries, administration, audit and fights anti-fraud</a:t>
            </a:r>
            <a:endParaRPr lang="en-GB" sz="1400" dirty="0"/>
          </a:p>
        </p:txBody>
      </p:sp>
      <p:sp>
        <p:nvSpPr>
          <p:cNvPr id="1030" name="AutoShape 6" descr="data:image/jpeg;base64,/9j/4AAQSkZJRgABAQAAAQABAAD/2wCEAAkGBhQSEBIUEhAUEhUUFxgVFxIUFRQUFBYZFhQVFBUUFBYXHCYeFxojGRQUHy8gJCcqLCwsFR4xNTAqNSYsLCkBCQoKDgwOGg8PGCkkHx8pLS0tLCkpLCksKS0pKiwqLCktLCwsLCksLCksLCwvLC8pLDUpLCksLCksKSosLCkpLP/AABEIAKAAaQMBIgACEQEDEQH/xAAcAAABBQEBAQAAAAAAAAAAAAAFAgMEBgcBAAj/xAA8EAABAwEFBAYIBQMFAAAAAAABAAIDEQQFEiExQVFhcQYTIoGRoQcyQlKxwdHwI3OCsuEUYpJTcqLC0v/EABoBAAIDAQEAAAAAAAAAAAAAAAEDAgQFAAb/xAApEQACAQQCAQMCBwAAAAAAAAAAAQIDESExBBJBIlFhgfAFFCMyQnGR/9oADAMBAAIRAxEAPwBkhcXSuJI5nHlZ/fEuKeQ8aeCvlofRpO4LOp31c47yVocGPqbK1d4SB9q1aovtd6lWn2VEPrd6dW/d9SMNEuySYZWncQtTuqSoCyYmhWl9HZ8UbDwCqchZTG0y52Y5KU0KHY9FOaFGOhx5dXaLxCITwTlEgJa44qL0kJTgklVQMH3xLhieeBVBcdVcek8tITxICpjzkVq8JWg2VKz9Q0Icb427zRRbbZ8ErmnYaKw3Pdge6J+LRxqPgo3SENbI/s9onVUa3JvyOi+2MjD0XArtVZri6Txwxhrg5xGxoHxJVdwZovdV255sLjXQZEAjUo8iqr2DCLei3WD0mR1AMElN9Wo7ZPSDZnGhxs4ubl5ErMLzu17HEhtG7KD4oWS4ag+CTGo/A13WzfrsvmK0AmKQOpqAcx3aqaVgV32qSOQFrnMeNHCoP8jgtg6J9Iha4amgkYcMjRv2OHApsZ3wwph0JVEkJamEqDtUklKemnFVkRZW+lsmTBvNVWhGXZDUo10qlrIBuCr73UC2OOrUsFOpmRYYbu6nqSXg1NSBoMkCve8WvfKKVFeyeSjzzns5nxUSNtX0O0/ErNlxnGfecrv/AD5HKd1ZFouS5i9wAFNDVWu6bt6oU1Nak7yUxdJEbnuw1o2jRv2DzROa9o4qdYTU0yAJPcFl125/U0uLFRyyTabO0gdnZuCCXldUbgatHNFo7zjkbVtdNCCDuUO3N7PrCqR1cS9ZNFJvCExAkUIGffvRHoBeeG3MAr+KCw/4lwrvzau3hZsXZO00TnRC6CLwjw1DWVd3AEDPmQFfoyus7MutFRlg1hqWkNSqq+LKe8pp5TkhTEjlWIlU6SWJ+MvpVpyBQm13a5kQc7KpyG1aHgHV50Kq/TGyvIY4ZsG7ZxXcX8SdSapOy+fcXUodV2KpN7Kjwvo+u4181Im9lRWalalVXaX3oTHRqdjjqWGtdDTnmFJvC4+sqesLcsg3LnntUW45Wvjhc3OkbQeYyIPKiK2i2GoYzXady8zLsp/0eghGLj8MGWe7+ojkJdioMgSdearr7PLIzFmTi2EtoN9R9CrNeluZ1L8RIPH75qFdYrGaHMbtCEVKUcsMoKS6pgJ4cI2lx0LTWlCO0K1+9quvQWzD8aTaSGjgBn8SqremY02jIbcxl8Ffuit1GCzNa/13EvcN1dG9wACt8fLuUq0bMNtXaLjUpXxBS5CoNvloxx3AqVI5CL+mpC/lRIirtIVJ2QLu6+y2F4c4kjMVQm1X1KW0LyQdihyu0CbnOi0VxaUZSlZZK3eTsriZzm1R49T3p+Y5t5JmBlXUGZOg3/VGo/Ugx0X7oJODCRta7Pkc/r4KwvYRicwNJNfWJFe9CLnuV1ms0BewsdKHPcCCHDtANB3dgA04otZ5QRmsDkr9WVvc2uO/QkwPeUx9qPUZ4a5bhQ/Hkk3XKc9xB1FCNKV8VLtzACavNDs+SHMtVC6m2nkkt3Ht9chDo/dZnnqaYIyHO455DxCvwQfovYurgB9p/bPfoO4IuFpUYdYmdOXZjgS02ClVTxZRpihd6WMzNwA0OvgiUhSbBZDJMA3N1DRo+Kpzm4R7R34IpXdikR3HI6QtIwgakpptyyzSYIIny0NOw0kd50Hettu7onG3OX8Rx9n2B/670ehjDQGtaGimQAoPBXKNetLNRJX8A/Lr3Miuf0PTyFrrRI2Fvut7b/H1R5rQ7h6EWWxisUQx7ZX9qTuJ07qI8Scs9q8W/NNbvljY04x0QrzuYTxYTk4GrXbj9DnVUG2WB8bnNIwuGzhvG8blqcIyQDps2FlnMsz2x4cmvOZJNaMAGbq7h/KRXod12Wx8J2Vnoy62POpTlx3Q6d4yOAGrnb+A5oz0SuyC1sJ65ryw1dG2odmaiuIA05eKucdkawYWgADQBVafHk8yOnNeAXEC05GnBTGzbxT4LktnHjXyolQNII2jQqxGLWBA41yXVMSREE0Hh9Ejrz9hS1sBT5irX0NugMaZiO3JodzBoO81Pgq1YbJ1szI9hOZ3AZk+AWjQtAaKCnDYBoB4LqMbu4IodlGvOnj/ABVdcNqS3MN5nyKecMwnWGiA3McF3b3Lu3u+a83UrjjrZg2pJoAK15LKPSjBaJiJzXqYxQRe41xA6w7ySQDwoN61Yiqo3pSvsQWYRNpjtNY+TBTGe/IfqKE8xyHN1Yzj0dQyOtuNjsPVtJO417IY7eDn4BbR1tW126U47llnowkAtU0fvNa4fpOY8wtUZFk3ia+eSVB4wLs02mNyjNo/tK5AM05M38TkPouws7QTPIRTW1ceGSc/pRuXID23jj9FNwpkVcBTuhtlrJI87AGDm7M+TfNXBvzQPolBhgBPtFzv+o/ajYyJ7kKStE6Ohdlb2Rwr8U6moDRtOJ8ySnAVKxNHhqvAeZXgvEqLOOErD/SxbzLeDgDVsDRH3ntOPiQP0rbHSUqSvnO3Xh1s87navke7mC4pVVtLAVGMn1b2S+gtvLLwgNdTgPEPBHxp4LeQz1eFPgF863LGW2yz0/1o8/1hfSDG/fkhT+COdS2iHK38Q8qJUDO0lub2qpUHrFTWziLE78Rx/u+iJY0OiFcf+4/FOVcjGVkA7YYMDA33Gtb4UT8pocklujua7aXZJy9jvA3HKQ2ifs71DifWo3J3FTRGwLk0uSHuTPWpTdVBolcg31a8EEz/AHY3u8Gkr5ytEeE5fZW89PJsN32o6fhlv+RDfmsLjkxgg6/ear1W4tPwSSjP0efBMuF+K0WfeJY/3tX0c0r5qudpba7P+bH+8L6T2ffFGklmwOzeJbQhzU011CSlvdlVQrTLRTasC43C+mLPU181K/q+KGtNQvYkpSaAG4xl3lJkFWpEjTTXemXAjQq35ARmzYX0O00/hT0ALS62xNqaND5COQoCe9ysQYjHIDzAnmjVJYxPYMlzRJFN9JUlLvlHvljf+YPyWHOYWH5rY/THLhsTB70zfJrishxh7VUqtxl8EkozXX+S0S7nfjtNn/Nj/eF9GSnJfNlwNItln/Oj/eF9ITbOalSVk7A7uW9jNrkDWZ102AnSm7motobWM8kStLOwUNjNWEKcvb4AQbO9P4VFaKOUjGkReD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32" name="AutoShape 8" descr="data:image/jpeg;base64,/9j/4AAQSkZJRgABAQAAAQABAAD/2wCEAAkGBhQSEBIUEhAUEhUUFxgVFxIUFRQUFBYZFhQVFBUUFBYXHCYeFxojGRQUHy8gJCcqLCwsFR4xNTAqNSYsLCkBCQoKDgwOGg8PGCkkHx8pLS0tLCkpLCksKS0pKiwqLCktLCwsLCksLCksLCwvLC8pLDUpLCksLCksKSosLCkpLP/AABEIAKAAaQMBIgACEQEDEQH/xAAcAAABBQEBAQAAAAAAAAAAAAAFAgMEBgcBAAj/xAA8EAABAwEFBAYIBQMFAAAAAAABAAIDEQQFEiExQVFhcQYTIoGRoQcyQlKxwdHwI3OCsuEUYpJTcqLC0v/EABoBAAIDAQEAAAAAAAAAAAAAAAEDAgQFAAb/xAApEQACAQQCAQMCBwAAAAAAAAAAAQIDESExBBJBIlFhgfAFFCMyQnGR/9oADAMBAAIRAxEAPwBkhcXSuJI5nHlZ/fEuKeQ8aeCvlofRpO4LOp31c47yVocGPqbK1d4SB9q1aovtd6lWn2VEPrd6dW/d9SMNEuySYZWncQtTuqSoCyYmhWl9HZ8UbDwCqchZTG0y52Y5KU0KHY9FOaFGOhx5dXaLxCITwTlEgJa44qL0kJTgklVQMH3xLhieeBVBcdVcek8tITxICpjzkVq8JWg2VKz9Q0Icb427zRRbbZ8ErmnYaKw3Pdge6J+LRxqPgo3SENbI/s9onVUa3JvyOi+2MjD0XArtVZri6Txwxhrg5xGxoHxJVdwZovdV255sLjXQZEAjUo8iqr2DCLei3WD0mR1AMElN9Wo7ZPSDZnGhxs4ubl5ErMLzu17HEhtG7KD4oWS4ag+CTGo/A13WzfrsvmK0AmKQOpqAcx3aqaVgV32qSOQFrnMeNHCoP8jgtg6J9Iha4amgkYcMjRv2OHApsZ3wwph0JVEkJamEqDtUklKemnFVkRZW+lsmTBvNVWhGXZDUo10qlrIBuCr73UC2OOrUsFOpmRYYbu6nqSXg1NSBoMkCve8WvfKKVFeyeSjzzns5nxUSNtX0O0/ErNlxnGfecrv/AD5HKd1ZFouS5i9wAFNDVWu6bt6oU1Nak7yUxdJEbnuw1o2jRv2DzROa9o4qdYTU0yAJPcFl125/U0uLFRyyTabO0gdnZuCCXldUbgatHNFo7zjkbVtdNCCDuUO3N7PrCqR1cS9ZNFJvCExAkUIGffvRHoBeeG3MAr+KCw/4lwrvzau3hZsXZO00TnRC6CLwjw1DWVd3AEDPmQFfoyus7MutFRlg1hqWkNSqq+LKe8pp5TkhTEjlWIlU6SWJ+MvpVpyBQm13a5kQc7KpyG1aHgHV50Kq/TGyvIY4ZsG7ZxXcX8SdSapOy+fcXUodV2KpN7Kjwvo+u4181Im9lRWalalVXaX3oTHRqdjjqWGtdDTnmFJvC4+sqesLcsg3LnntUW45Wvjhc3OkbQeYyIPKiK2i2GoYzXady8zLsp/0eghGLj8MGWe7+ojkJdioMgSdearr7PLIzFmTi2EtoN9R9CrNeluZ1L8RIPH75qFdYrGaHMbtCEVKUcsMoKS6pgJ4cI2lx0LTWlCO0K1+9quvQWzD8aTaSGjgBn8SqremY02jIbcxl8Ffuit1GCzNa/13EvcN1dG9wACt8fLuUq0bMNtXaLjUpXxBS5CoNvloxx3AqVI5CL+mpC/lRIirtIVJ2QLu6+y2F4c4kjMVQm1X1KW0LyQdihyu0CbnOi0VxaUZSlZZK3eTsriZzm1R49T3p+Y5t5JmBlXUGZOg3/VGo/Ugx0X7oJODCRta7Pkc/r4KwvYRicwNJNfWJFe9CLnuV1ms0BewsdKHPcCCHDtANB3dgA04otZ5QRmsDkr9WVvc2uO/QkwPeUx9qPUZ4a5bhQ/Hkk3XKc9xB1FCNKV8VLtzACavNDs+SHMtVC6m2nkkt3Ht9chDo/dZnnqaYIyHO455DxCvwQfovYurgB9p/bPfoO4IuFpUYdYmdOXZjgS02ClVTxZRpihd6WMzNwA0OvgiUhSbBZDJMA3N1DRo+Kpzm4R7R34IpXdikR3HI6QtIwgakpptyyzSYIIny0NOw0kd50Hettu7onG3OX8Rx9n2B/670ehjDQGtaGimQAoPBXKNetLNRJX8A/Lr3Miuf0PTyFrrRI2Fvut7b/H1R5rQ7h6EWWxisUQx7ZX9qTuJ07qI8Scs9q8W/NNbvljY04x0QrzuYTxYTk4GrXbj9DnVUG2WB8bnNIwuGzhvG8blqcIyQDps2FlnMsz2x4cmvOZJNaMAGbq7h/KRXod12Wx8J2Vnoy62POpTlx3Q6d4yOAGrnb+A5oz0SuyC1sJ65ryw1dG2odmaiuIA05eKucdkawYWgADQBVafHk8yOnNeAXEC05GnBTGzbxT4LktnHjXyolQNII2jQqxGLWBA41yXVMSREE0Hh9Ejrz9hS1sBT5irX0NugMaZiO3JodzBoO81Pgq1YbJ1szI9hOZ3AZk+AWjQtAaKCnDYBoB4LqMbu4IodlGvOnj/ABVdcNqS3MN5nyKecMwnWGiA3McF3b3Lu3u+a83UrjjrZg2pJoAK15LKPSjBaJiJzXqYxQRe41xA6w7ySQDwoN61Yiqo3pSvsQWYRNpjtNY+TBTGe/IfqKE8xyHN1Yzj0dQyOtuNjsPVtJO417IY7eDn4BbR1tW126U47llnowkAtU0fvNa4fpOY8wtUZFk3ia+eSVB4wLs02mNyjNo/tK5AM05M38TkPouws7QTPIRTW1ceGSc/pRuXID23jj9FNwpkVcBTuhtlrJI87AGDm7M+TfNXBvzQPolBhgBPtFzv+o/ajYyJ7kKStE6Ohdlb2Rwr8U6moDRtOJ8ySnAVKxNHhqvAeZXgvEqLOOErD/SxbzLeDgDVsDRH3ntOPiQP0rbHSUqSvnO3Xh1s87navke7mC4pVVtLAVGMn1b2S+gtvLLwgNdTgPEPBHxp4LeQz1eFPgF863LGW2yz0/1o8/1hfSDG/fkhT+COdS2iHK38Q8qJUDO0lub2qpUHrFTWziLE78Rx/u+iJY0OiFcf+4/FOVcjGVkA7YYMDA33Gtb4UT8pocklujua7aXZJy9jvA3HKQ2ifs71DifWo3J3FTRGwLk0uSHuTPWpTdVBolcg31a8EEz/AHY3u8Gkr5ytEeE5fZW89PJsN32o6fhlv+RDfmsLjkxgg6/ear1W4tPwSSjP0efBMuF+K0WfeJY/3tX0c0r5qudpba7P+bH+8L6T2ffFGklmwOzeJbQhzU011CSlvdlVQrTLRTasC43C+mLPU181K/q+KGtNQvYkpSaAG4xl3lJkFWpEjTTXemXAjQq35ARmzYX0O00/hT0ALS62xNqaND5COQoCe9ysQYjHIDzAnmjVJYxPYMlzRJFN9JUlLvlHvljf+YPyWHOYWH5rY/THLhsTB70zfJrishxh7VUqtxl8EkozXX+S0S7nfjtNn/Nj/eF9GSnJfNlwNItln/Oj/eF9ITbOalSVk7A7uW9jNrkDWZ102AnSm7motobWM8kStLOwUNjNWEKcvb4AQbO9P4VFaKOUjGkReD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4" name="Picture 10" descr="http://ec.europa.eu/avservices/images/alba/p-002640-03-8a.smq"/>
          <p:cNvPicPr>
            <a:picLocks noChangeAspect="1" noChangeArrowheads="1"/>
          </p:cNvPicPr>
          <p:nvPr/>
        </p:nvPicPr>
        <p:blipFill>
          <a:blip r:embed="rId4" cstate="print"/>
          <a:srcRect r="13163" b="9281"/>
          <a:stretch>
            <a:fillRect/>
          </a:stretch>
        </p:blipFill>
        <p:spPr bwMode="auto">
          <a:xfrm>
            <a:off x="6588224" y="1777183"/>
            <a:ext cx="1008112" cy="1423217"/>
          </a:xfrm>
          <a:prstGeom prst="ellipse">
            <a:avLst/>
          </a:prstGeom>
          <a:noFill/>
        </p:spPr>
      </p:pic>
      <p:sp>
        <p:nvSpPr>
          <p:cNvPr id="10" name="Oval 9"/>
          <p:cNvSpPr/>
          <p:nvPr/>
        </p:nvSpPr>
        <p:spPr>
          <a:xfrm>
            <a:off x="856567" y="723760"/>
            <a:ext cx="7243825" cy="6098174"/>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TextBox 10"/>
          <p:cNvSpPr txBox="1"/>
          <p:nvPr/>
        </p:nvSpPr>
        <p:spPr>
          <a:xfrm>
            <a:off x="4044416" y="262095"/>
            <a:ext cx="4932040" cy="461665"/>
          </a:xfrm>
          <a:prstGeom prst="rect">
            <a:avLst/>
          </a:prstGeom>
          <a:noFill/>
        </p:spPr>
        <p:txBody>
          <a:bodyPr wrap="square" rtlCol="0">
            <a:spAutoFit/>
          </a:bodyPr>
          <a:lstStyle/>
          <a:p>
            <a:pPr algn="r"/>
            <a:r>
              <a:rPr lang="pt-PT" sz="2400" b="1" i="1" dirty="0" smtClean="0">
                <a:solidFill>
                  <a:schemeClr val="bg1"/>
                </a:solidFill>
                <a:effectLst>
                  <a:outerShdw blurRad="38100" dist="38100" dir="2700000" algn="tl">
                    <a:srgbClr val="000000">
                      <a:alpha val="43137"/>
                    </a:srgbClr>
                  </a:outerShdw>
                </a:effectLst>
              </a:rPr>
              <a:t>Outstanding Alumni</a:t>
            </a:r>
            <a:endParaRPr lang="pt-PT" sz="2400" b="1" i="1" dirty="0">
              <a:solidFill>
                <a:schemeClr val="bg1"/>
              </a:solidFill>
              <a:effectLst>
                <a:outerShdw blurRad="38100" dist="38100" dir="2700000" algn="tl">
                  <a:srgbClr val="000000">
                    <a:alpha val="43137"/>
                  </a:srgbClr>
                </a:outerShdw>
              </a:effectLst>
            </a:endParaRPr>
          </a:p>
        </p:txBody>
      </p:sp>
      <p:sp>
        <p:nvSpPr>
          <p:cNvPr id="13" name="Oval 12"/>
          <p:cNvSpPr/>
          <p:nvPr/>
        </p:nvSpPr>
        <p:spPr>
          <a:xfrm>
            <a:off x="117221" y="2732727"/>
            <a:ext cx="2160240" cy="1368152"/>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TextBox 13"/>
          <p:cNvSpPr txBox="1"/>
          <p:nvPr/>
        </p:nvSpPr>
        <p:spPr>
          <a:xfrm>
            <a:off x="307974" y="3054828"/>
            <a:ext cx="2175793" cy="830997"/>
          </a:xfrm>
          <a:prstGeom prst="rect">
            <a:avLst/>
          </a:prstGeom>
          <a:noFill/>
        </p:spPr>
        <p:txBody>
          <a:bodyPr wrap="square" rtlCol="0">
            <a:spAutoFit/>
          </a:bodyPr>
          <a:lstStyle/>
          <a:p>
            <a:r>
              <a:rPr lang="pt-PT" sz="2400" b="1" i="1" dirty="0" smtClean="0">
                <a:solidFill>
                  <a:schemeClr val="tx1">
                    <a:lumMod val="65000"/>
                    <a:lumOff val="35000"/>
                  </a:schemeClr>
                </a:solidFill>
                <a:latin typeface="+mj-lt"/>
              </a:rPr>
              <a:t>EU </a:t>
            </a:r>
            <a:r>
              <a:rPr lang="pt-PT" sz="2400" b="1" i="1" dirty="0" err="1" smtClean="0">
                <a:solidFill>
                  <a:schemeClr val="tx1">
                    <a:lumMod val="65000"/>
                    <a:lumOff val="35000"/>
                  </a:schemeClr>
                </a:solidFill>
                <a:latin typeface="+mj-lt"/>
              </a:rPr>
              <a:t>Commissioners</a:t>
            </a:r>
            <a:endParaRPr lang="pt-PT" sz="2400" b="1" i="1" dirty="0" smtClean="0">
              <a:solidFill>
                <a:schemeClr val="tx1">
                  <a:lumMod val="65000"/>
                  <a:lumOff val="35000"/>
                </a:schemeClr>
              </a:solidFill>
              <a:latin typeface="+mj-l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14" name="Oval 13"/>
          <p:cNvSpPr/>
          <p:nvPr/>
        </p:nvSpPr>
        <p:spPr>
          <a:xfrm>
            <a:off x="1691680" y="836712"/>
            <a:ext cx="7452320" cy="6264696"/>
          </a:xfrm>
          <a:prstGeom prst="ellipse">
            <a:avLst/>
          </a:prstGeom>
          <a:solidFill>
            <a:srgbClr val="0099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Rectangle 2"/>
          <p:cNvSpPr/>
          <p:nvPr/>
        </p:nvSpPr>
        <p:spPr>
          <a:xfrm>
            <a:off x="3203848" y="2410430"/>
            <a:ext cx="2736304" cy="3754874"/>
          </a:xfrm>
          <a:prstGeom prst="rect">
            <a:avLst/>
          </a:prstGeom>
        </p:spPr>
        <p:txBody>
          <a:bodyPr wrap="square">
            <a:spAutoFit/>
          </a:bodyPr>
          <a:lstStyle/>
          <a:p>
            <a:pPr algn="l"/>
            <a:r>
              <a:rPr lang="pt-BR" sz="1400" b="1" dirty="0" smtClean="0"/>
              <a:t>Fernando Faria de  Oliveira</a:t>
            </a:r>
          </a:p>
          <a:p>
            <a:pPr algn="l"/>
            <a:r>
              <a:rPr lang="pt-BR" sz="1400" b="0" dirty="0" smtClean="0"/>
              <a:t>Chairman Caixa Geral de Depósitos </a:t>
            </a:r>
            <a:endParaRPr lang="pt-BR" sz="1400" dirty="0" smtClean="0"/>
          </a:p>
          <a:p>
            <a:pPr algn="l"/>
            <a:endParaRPr lang="pt-BR" sz="1400" b="0" dirty="0" smtClean="0"/>
          </a:p>
          <a:p>
            <a:r>
              <a:rPr lang="pt-BR" sz="1400" b="1" dirty="0" smtClean="0"/>
              <a:t>António Costa Silva</a:t>
            </a:r>
          </a:p>
          <a:p>
            <a:r>
              <a:rPr lang="pt-BR" sz="1400" dirty="0" smtClean="0"/>
              <a:t>CEO Partex Oil &amp;Gas</a:t>
            </a:r>
          </a:p>
          <a:p>
            <a:pPr algn="l"/>
            <a:endParaRPr lang="pt-BR" sz="1400" b="0" dirty="0" smtClean="0"/>
          </a:p>
          <a:p>
            <a:pPr algn="l"/>
            <a:r>
              <a:rPr lang="pt-BR" sz="1400" b="1" dirty="0" smtClean="0"/>
              <a:t>Rogério Carapuça </a:t>
            </a:r>
          </a:p>
          <a:p>
            <a:pPr algn="l"/>
            <a:r>
              <a:rPr lang="pt-BR" sz="1400" b="0" dirty="0" smtClean="0"/>
              <a:t>Chairman, NOVABASE</a:t>
            </a:r>
          </a:p>
          <a:p>
            <a:pPr algn="l"/>
            <a:endParaRPr lang="pt-BR" sz="1400" b="0" dirty="0" smtClean="0"/>
          </a:p>
          <a:p>
            <a:pPr algn="l"/>
            <a:r>
              <a:rPr lang="pt-BR" sz="1400" b="1" dirty="0" smtClean="0"/>
              <a:t>António Vidigal</a:t>
            </a:r>
          </a:p>
          <a:p>
            <a:pPr algn="l"/>
            <a:r>
              <a:rPr lang="pt-BR" sz="1400" b="0" dirty="0" smtClean="0"/>
              <a:t>CEO EDP Inovação</a:t>
            </a:r>
          </a:p>
          <a:p>
            <a:pPr algn="l"/>
            <a:endParaRPr lang="pt-BR" sz="1400" dirty="0" smtClean="0"/>
          </a:p>
          <a:p>
            <a:pPr algn="l"/>
            <a:r>
              <a:rPr lang="pt-BR" sz="1400" b="1" dirty="0" smtClean="0"/>
              <a:t>Joaquim </a:t>
            </a:r>
            <a:r>
              <a:rPr lang="pt-BR" sz="1400" b="1" dirty="0" err="1" smtClean="0"/>
              <a:t>Sérvulo</a:t>
            </a:r>
            <a:r>
              <a:rPr lang="pt-BR" sz="1400" b="1" dirty="0" smtClean="0"/>
              <a:t> Rodrigues</a:t>
            </a:r>
          </a:p>
          <a:p>
            <a:pPr algn="l"/>
            <a:r>
              <a:rPr lang="pt-BR" sz="1400" b="0" dirty="0" smtClean="0"/>
              <a:t>CEO </a:t>
            </a:r>
            <a:r>
              <a:rPr lang="en-GB" sz="1400" b="0" dirty="0" smtClean="0"/>
              <a:t>ES Ventures</a:t>
            </a:r>
          </a:p>
          <a:p>
            <a:pPr algn="l"/>
            <a:endParaRPr lang="pt-BR" sz="1400" dirty="0" smtClean="0"/>
          </a:p>
          <a:p>
            <a:pPr algn="l"/>
            <a:r>
              <a:rPr lang="pt-BR" sz="1400" b="1" dirty="0" smtClean="0"/>
              <a:t>José Epifanio da Franca</a:t>
            </a:r>
          </a:p>
          <a:p>
            <a:pPr algn="l"/>
            <a:r>
              <a:rPr lang="pt-BR" sz="1400" b="0" dirty="0" smtClean="0"/>
              <a:t>CEO Chipidea</a:t>
            </a:r>
          </a:p>
        </p:txBody>
      </p:sp>
      <p:pic>
        <p:nvPicPr>
          <p:cNvPr id="4" name="Picture 2"/>
          <p:cNvPicPr>
            <a:picLocks noChangeAspect="1" noChangeArrowheads="1"/>
          </p:cNvPicPr>
          <p:nvPr/>
        </p:nvPicPr>
        <p:blipFill>
          <a:blip r:embed="rId4" cstate="print"/>
          <a:srcRect/>
          <a:stretch>
            <a:fillRect/>
          </a:stretch>
        </p:blipFill>
        <p:spPr bwMode="auto">
          <a:xfrm>
            <a:off x="6084168" y="1988840"/>
            <a:ext cx="771525" cy="866775"/>
          </a:xfrm>
          <a:prstGeom prst="ellipse">
            <a:avLst/>
          </a:prstGeom>
          <a:noFill/>
          <a:ln w="38100" cap="flat" cmpd="sng" algn="ctr">
            <a:noFill/>
            <a:prstDash val="solid"/>
            <a:miter lim="800000"/>
            <a:headEnd type="none" w="med" len="med"/>
            <a:tailEnd type="none" w="med" len="med"/>
          </a:ln>
        </p:spPr>
      </p:pic>
      <p:pic>
        <p:nvPicPr>
          <p:cNvPr id="5" name="Picture 8"/>
          <p:cNvPicPr>
            <a:picLocks noChangeAspect="1" noChangeArrowheads="1"/>
          </p:cNvPicPr>
          <p:nvPr/>
        </p:nvPicPr>
        <p:blipFill>
          <a:blip r:embed="rId5" cstate="print"/>
          <a:srcRect r="14866" b="18514"/>
          <a:stretch>
            <a:fillRect/>
          </a:stretch>
        </p:blipFill>
        <p:spPr bwMode="auto">
          <a:xfrm>
            <a:off x="5508104" y="1412776"/>
            <a:ext cx="766297" cy="919743"/>
          </a:xfrm>
          <a:prstGeom prst="ellipse">
            <a:avLst/>
          </a:prstGeom>
          <a:noFill/>
          <a:ln w="38100" algn="ctr">
            <a:noFill/>
            <a:miter lim="800000"/>
            <a:headEnd/>
            <a:tailEnd/>
          </a:ln>
        </p:spPr>
      </p:pic>
      <p:pic>
        <p:nvPicPr>
          <p:cNvPr id="6" name="Picture 4"/>
          <p:cNvPicPr>
            <a:picLocks noChangeAspect="1" noChangeArrowheads="1"/>
          </p:cNvPicPr>
          <p:nvPr/>
        </p:nvPicPr>
        <p:blipFill>
          <a:blip r:embed="rId6" cstate="print"/>
          <a:srcRect/>
          <a:stretch>
            <a:fillRect/>
          </a:stretch>
        </p:blipFill>
        <p:spPr bwMode="auto">
          <a:xfrm>
            <a:off x="6300192" y="1268760"/>
            <a:ext cx="766296" cy="860402"/>
          </a:xfrm>
          <a:prstGeom prst="ellipse">
            <a:avLst/>
          </a:prstGeom>
          <a:noFill/>
          <a:ln w="38100" cap="flat" cmpd="sng" algn="ctr">
            <a:noFill/>
            <a:prstDash val="solid"/>
            <a:miter lim="800000"/>
            <a:headEnd type="none" w="med" len="med"/>
            <a:tailEnd type="none" w="med" len="med"/>
          </a:ln>
        </p:spPr>
      </p:pic>
      <p:pic>
        <p:nvPicPr>
          <p:cNvPr id="7" name="Picture 5"/>
          <p:cNvPicPr>
            <a:picLocks noChangeAspect="1" noChangeArrowheads="1"/>
          </p:cNvPicPr>
          <p:nvPr/>
        </p:nvPicPr>
        <p:blipFill>
          <a:blip r:embed="rId7" cstate="print"/>
          <a:srcRect/>
          <a:stretch>
            <a:fillRect/>
          </a:stretch>
        </p:blipFill>
        <p:spPr bwMode="auto">
          <a:xfrm>
            <a:off x="7524328" y="2204864"/>
            <a:ext cx="833094" cy="849756"/>
          </a:xfrm>
          <a:prstGeom prst="ellipse">
            <a:avLst/>
          </a:prstGeom>
          <a:noFill/>
          <a:ln w="38100" cap="flat" cmpd="sng" algn="ctr">
            <a:noFill/>
            <a:prstDash val="solid"/>
            <a:miter lim="800000"/>
            <a:headEnd type="none" w="med" len="med"/>
            <a:tailEnd type="none" w="med" len="med"/>
          </a:ln>
        </p:spPr>
      </p:pic>
      <p:pic>
        <p:nvPicPr>
          <p:cNvPr id="8" name="Picture 7"/>
          <p:cNvPicPr>
            <a:picLocks noChangeAspect="1" noChangeArrowheads="1"/>
          </p:cNvPicPr>
          <p:nvPr/>
        </p:nvPicPr>
        <p:blipFill>
          <a:blip r:embed="rId8" cstate="print"/>
          <a:srcRect/>
          <a:stretch>
            <a:fillRect/>
          </a:stretch>
        </p:blipFill>
        <p:spPr bwMode="auto">
          <a:xfrm>
            <a:off x="7668344" y="3068960"/>
            <a:ext cx="833094" cy="835843"/>
          </a:xfrm>
          <a:prstGeom prst="ellipse">
            <a:avLst/>
          </a:prstGeom>
          <a:noFill/>
          <a:ln w="38100" cap="flat" cmpd="sng" algn="ctr">
            <a:noFill/>
            <a:prstDash val="solid"/>
            <a:miter lim="800000"/>
            <a:headEnd type="none" w="med" len="med"/>
            <a:tailEnd type="none" w="med" len="med"/>
          </a:ln>
        </p:spPr>
      </p:pic>
      <p:pic>
        <p:nvPicPr>
          <p:cNvPr id="9" name="Picture 8"/>
          <p:cNvPicPr>
            <a:picLocks noChangeAspect="1" noChangeArrowheads="1"/>
          </p:cNvPicPr>
          <p:nvPr/>
        </p:nvPicPr>
        <p:blipFill>
          <a:blip r:embed="rId9" cstate="print"/>
          <a:srcRect b="17266"/>
          <a:stretch>
            <a:fillRect/>
          </a:stretch>
        </p:blipFill>
        <p:spPr bwMode="auto">
          <a:xfrm>
            <a:off x="6804248" y="1916832"/>
            <a:ext cx="793727" cy="875580"/>
          </a:xfrm>
          <a:prstGeom prst="ellipse">
            <a:avLst/>
          </a:prstGeom>
          <a:noFill/>
          <a:ln w="38100" cap="flat" cmpd="sng" algn="ctr">
            <a:noFill/>
            <a:prstDash val="solid"/>
            <a:miter lim="800000"/>
            <a:headEnd type="none" w="med" len="med"/>
            <a:tailEnd type="none" w="med" len="med"/>
          </a:ln>
        </p:spPr>
      </p:pic>
      <p:pic>
        <p:nvPicPr>
          <p:cNvPr id="10" name="Picture 9"/>
          <p:cNvPicPr>
            <a:picLocks noChangeAspect="1" noChangeArrowheads="1"/>
          </p:cNvPicPr>
          <p:nvPr/>
        </p:nvPicPr>
        <p:blipFill>
          <a:blip r:embed="rId10" cstate="print"/>
          <a:srcRect l="1375" r="15632"/>
          <a:stretch>
            <a:fillRect/>
          </a:stretch>
        </p:blipFill>
        <p:spPr bwMode="auto">
          <a:xfrm>
            <a:off x="7452320" y="4293096"/>
            <a:ext cx="833094" cy="828393"/>
          </a:xfrm>
          <a:prstGeom prst="ellipse">
            <a:avLst/>
          </a:prstGeom>
          <a:noFill/>
          <a:ln w="38100" cap="flat" cmpd="sng" algn="ctr">
            <a:noFill/>
            <a:prstDash val="solid"/>
            <a:miter lim="800000"/>
            <a:headEnd type="none" w="med" len="med"/>
            <a:tailEnd type="none" w="med" len="med"/>
          </a:ln>
        </p:spPr>
      </p:pic>
      <p:pic>
        <p:nvPicPr>
          <p:cNvPr id="11" name="Picture 10"/>
          <p:cNvPicPr>
            <a:picLocks noChangeAspect="1" noChangeArrowheads="1"/>
          </p:cNvPicPr>
          <p:nvPr/>
        </p:nvPicPr>
        <p:blipFill>
          <a:blip r:embed="rId11" cstate="print"/>
          <a:srcRect/>
          <a:stretch>
            <a:fillRect/>
          </a:stretch>
        </p:blipFill>
        <p:spPr bwMode="auto">
          <a:xfrm>
            <a:off x="6876256" y="2708920"/>
            <a:ext cx="766295" cy="972165"/>
          </a:xfrm>
          <a:prstGeom prst="ellipse">
            <a:avLst/>
          </a:prstGeom>
          <a:noFill/>
          <a:ln w="38100" cap="flat" cmpd="sng" algn="ctr">
            <a:noFill/>
            <a:prstDash val="solid"/>
            <a:miter lim="800000"/>
            <a:headEnd type="none" w="med" len="med"/>
            <a:tailEnd type="none" w="med" len="med"/>
          </a:ln>
        </p:spPr>
      </p:pic>
      <p:pic>
        <p:nvPicPr>
          <p:cNvPr id="12" name="Picture 11"/>
          <p:cNvPicPr>
            <a:picLocks noChangeAspect="1" noChangeArrowheads="1"/>
          </p:cNvPicPr>
          <p:nvPr/>
        </p:nvPicPr>
        <p:blipFill>
          <a:blip r:embed="rId12" cstate="print"/>
          <a:srcRect/>
          <a:stretch>
            <a:fillRect/>
          </a:stretch>
        </p:blipFill>
        <p:spPr bwMode="auto">
          <a:xfrm>
            <a:off x="7092280" y="3573016"/>
            <a:ext cx="737935" cy="959315"/>
          </a:xfrm>
          <a:prstGeom prst="ellipse">
            <a:avLst/>
          </a:prstGeom>
          <a:noFill/>
          <a:ln w="38100" cap="flat" cmpd="sng" algn="ctr">
            <a:noFill/>
            <a:prstDash val="solid"/>
            <a:miter lim="800000"/>
            <a:headEnd type="none" w="med" len="med"/>
            <a:tailEnd type="none" w="med" len="med"/>
          </a:ln>
        </p:spPr>
      </p:pic>
      <p:pic>
        <p:nvPicPr>
          <p:cNvPr id="13" name="Picture 12"/>
          <p:cNvPicPr>
            <a:picLocks noChangeAspect="1" noChangeArrowheads="1"/>
          </p:cNvPicPr>
          <p:nvPr/>
        </p:nvPicPr>
        <p:blipFill>
          <a:blip r:embed="rId13" cstate="print"/>
          <a:srcRect l="25058" r="17932"/>
          <a:stretch>
            <a:fillRect/>
          </a:stretch>
        </p:blipFill>
        <p:spPr bwMode="auto">
          <a:xfrm>
            <a:off x="8028384" y="3717032"/>
            <a:ext cx="841731" cy="956499"/>
          </a:xfrm>
          <a:prstGeom prst="ellipse">
            <a:avLst/>
          </a:prstGeom>
          <a:noFill/>
          <a:ln w="38100" cap="flat" cmpd="sng" algn="ctr">
            <a:noFill/>
            <a:prstDash val="solid"/>
            <a:miter lim="800000"/>
            <a:headEnd type="none" w="med" len="med"/>
            <a:tailEnd type="none" w="med" len="med"/>
          </a:ln>
        </p:spPr>
      </p:pic>
      <p:sp>
        <p:nvSpPr>
          <p:cNvPr id="15" name="Rectangle 14"/>
          <p:cNvSpPr/>
          <p:nvPr/>
        </p:nvSpPr>
        <p:spPr>
          <a:xfrm>
            <a:off x="5508104" y="3273365"/>
            <a:ext cx="2016224" cy="3323987"/>
          </a:xfrm>
          <a:prstGeom prst="rect">
            <a:avLst/>
          </a:prstGeom>
        </p:spPr>
        <p:txBody>
          <a:bodyPr wrap="square">
            <a:spAutoFit/>
          </a:bodyPr>
          <a:lstStyle/>
          <a:p>
            <a:r>
              <a:rPr lang="pt-BR" sz="1400" b="1" dirty="0" smtClean="0"/>
              <a:t>António Câmara</a:t>
            </a:r>
          </a:p>
          <a:p>
            <a:r>
              <a:rPr lang="pt-BR" sz="1400" dirty="0" smtClean="0"/>
              <a:t>CEO </a:t>
            </a:r>
            <a:r>
              <a:rPr lang="pt-BR" sz="1400" dirty="0" err="1" smtClean="0"/>
              <a:t>Ydreams</a:t>
            </a:r>
            <a:endParaRPr lang="pt-BR" sz="1400" dirty="0" smtClean="0"/>
          </a:p>
          <a:p>
            <a:endParaRPr lang="pt-BR" sz="1400" dirty="0" smtClean="0"/>
          </a:p>
          <a:p>
            <a:r>
              <a:rPr lang="pt-BR" sz="1400" b="1" dirty="0" smtClean="0"/>
              <a:t>Luis Pardal</a:t>
            </a:r>
          </a:p>
          <a:p>
            <a:r>
              <a:rPr lang="pt-BR" sz="1400" dirty="0" smtClean="0"/>
              <a:t>CEO REFER</a:t>
            </a:r>
          </a:p>
          <a:p>
            <a:endParaRPr lang="pt-BR" sz="1400" dirty="0" smtClean="0"/>
          </a:p>
          <a:p>
            <a:r>
              <a:rPr lang="pt-BR" sz="1400" b="1" dirty="0" smtClean="0"/>
              <a:t>M </a:t>
            </a:r>
            <a:r>
              <a:rPr lang="pt-BR" sz="1400" b="1" dirty="0" err="1" smtClean="0"/>
              <a:t>Payes</a:t>
            </a:r>
            <a:r>
              <a:rPr lang="pt-BR" sz="1400" b="1" dirty="0" smtClean="0"/>
              <a:t> do Amaral</a:t>
            </a:r>
          </a:p>
          <a:p>
            <a:r>
              <a:rPr lang="pt-BR" sz="1400" dirty="0" err="1" smtClean="0"/>
              <a:t>Founder</a:t>
            </a:r>
            <a:r>
              <a:rPr lang="pt-BR" sz="1400" dirty="0" smtClean="0"/>
              <a:t> Media Capital</a:t>
            </a:r>
          </a:p>
          <a:p>
            <a:r>
              <a:rPr lang="pt-BR" sz="1400" dirty="0" smtClean="0"/>
              <a:t>Chairman TVI</a:t>
            </a:r>
          </a:p>
          <a:p>
            <a:endParaRPr lang="pt-BR" sz="1400" b="1" dirty="0" smtClean="0"/>
          </a:p>
          <a:p>
            <a:r>
              <a:rPr lang="pt-BR" sz="1400" b="1" dirty="0" smtClean="0"/>
              <a:t>F. Cardoso dos Reis</a:t>
            </a:r>
          </a:p>
          <a:p>
            <a:r>
              <a:rPr lang="pt-BR" sz="1400" dirty="0" smtClean="0"/>
              <a:t>CEO Metropolitano</a:t>
            </a:r>
          </a:p>
          <a:p>
            <a:endParaRPr lang="pt-BR" sz="1400" dirty="0" smtClean="0"/>
          </a:p>
          <a:p>
            <a:r>
              <a:rPr lang="pt-BR" sz="1400" b="1" dirty="0" smtClean="0"/>
              <a:t>Cláudia Goya</a:t>
            </a:r>
          </a:p>
          <a:p>
            <a:r>
              <a:rPr lang="pt-BR" sz="1400" dirty="0" smtClean="0"/>
              <a:t>CEO Microsoft Portugal</a:t>
            </a:r>
          </a:p>
        </p:txBody>
      </p:sp>
      <p:sp>
        <p:nvSpPr>
          <p:cNvPr id="17" name="Oval 16"/>
          <p:cNvSpPr/>
          <p:nvPr/>
        </p:nvSpPr>
        <p:spPr>
          <a:xfrm>
            <a:off x="323528" y="908720"/>
            <a:ext cx="3240360" cy="1728192"/>
          </a:xfrm>
          <a:prstGeom prst="ellipse">
            <a:avLst/>
          </a:prstGeom>
          <a:solidFill>
            <a:srgbClr val="FFFFFF">
              <a:alpha val="74902"/>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Box 17"/>
          <p:cNvSpPr txBox="1"/>
          <p:nvPr/>
        </p:nvSpPr>
        <p:spPr>
          <a:xfrm>
            <a:off x="179512" y="1340768"/>
            <a:ext cx="3491880" cy="830997"/>
          </a:xfrm>
          <a:prstGeom prst="rect">
            <a:avLst/>
          </a:prstGeom>
          <a:noFill/>
        </p:spPr>
        <p:txBody>
          <a:bodyPr wrap="square" rtlCol="0">
            <a:spAutoFit/>
          </a:bodyPr>
          <a:lstStyle/>
          <a:p>
            <a:pPr algn="ctr"/>
            <a:r>
              <a:rPr lang="pt-PT" sz="2800" b="1" i="1" dirty="0" err="1" smtClean="0">
                <a:solidFill>
                  <a:schemeClr val="tx1">
                    <a:lumMod val="65000"/>
                    <a:lumOff val="35000"/>
                  </a:schemeClr>
                </a:solidFill>
                <a:latin typeface="+mj-lt"/>
              </a:rPr>
              <a:t>Outstanding</a:t>
            </a:r>
            <a:r>
              <a:rPr lang="pt-PT" sz="2800" b="1" i="1" dirty="0" smtClean="0">
                <a:solidFill>
                  <a:schemeClr val="tx1">
                    <a:lumMod val="65000"/>
                    <a:lumOff val="35000"/>
                  </a:schemeClr>
                </a:solidFill>
                <a:latin typeface="+mj-lt"/>
              </a:rPr>
              <a:t> </a:t>
            </a:r>
            <a:r>
              <a:rPr lang="pt-PT" sz="2800" b="1" i="1" dirty="0" err="1" smtClean="0">
                <a:solidFill>
                  <a:schemeClr val="tx1">
                    <a:lumMod val="65000"/>
                    <a:lumOff val="35000"/>
                  </a:schemeClr>
                </a:solidFill>
                <a:latin typeface="+mj-lt"/>
              </a:rPr>
              <a:t>Alumni</a:t>
            </a:r>
            <a:endParaRPr lang="pt-PT" sz="2800" b="1" i="1" dirty="0" smtClean="0">
              <a:solidFill>
                <a:schemeClr val="tx1">
                  <a:lumMod val="65000"/>
                  <a:lumOff val="35000"/>
                </a:schemeClr>
              </a:solidFill>
              <a:latin typeface="+mj-lt"/>
            </a:endParaRPr>
          </a:p>
          <a:p>
            <a:pPr algn="ctr"/>
            <a:r>
              <a:rPr lang="pt-PT" sz="1600" b="1" i="1" dirty="0" smtClean="0">
                <a:solidFill>
                  <a:schemeClr val="tx1">
                    <a:lumMod val="65000"/>
                    <a:lumOff val="35000"/>
                  </a:schemeClr>
                </a:solidFill>
                <a:latin typeface="+mj-lt"/>
              </a:rPr>
              <a:t>in </a:t>
            </a:r>
            <a:r>
              <a:rPr lang="pt-PT" sz="1600" b="1" i="1" dirty="0" err="1" smtClean="0">
                <a:solidFill>
                  <a:schemeClr val="tx1">
                    <a:lumMod val="65000"/>
                    <a:lumOff val="35000"/>
                  </a:schemeClr>
                </a:solidFill>
                <a:latin typeface="+mj-lt"/>
              </a:rPr>
              <a:t>the</a:t>
            </a:r>
            <a:r>
              <a:rPr lang="pt-PT" sz="1600" b="1" i="1" dirty="0" smtClean="0">
                <a:solidFill>
                  <a:schemeClr val="tx1">
                    <a:lumMod val="65000"/>
                    <a:lumOff val="35000"/>
                  </a:schemeClr>
                </a:solidFill>
                <a:latin typeface="+mj-lt"/>
              </a:rPr>
              <a:t> </a:t>
            </a:r>
            <a:r>
              <a:rPr lang="pt-PT" sz="2000" b="1" i="1" dirty="0" err="1" smtClean="0">
                <a:solidFill>
                  <a:schemeClr val="tx1">
                    <a:lumMod val="65000"/>
                    <a:lumOff val="35000"/>
                  </a:schemeClr>
                </a:solidFill>
                <a:latin typeface="+mj-lt"/>
              </a:rPr>
              <a:t>Corporate</a:t>
            </a:r>
            <a:r>
              <a:rPr lang="pt-PT" sz="2000" b="1" i="1" dirty="0" smtClean="0">
                <a:solidFill>
                  <a:schemeClr val="tx1">
                    <a:lumMod val="65000"/>
                    <a:lumOff val="35000"/>
                  </a:schemeClr>
                </a:solidFill>
                <a:latin typeface="+mj-lt"/>
              </a:rPr>
              <a:t> </a:t>
            </a:r>
            <a:r>
              <a:rPr lang="pt-PT" sz="2000" b="1" i="1" dirty="0" err="1" smtClean="0">
                <a:solidFill>
                  <a:schemeClr val="tx1">
                    <a:lumMod val="65000"/>
                    <a:lumOff val="35000"/>
                  </a:schemeClr>
                </a:solidFill>
                <a:latin typeface="+mj-lt"/>
              </a:rPr>
              <a:t>World</a:t>
            </a:r>
            <a:endParaRPr lang="pt-PT" sz="2000" b="1" i="1" dirty="0">
              <a:solidFill>
                <a:schemeClr val="tx1">
                  <a:lumMod val="65000"/>
                  <a:lumOff val="35000"/>
                </a:schemeClr>
              </a:solidFill>
              <a:latin typeface="+mj-lt"/>
            </a:endParaRPr>
          </a:p>
        </p:txBody>
      </p:sp>
      <p:pic>
        <p:nvPicPr>
          <p:cNvPr id="90114" name="Picture 2" descr="http://imagens.publico.pt/imagens.aspx/367445?tp=UH&amp;db=IMAGENS"/>
          <p:cNvPicPr>
            <a:picLocks noChangeAspect="1" noChangeArrowheads="1"/>
          </p:cNvPicPr>
          <p:nvPr/>
        </p:nvPicPr>
        <p:blipFill>
          <a:blip r:embed="rId14" cstate="print"/>
          <a:srcRect l="32834" r="7467" b="1545"/>
          <a:stretch>
            <a:fillRect/>
          </a:stretch>
        </p:blipFill>
        <p:spPr bwMode="auto">
          <a:xfrm>
            <a:off x="7740352" y="4941168"/>
            <a:ext cx="792088" cy="871297"/>
          </a:xfrm>
          <a:prstGeom prst="ellipse">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3540095790_d362185085_b.jpg"/>
          <p:cNvPicPr>
            <a:picLocks noChangeAspect="1"/>
          </p:cNvPicPr>
          <p:nvPr/>
        </p:nvPicPr>
        <p:blipFill>
          <a:blip r:embed="rId3" cstate="print">
            <a:grayscl/>
          </a:blip>
          <a:srcRect l="23133"/>
          <a:stretch>
            <a:fillRect/>
          </a:stretch>
        </p:blipFill>
        <p:spPr bwMode="auto">
          <a:xfrm>
            <a:off x="1403648" y="0"/>
            <a:ext cx="6315236" cy="5661248"/>
          </a:xfrm>
          <a:prstGeom prst="rect">
            <a:avLst/>
          </a:prstGeom>
          <a:noFill/>
          <a:ln w="9525">
            <a:noFill/>
            <a:miter lim="800000"/>
            <a:headEnd/>
            <a:tailEnd/>
          </a:ln>
        </p:spPr>
      </p:pic>
      <p:pic>
        <p:nvPicPr>
          <p:cNvPr id="5" name="Picture 10" descr="3540095790_d362185085_b.jpg"/>
          <p:cNvPicPr>
            <a:picLocks noChangeAspect="1"/>
          </p:cNvPicPr>
          <p:nvPr/>
        </p:nvPicPr>
        <p:blipFill>
          <a:blip r:embed="rId3" cstate="print">
            <a:grayscl/>
          </a:blip>
          <a:srcRect l="54337" r="13376"/>
          <a:stretch>
            <a:fillRect/>
          </a:stretch>
        </p:blipFill>
        <p:spPr bwMode="auto">
          <a:xfrm>
            <a:off x="6191672" y="0"/>
            <a:ext cx="2952328" cy="6300788"/>
          </a:xfrm>
          <a:prstGeom prst="rect">
            <a:avLst/>
          </a:prstGeom>
          <a:noFill/>
          <a:ln w="9525">
            <a:noFill/>
            <a:miter lim="800000"/>
            <a:headEnd/>
            <a:tailEnd/>
          </a:ln>
        </p:spPr>
      </p:pic>
      <p:pic>
        <p:nvPicPr>
          <p:cNvPr id="6" name="Picture 10" descr="3540095790_d362185085_b.jpg"/>
          <p:cNvPicPr>
            <a:picLocks noChangeAspect="1"/>
          </p:cNvPicPr>
          <p:nvPr/>
        </p:nvPicPr>
        <p:blipFill>
          <a:blip r:embed="rId3" cstate="print"/>
          <a:srcRect l="45183" t="2861" r="36249" b="24197"/>
          <a:stretch>
            <a:fillRect/>
          </a:stretch>
        </p:blipFill>
        <p:spPr bwMode="auto">
          <a:xfrm>
            <a:off x="4139952" y="0"/>
            <a:ext cx="2304256" cy="6237312"/>
          </a:xfrm>
          <a:prstGeom prst="rect">
            <a:avLst/>
          </a:prstGeom>
          <a:noFill/>
          <a:ln w="76200">
            <a:noFill/>
            <a:miter lim="800000"/>
            <a:headEnd/>
            <a:tailEnd/>
          </a:ln>
        </p:spPr>
      </p:pic>
      <p:pic>
        <p:nvPicPr>
          <p:cNvPr id="7" name="Picture 10" descr="3540095790_d362185085_b.jpg"/>
          <p:cNvPicPr>
            <a:picLocks noChangeAspect="1"/>
          </p:cNvPicPr>
          <p:nvPr/>
        </p:nvPicPr>
        <p:blipFill>
          <a:blip r:embed="rId3" cstate="print"/>
          <a:srcRect l="11321" t="8575" r="69779" b="5484"/>
          <a:stretch>
            <a:fillRect/>
          </a:stretch>
        </p:blipFill>
        <p:spPr bwMode="auto">
          <a:xfrm>
            <a:off x="0" y="0"/>
            <a:ext cx="2160240" cy="6768752"/>
          </a:xfrm>
          <a:prstGeom prst="rect">
            <a:avLst/>
          </a:prstGeom>
          <a:noFill/>
          <a:ln w="9525">
            <a:noFill/>
            <a:miter lim="800000"/>
            <a:headEnd/>
            <a:tailEnd/>
          </a:ln>
        </p:spPr>
      </p:pic>
      <p:sp>
        <p:nvSpPr>
          <p:cNvPr id="4" name="Rounded Rectangle 3"/>
          <p:cNvSpPr/>
          <p:nvPr/>
        </p:nvSpPr>
        <p:spPr>
          <a:xfrm>
            <a:off x="0" y="5517232"/>
            <a:ext cx="9144000" cy="1340768"/>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latin typeface="Arial" pitchFamily="34" charset="0"/>
              <a:cs typeface="Arial" pitchFamily="34" charset="0"/>
            </a:endParaRPr>
          </a:p>
        </p:txBody>
      </p:sp>
      <p:sp>
        <p:nvSpPr>
          <p:cNvPr id="8" name="TextBox 7"/>
          <p:cNvSpPr txBox="1"/>
          <p:nvPr/>
        </p:nvSpPr>
        <p:spPr>
          <a:xfrm>
            <a:off x="1691680" y="5661248"/>
            <a:ext cx="7308304" cy="923330"/>
          </a:xfrm>
          <a:prstGeom prst="rect">
            <a:avLst/>
          </a:prstGeom>
          <a:noFill/>
        </p:spPr>
        <p:txBody>
          <a:bodyPr wrap="square" rtlCol="0">
            <a:spAutoFit/>
          </a:bodyPr>
          <a:lstStyle/>
          <a:p>
            <a:pPr algn="r"/>
            <a:r>
              <a:rPr lang="pt-PT" sz="5400" b="1" i="1" dirty="0" smtClean="0">
                <a:solidFill>
                  <a:schemeClr val="bg1"/>
                </a:solidFill>
                <a:latin typeface="+mj-lt"/>
                <a:cs typeface="Arial" pitchFamily="34" charset="0"/>
              </a:rPr>
              <a:t>Education</a:t>
            </a:r>
            <a:endParaRPr lang="pt-PT" sz="4000" b="1" i="1" dirty="0">
              <a:solidFill>
                <a:schemeClr val="bg1"/>
              </a:solidFill>
              <a:latin typeface="+mj-lt"/>
              <a:cs typeface="Arial" pitchFamily="34" charset="0"/>
            </a:endParaRPr>
          </a:p>
        </p:txBody>
      </p:sp>
      <p:sp>
        <p:nvSpPr>
          <p:cNvPr id="10" name="TextBox 9"/>
          <p:cNvSpPr txBox="1"/>
          <p:nvPr/>
        </p:nvSpPr>
        <p:spPr>
          <a:xfrm>
            <a:off x="0" y="5225712"/>
            <a:ext cx="1152128" cy="1862048"/>
          </a:xfrm>
          <a:prstGeom prst="rect">
            <a:avLst/>
          </a:prstGeom>
          <a:noFill/>
        </p:spPr>
        <p:txBody>
          <a:bodyPr wrap="square" rtlCol="0">
            <a:spAutoFit/>
          </a:bodyPr>
          <a:lstStyle/>
          <a:p>
            <a:r>
              <a:rPr lang="pt-PT" sz="11500" b="1" i="1" dirty="0" smtClean="0">
                <a:solidFill>
                  <a:schemeClr val="bg1"/>
                </a:solidFill>
                <a:effectLst>
                  <a:outerShdw blurRad="38100" dist="38100" dir="2700000" algn="tl">
                    <a:srgbClr val="000000">
                      <a:alpha val="43137"/>
                    </a:srgbClr>
                  </a:outerShdw>
                </a:effectLst>
              </a:rPr>
              <a:t>2</a:t>
            </a:r>
            <a:endParaRPr lang="pt-PT" sz="115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8607</TotalTime>
  <Words>1602</Words>
  <Application>Microsoft Office PowerPoint</Application>
  <PresentationFormat>On-screen Show (4:3)</PresentationFormat>
  <Paragraphs>441</Paragraphs>
  <Slides>28</Slides>
  <Notes>24</Notes>
  <HiddenSlides>1</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Premier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Dominique Silva</dc:creator>
  <cp:lastModifiedBy>aml</cp:lastModifiedBy>
  <cp:revision>149</cp:revision>
  <dcterms:created xsi:type="dcterms:W3CDTF">2012-07-10T13:05:10Z</dcterms:created>
  <dcterms:modified xsi:type="dcterms:W3CDTF">2014-11-13T08:34:37Z</dcterms:modified>
</cp:coreProperties>
</file>